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404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C2669-B69E-4718-94C0-8AEE6252122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2E84D2-4E87-4F38-ACEF-382DFE26A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336712" y="3140968"/>
            <a:ext cx="8424936" cy="24482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чем, по Вашему мнению, состоит отличие традиционного урока от урока в системе ФГОС ООО?</a:t>
            </a:r>
          </a:p>
        </p:txBody>
      </p:sp>
      <p:pic>
        <p:nvPicPr>
          <p:cNvPr id="10242" name="Picture 2" descr="E:\ПЕДСОВЕТ 26.03\Доронин В.И\vop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698776" cy="277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12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117a/0003baf9-a8c5b8b1/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ПЕДСОВЕТ 26.03\Доронин В.И\1497986-0b83ff3913884a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7669" y="5085184"/>
            <a:ext cx="1978820" cy="15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551286"/>
            <a:ext cx="8424936" cy="43924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Организационный этап.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Постановка цели и задач урока.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Мотивация учебной деятельности учащихся. Актуализация знаний.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Первичное усвоение новых знаний.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Первичная проверка понимания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Первичное закрепление.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Информация о домашнем задании, инструктаж по его выполнению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(подведение итогов занятия)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1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урока усвоения новых знаний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6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ПЕДСОВЕТ 26.03\Доронин В.И\1246955635_mcj03825740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24944"/>
            <a:ext cx="1684785" cy="16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424936" cy="52455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Организационный этап.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Проверка домашнего задания, воспроизведение и коррекция опорных знаний учащихся. Актуализация знаний.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Постановка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задач урока. Мотивация учебной деятельности учащихся.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Первичное закрепление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знакомой ситуации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типовые задания)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изменённой ситуации (конструктивные)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Творческое применение и добывание знаний в новой ситуации (проблемные задания).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Информация о домашнем задании, инструктаж по его выполнению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(подведение итогов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занятия).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538" y="0"/>
            <a:ext cx="8568951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урока закрепления и применения знаний и умений.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9618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538" y="0"/>
            <a:ext cx="8568951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отличия традиционного урока от современного урока,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соответствующего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требованиям ФГОС.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1897671"/>
              </p:ext>
            </p:extLst>
          </p:nvPr>
        </p:nvGraphicFramePr>
        <p:xfrm>
          <a:off x="467544" y="1844824"/>
          <a:ext cx="8163679" cy="44266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64459"/>
                <a:gridCol w="2799610"/>
                <a:gridCol w="2799610"/>
              </a:tblGrid>
              <a:tr h="324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уроку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по ФГОС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48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Объявление темы урока</a:t>
                      </a:r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сообщает учащимся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62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Сообщение целей и задач</a:t>
                      </a:r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формулирует и сообщает учащимся, чему должны научиться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62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сообщает учащимся, какую работу они должны выполнить, чтобы достичь цели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8852" marR="8885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99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2486849"/>
              </p:ext>
            </p:extLst>
          </p:nvPr>
        </p:nvGraphicFramePr>
        <p:xfrm>
          <a:off x="971600" y="188640"/>
          <a:ext cx="7409722" cy="6400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27618"/>
                <a:gridCol w="2541052"/>
                <a:gridCol w="2541052"/>
              </a:tblGrid>
              <a:tr h="265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 руководством преподавателя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62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контроля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осуществляет контроль за выполнением учащимися практической работы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62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коррекции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в ходе выполнения и по итогам выполненной работы учащимися осуществляет коррекцию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0645" marR="8064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63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830438"/>
              </p:ext>
            </p:extLst>
          </p:nvPr>
        </p:nvGraphicFramePr>
        <p:xfrm>
          <a:off x="683568" y="620688"/>
          <a:ext cx="7911412" cy="55108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85214"/>
                <a:gridCol w="2713099"/>
                <a:gridCol w="2713099"/>
              </a:tblGrid>
              <a:tr h="2456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учащихся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осуществляет оценивание учащихся за работу на уроке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дают оценку деятельности по её результатам (самооценивание, оценивание результатов деятельности товарищей)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 урока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выясняет у учащихся, что они запомнили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Проводится рефлексия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076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  <a:endParaRPr lang="ru-RU" sz="20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объявляет и комментирует (чаще – задание одно для всех)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могут выбирать задание из предложенных преподавателем с учётом индивидуальных возможностей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7" marR="8610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4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538" y="0"/>
            <a:ext cx="8568951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роли педагога в преподавании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084463"/>
              </p:ext>
            </p:extLst>
          </p:nvPr>
        </p:nvGraphicFramePr>
        <p:xfrm>
          <a:off x="251520" y="1296144"/>
          <a:ext cx="8604447" cy="518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78563"/>
                <a:gridCol w="3162942"/>
                <a:gridCol w="3162942"/>
              </a:tblGrid>
              <a:tr h="461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2728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Подготовка к уроку</a:t>
                      </a:r>
                      <a:endParaRPr lang="ru-RU" sz="17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пользуется жестко структурированным конспектом урока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пользуется сценарным планом урока, предоставляющим ему свободу в выборе форм, способов и приемов обучения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27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подготовке к уроку учитель использует учебник и методические рекомендации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подготовке к уроку учитель использует учебник и методические рекомендации, интернет-ресурсы, опыт коллег.</a:t>
                      </a:r>
                      <a:endParaRPr lang="ru-RU" sz="1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92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Основные этапы урока</a:t>
                      </a:r>
                      <a:endParaRPr lang="ru-RU" sz="17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Объяснение и закрепление учебного материала. Большое количество времени занимает речь учителя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обучающихся (более половины времени урока)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27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Главная цель учителя на уроке</a:t>
                      </a:r>
                      <a:endParaRPr lang="ru-RU" sz="17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Успеть выполнить все, что запланировано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Организовать деятельность детей: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по поиску и обработке информации;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обобщению способов действия;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постановке учебной задачи и т. д.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1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107924"/>
              </p:ext>
            </p:extLst>
          </p:nvPr>
        </p:nvGraphicFramePr>
        <p:xfrm>
          <a:off x="323528" y="404664"/>
          <a:ext cx="8507020" cy="59526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7858"/>
                <a:gridCol w="2884751"/>
                <a:gridCol w="4004411"/>
              </a:tblGrid>
              <a:tr h="1983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Формулирование заданий для обучающихся (определение деятельности детей)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Формулировки: решите, спишите, сравните, найдите, выпишите, выполните и т. д.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67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Форма урока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Преимущественно фронтальная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Преимущественно групповая и/или индивидуальная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01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Нестандартное ведение уроков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ведет урок в параллельном классе, урок ведут два педагога (совместно с учителями информатики, психологами и логопедами), урок проходит при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поддержке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в присутствии родителей обучающихся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01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родителями обучающихся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Происходит в виде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лекций;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не включены в образовательный процесс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7318570"/>
              </p:ext>
            </p:extLst>
          </p:nvPr>
        </p:nvGraphicFramePr>
        <p:xfrm>
          <a:off x="179512" y="692696"/>
          <a:ext cx="8724680" cy="58665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0402"/>
                <a:gridCol w="3207139"/>
                <a:gridCol w="3207139"/>
              </a:tblGrid>
              <a:tr h="95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Образовательная среда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Создается учителем. Выставки работ обучающихся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Создается обучающимися (дети изготавливают учебный материал, проводят презентации). Зонирование классов, холлов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7504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Результаты обучения</a:t>
                      </a:r>
                      <a:endParaRPr lang="ru-RU" sz="1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результаты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только предметные результаты, но и личностные, метапредметные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7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Нет портфолио обучающегося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Создание портфолио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712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Основная оценка – оценка учителя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Ориентир на самооценку обучающегося, формирование адекватной самооценки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950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Важны положительные оценки учеников по итогам контрольных работ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Учет динамики результатов обучения детей относительно самих себя. Оценка промежуточных результатов обучения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95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</TotalTime>
  <Words>722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Слайд 1</vt:lpstr>
      <vt:lpstr>Структура урока усвоения новых знаний</vt:lpstr>
      <vt:lpstr>Структура урока закрепления и применения знаний и умений.</vt:lpstr>
      <vt:lpstr>Основные отличия традиционного урока от современного урока, соответствующего требованиям ФГОС.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в формировании образовательной среды как необходимое условие реализации фгос ооо</dc:title>
  <dc:creator>Admin</dc:creator>
  <cp:lastModifiedBy>Методист</cp:lastModifiedBy>
  <cp:revision>25</cp:revision>
  <dcterms:created xsi:type="dcterms:W3CDTF">2015-03-24T18:27:01Z</dcterms:created>
  <dcterms:modified xsi:type="dcterms:W3CDTF">2018-12-10T12:21:39Z</dcterms:modified>
</cp:coreProperties>
</file>