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1" r:id="rId4"/>
    <p:sldId id="260" r:id="rId5"/>
    <p:sldId id="262" r:id="rId6"/>
    <p:sldId id="257" r:id="rId7"/>
    <p:sldId id="258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00FF"/>
    <a:srgbClr val="4413CF"/>
    <a:srgbClr val="11700A"/>
    <a:srgbClr val="0000FF"/>
    <a:srgbClr val="872180"/>
    <a:srgbClr val="08861D"/>
    <a:srgbClr val="4802C6"/>
    <a:srgbClr val="23ED49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B40B2-D3F4-49B9-AEAF-DEEF8DB53EE9}" type="datetimeFigureOut">
              <a:rPr lang="ru-RU" smtClean="0"/>
              <a:t>25.09.2017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AC70B-33BB-4985-94CD-4AEB80CC2E2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B40B2-D3F4-49B9-AEAF-DEEF8DB53EE9}" type="datetimeFigureOut">
              <a:rPr lang="ru-RU" smtClean="0"/>
              <a:t>25.09.2017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AC70B-33BB-4985-94CD-4AEB80CC2E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B40B2-D3F4-49B9-AEAF-DEEF8DB53EE9}" type="datetimeFigureOut">
              <a:rPr lang="ru-RU" smtClean="0"/>
              <a:t>25.09.2017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AC70B-33BB-4985-94CD-4AEB80CC2E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B40B2-D3F4-49B9-AEAF-DEEF8DB53EE9}" type="datetimeFigureOut">
              <a:rPr lang="ru-RU" smtClean="0"/>
              <a:t>25.09.2017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AC70B-33BB-4985-94CD-4AEB80CC2E2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B40B2-D3F4-49B9-AEAF-DEEF8DB53EE9}" type="datetimeFigureOut">
              <a:rPr lang="ru-RU" smtClean="0"/>
              <a:t>25.09.2017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AC70B-33BB-4985-94CD-4AEB80CC2E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B40B2-D3F4-49B9-AEAF-DEEF8DB53EE9}" type="datetimeFigureOut">
              <a:rPr lang="ru-RU" smtClean="0"/>
              <a:t>25.09.2017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AC70B-33BB-4985-94CD-4AEB80CC2E2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B40B2-D3F4-49B9-AEAF-DEEF8DB53EE9}" type="datetimeFigureOut">
              <a:rPr lang="ru-RU" smtClean="0"/>
              <a:t>25.09.2017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AC70B-33BB-4985-94CD-4AEB80CC2E2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B40B2-D3F4-49B9-AEAF-DEEF8DB53EE9}" type="datetimeFigureOut">
              <a:rPr lang="ru-RU" smtClean="0"/>
              <a:t>25.09.2017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AC70B-33BB-4985-94CD-4AEB80CC2E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B40B2-D3F4-49B9-AEAF-DEEF8DB53EE9}" type="datetimeFigureOut">
              <a:rPr lang="ru-RU" smtClean="0"/>
              <a:t>25.09.2017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AC70B-33BB-4985-94CD-4AEB80CC2E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B40B2-D3F4-49B9-AEAF-DEEF8DB53EE9}" type="datetimeFigureOut">
              <a:rPr lang="ru-RU" smtClean="0"/>
              <a:t>25.09.2017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AC70B-33BB-4985-94CD-4AEB80CC2E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B40B2-D3F4-49B9-AEAF-DEEF8DB53EE9}" type="datetimeFigureOut">
              <a:rPr lang="ru-RU" smtClean="0"/>
              <a:t>25.09.2017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AC70B-33BB-4985-94CD-4AEB80CC2E2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FBB40B2-D3F4-49B9-AEAF-DEEF8DB53EE9}" type="datetimeFigureOut">
              <a:rPr lang="ru-RU" smtClean="0"/>
              <a:t>25.09.2017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15AC70B-33BB-4985-94CD-4AEB80CC2E2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67005" y="1556792"/>
            <a:ext cx="8136904" cy="4752528"/>
          </a:xfrm>
        </p:spPr>
        <p:txBody>
          <a:bodyPr>
            <a:normAutofit lnSpcReduction="10000"/>
          </a:bodyPr>
          <a:lstStyle/>
          <a:p>
            <a:endParaRPr lang="ru-RU" sz="6600" u="sng" dirty="0" smtClean="0">
              <a:solidFill>
                <a:srgbClr val="3C14A0"/>
              </a:solidFill>
            </a:endParaRPr>
          </a:p>
          <a:p>
            <a:r>
              <a:rPr lang="ru-RU" sz="6600" u="sng" dirty="0" smtClean="0">
                <a:solidFill>
                  <a:srgbClr val="3C14A0"/>
                </a:solidFill>
              </a:rPr>
              <a:t>Верность</a:t>
            </a:r>
          </a:p>
          <a:p>
            <a:r>
              <a:rPr lang="ru-RU" sz="6600" u="sng" dirty="0" smtClean="0">
                <a:solidFill>
                  <a:srgbClr val="3C14A0"/>
                </a:solidFill>
              </a:rPr>
              <a:t> </a:t>
            </a:r>
            <a:r>
              <a:rPr lang="ru-RU" sz="6600" u="sng" dirty="0">
                <a:solidFill>
                  <a:srgbClr val="3C14A0"/>
                </a:solidFill>
              </a:rPr>
              <a:t>и </a:t>
            </a:r>
            <a:r>
              <a:rPr lang="ru-RU" sz="6600" u="sng" dirty="0" smtClean="0">
                <a:solidFill>
                  <a:srgbClr val="3C14A0"/>
                </a:solidFill>
              </a:rPr>
              <a:t>             </a:t>
            </a:r>
          </a:p>
          <a:p>
            <a:r>
              <a:rPr lang="ru-RU" sz="6600" u="sng" dirty="0" smtClean="0">
                <a:solidFill>
                  <a:srgbClr val="3C14A0"/>
                </a:solidFill>
              </a:rPr>
              <a:t>измена</a:t>
            </a:r>
            <a:endParaRPr lang="ru-RU" sz="6600" dirty="0">
              <a:solidFill>
                <a:srgbClr val="3C14A0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817581" y="188640"/>
            <a:ext cx="7930883" cy="1368152"/>
          </a:xfrm>
        </p:spPr>
        <p:txBody>
          <a:bodyPr/>
          <a:lstStyle/>
          <a:p>
            <a:r>
              <a:rPr lang="ru-RU" sz="3600" i="1" dirty="0" smtClean="0">
                <a:solidFill>
                  <a:schemeClr val="accent1">
                    <a:lumMod val="75000"/>
                  </a:schemeClr>
                </a:solidFill>
              </a:rPr>
              <a:t>ДЕКАБРЬСКОЕ  СОЧИНЕНИЕ </a:t>
            </a:r>
            <a:br>
              <a:rPr lang="ru-RU" sz="3600" i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200" i="1" dirty="0" smtClean="0">
                <a:solidFill>
                  <a:schemeClr val="accent1">
                    <a:lumMod val="75000"/>
                  </a:schemeClr>
                </a:solidFill>
              </a:rPr>
              <a:t>2017-2018 УЧЕБНОГО ГОДА</a:t>
            </a:r>
            <a:endParaRPr lang="ru-RU" sz="32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Рисунок 5" descr="птичье перо: Hand writing a letter with a goose feather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2420888"/>
            <a:ext cx="4176463" cy="34563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386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59" cy="792088"/>
          </a:xfrm>
        </p:spPr>
        <p:txBody>
          <a:bodyPr/>
          <a:lstStyle/>
          <a:p>
            <a:pPr algn="l"/>
            <a:r>
              <a:rPr lang="ru-RU" sz="3600" dirty="0" smtClean="0">
                <a:solidFill>
                  <a:srgbClr val="0000FF"/>
                </a:solidFill>
              </a:rPr>
              <a:t>ВАРИАНТЫ ВСТУПЛЕНИЯ</a:t>
            </a:r>
            <a:endParaRPr lang="ru-RU" sz="3600" dirty="0">
              <a:solidFill>
                <a:srgbClr val="0000FF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268760"/>
            <a:ext cx="8640960" cy="5400600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Во все времена предательство считалось поступком, позорящим честь человека.</a:t>
            </a:r>
          </a:p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Быть верным Родине – это сознательный выбор каждого гражданина своей страны.</a:t>
            </a:r>
          </a:p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Верность-самое драгоценное качество в любви и дружбе, в выражении гражданской позиции и, в целом, в жизни.</a:t>
            </a:r>
          </a:p>
          <a:p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Едва ли не самое страшное, что может случиться в жизни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человека,-это предательство. Оно сродни смерти, нравственной, духовной, при которой исчезают доверие и уважение.</a:t>
            </a:r>
          </a:p>
          <a:p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Верность слову, честь, ответственность – это те качества, без которых человека нельзя назвать порядочным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</a:p>
          <a:p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Антитетичные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 понятия: верность и измена-формируют жизнь человека. Уже в начале пути каждый из нас понимает, что хорошо, а что плохо. И делает ответственный выбор – каким быть.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dirty="0">
                <a:solidFill>
                  <a:schemeClr val="accent4">
                    <a:lumMod val="50000"/>
                  </a:schemeClr>
                </a:solidFill>
              </a:rPr>
            </a:br>
            <a:endParaRPr lang="ru-RU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562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496943" cy="936104"/>
          </a:xfrm>
        </p:spPr>
        <p:txBody>
          <a:bodyPr/>
          <a:lstStyle/>
          <a:p>
            <a:pPr algn="l"/>
            <a:r>
              <a:rPr lang="ru-RU" sz="5400" dirty="0">
                <a:solidFill>
                  <a:srgbClr val="0000FF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Список литературы</a:t>
            </a:r>
            <a:endParaRPr lang="ru-RU" sz="5400" dirty="0">
              <a:solidFill>
                <a:srgbClr val="0000FF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1124744"/>
            <a:ext cx="8424936" cy="5328592"/>
          </a:xfrm>
        </p:spPr>
        <p:txBody>
          <a:bodyPr/>
          <a:lstStyle/>
          <a:p>
            <a:r>
              <a:rPr lang="ru-RU" sz="2400" dirty="0" err="1" smtClean="0">
                <a:solidFill>
                  <a:srgbClr val="4802C6"/>
                </a:solidFill>
              </a:rPr>
              <a:t>Н.В.Гоголь</a:t>
            </a:r>
            <a:r>
              <a:rPr lang="ru-RU" sz="2400" dirty="0" smtClean="0">
                <a:solidFill>
                  <a:srgbClr val="4802C6"/>
                </a:solidFill>
              </a:rPr>
              <a:t> «Тарас Бульба»</a:t>
            </a:r>
          </a:p>
          <a:p>
            <a:r>
              <a:rPr lang="ru-RU" sz="2400" dirty="0" smtClean="0">
                <a:solidFill>
                  <a:srgbClr val="4802C6"/>
                </a:solidFill>
              </a:rPr>
              <a:t>А.Н</a:t>
            </a:r>
            <a:r>
              <a:rPr lang="ru-RU" sz="2400" dirty="0">
                <a:solidFill>
                  <a:srgbClr val="4802C6"/>
                </a:solidFill>
              </a:rPr>
              <a:t>. </a:t>
            </a:r>
            <a:r>
              <a:rPr lang="ru-RU" sz="2400" dirty="0" smtClean="0">
                <a:solidFill>
                  <a:srgbClr val="4802C6"/>
                </a:solidFill>
              </a:rPr>
              <a:t>Островский «Гроза»</a:t>
            </a:r>
          </a:p>
          <a:p>
            <a:r>
              <a:rPr lang="ru-RU" sz="2400" dirty="0" smtClean="0">
                <a:solidFill>
                  <a:srgbClr val="4802C6"/>
                </a:solidFill>
              </a:rPr>
              <a:t>Л.Н</a:t>
            </a:r>
            <a:r>
              <a:rPr lang="ru-RU" sz="2400" dirty="0">
                <a:solidFill>
                  <a:srgbClr val="4802C6"/>
                </a:solidFill>
              </a:rPr>
              <a:t>. </a:t>
            </a:r>
            <a:r>
              <a:rPr lang="ru-RU" sz="2400" dirty="0" smtClean="0">
                <a:solidFill>
                  <a:srgbClr val="4802C6"/>
                </a:solidFill>
              </a:rPr>
              <a:t>Толстой «Война </a:t>
            </a:r>
            <a:r>
              <a:rPr lang="ru-RU" sz="2400" dirty="0">
                <a:solidFill>
                  <a:srgbClr val="4802C6"/>
                </a:solidFill>
              </a:rPr>
              <a:t>и </a:t>
            </a:r>
            <a:r>
              <a:rPr lang="ru-RU" sz="2400" dirty="0" smtClean="0">
                <a:solidFill>
                  <a:srgbClr val="4802C6"/>
                </a:solidFill>
              </a:rPr>
              <a:t>мир», «Анна Каренина»</a:t>
            </a:r>
          </a:p>
          <a:p>
            <a:r>
              <a:rPr lang="ru-RU" sz="2400" dirty="0" smtClean="0">
                <a:solidFill>
                  <a:srgbClr val="4802C6"/>
                </a:solidFill>
              </a:rPr>
              <a:t>Ф.М</a:t>
            </a:r>
            <a:r>
              <a:rPr lang="ru-RU" sz="2400" dirty="0">
                <a:solidFill>
                  <a:srgbClr val="4802C6"/>
                </a:solidFill>
              </a:rPr>
              <a:t>. </a:t>
            </a:r>
            <a:r>
              <a:rPr lang="ru-RU" sz="2400" dirty="0" smtClean="0">
                <a:solidFill>
                  <a:srgbClr val="4802C6"/>
                </a:solidFill>
              </a:rPr>
              <a:t>Достоевский «Преступление </a:t>
            </a:r>
            <a:r>
              <a:rPr lang="ru-RU" sz="2400" dirty="0">
                <a:solidFill>
                  <a:srgbClr val="4802C6"/>
                </a:solidFill>
              </a:rPr>
              <a:t>и </a:t>
            </a:r>
            <a:r>
              <a:rPr lang="ru-RU" sz="2400" dirty="0" smtClean="0">
                <a:solidFill>
                  <a:srgbClr val="4802C6"/>
                </a:solidFill>
              </a:rPr>
              <a:t>наказание» </a:t>
            </a:r>
          </a:p>
          <a:p>
            <a:r>
              <a:rPr lang="ru-RU" sz="2400" dirty="0" smtClean="0">
                <a:solidFill>
                  <a:srgbClr val="4802C6"/>
                </a:solidFill>
              </a:rPr>
              <a:t>А.И</a:t>
            </a:r>
            <a:r>
              <a:rPr lang="ru-RU" sz="2400" dirty="0">
                <a:solidFill>
                  <a:srgbClr val="4802C6"/>
                </a:solidFill>
              </a:rPr>
              <a:t>. </a:t>
            </a:r>
            <a:r>
              <a:rPr lang="ru-RU" sz="2400" dirty="0" smtClean="0">
                <a:solidFill>
                  <a:srgbClr val="4802C6"/>
                </a:solidFill>
              </a:rPr>
              <a:t>Куприн «Гранатовый браслет»</a:t>
            </a:r>
            <a:endParaRPr lang="ru-RU" sz="2400" dirty="0">
              <a:solidFill>
                <a:srgbClr val="4802C6"/>
              </a:solidFill>
            </a:endParaRPr>
          </a:p>
          <a:p>
            <a:r>
              <a:rPr lang="ru-RU" sz="2400" dirty="0" smtClean="0">
                <a:solidFill>
                  <a:srgbClr val="4802C6"/>
                </a:solidFill>
              </a:rPr>
              <a:t>М.А. Булгаков « </a:t>
            </a:r>
            <a:r>
              <a:rPr lang="ru-RU" sz="2400" dirty="0">
                <a:solidFill>
                  <a:srgbClr val="4802C6"/>
                </a:solidFill>
              </a:rPr>
              <a:t>Мастер и </a:t>
            </a:r>
            <a:r>
              <a:rPr lang="ru-RU" sz="2400" dirty="0" smtClean="0">
                <a:solidFill>
                  <a:srgbClr val="4802C6"/>
                </a:solidFill>
              </a:rPr>
              <a:t>Маргарита» </a:t>
            </a:r>
          </a:p>
          <a:p>
            <a:r>
              <a:rPr lang="ru-RU" sz="2400" dirty="0" smtClean="0">
                <a:solidFill>
                  <a:srgbClr val="4802C6"/>
                </a:solidFill>
              </a:rPr>
              <a:t>М.А</a:t>
            </a:r>
            <a:r>
              <a:rPr lang="ru-RU" sz="2400" dirty="0">
                <a:solidFill>
                  <a:srgbClr val="4802C6"/>
                </a:solidFill>
              </a:rPr>
              <a:t>. </a:t>
            </a:r>
            <a:r>
              <a:rPr lang="ru-RU" sz="2400" dirty="0" smtClean="0">
                <a:solidFill>
                  <a:srgbClr val="4802C6"/>
                </a:solidFill>
              </a:rPr>
              <a:t>Шолохов «Судьба человека»</a:t>
            </a:r>
          </a:p>
          <a:p>
            <a:r>
              <a:rPr lang="ru-RU" sz="2400" dirty="0" smtClean="0">
                <a:solidFill>
                  <a:srgbClr val="4802C6"/>
                </a:solidFill>
              </a:rPr>
              <a:t>А.С</a:t>
            </a:r>
            <a:r>
              <a:rPr lang="ru-RU" sz="2400" dirty="0">
                <a:solidFill>
                  <a:srgbClr val="4802C6"/>
                </a:solidFill>
              </a:rPr>
              <a:t>. </a:t>
            </a:r>
            <a:r>
              <a:rPr lang="ru-RU" sz="2400" dirty="0" smtClean="0">
                <a:solidFill>
                  <a:srgbClr val="4802C6"/>
                </a:solidFill>
              </a:rPr>
              <a:t>Пушкин «Евгений Онегин», «Капитанская дочка»</a:t>
            </a:r>
          </a:p>
          <a:p>
            <a:r>
              <a:rPr lang="ru-RU" sz="2400" dirty="0" smtClean="0">
                <a:solidFill>
                  <a:srgbClr val="4802C6"/>
                </a:solidFill>
              </a:rPr>
              <a:t>В.Г</a:t>
            </a:r>
            <a:r>
              <a:rPr lang="ru-RU" sz="2400" dirty="0">
                <a:solidFill>
                  <a:srgbClr val="4802C6"/>
                </a:solidFill>
              </a:rPr>
              <a:t>. Распутин «Уроки </a:t>
            </a:r>
            <a:r>
              <a:rPr lang="ru-RU" sz="2400" dirty="0" smtClean="0">
                <a:solidFill>
                  <a:srgbClr val="4802C6"/>
                </a:solidFill>
              </a:rPr>
              <a:t>французского»</a:t>
            </a:r>
          </a:p>
          <a:p>
            <a:r>
              <a:rPr lang="ru-RU" sz="2400" dirty="0" smtClean="0">
                <a:solidFill>
                  <a:srgbClr val="4802C6"/>
                </a:solidFill>
              </a:rPr>
              <a:t>В.В. Быков «Сотников», «Обелиск»</a:t>
            </a:r>
          </a:p>
          <a:p>
            <a:r>
              <a:rPr lang="ru-RU" sz="2400" dirty="0">
                <a:solidFill>
                  <a:srgbClr val="4802C6"/>
                </a:solidFill>
              </a:rPr>
              <a:t>Б.Л. </a:t>
            </a:r>
            <a:r>
              <a:rPr lang="ru-RU" sz="2400" dirty="0" smtClean="0">
                <a:solidFill>
                  <a:srgbClr val="4802C6"/>
                </a:solidFill>
              </a:rPr>
              <a:t>Васильев «А </a:t>
            </a:r>
            <a:r>
              <a:rPr lang="ru-RU" sz="2400" dirty="0">
                <a:solidFill>
                  <a:srgbClr val="4802C6"/>
                </a:solidFill>
              </a:rPr>
              <a:t>зори здесь тихие</a:t>
            </a:r>
            <a:r>
              <a:rPr lang="ru-RU" sz="2400" dirty="0" smtClean="0">
                <a:solidFill>
                  <a:srgbClr val="4802C6"/>
                </a:solidFill>
              </a:rPr>
              <a:t>...»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9644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68951" cy="576064"/>
          </a:xfrm>
        </p:spPr>
        <p:txBody>
          <a:bodyPr/>
          <a:lstStyle/>
          <a:p>
            <a:pPr algn="l"/>
            <a:r>
              <a:rPr lang="ru-RU" sz="2800" dirty="0" smtClean="0">
                <a:solidFill>
                  <a:srgbClr val="0000FF"/>
                </a:solidFill>
              </a:rPr>
              <a:t>Сравним две темы, расставив акценты</a:t>
            </a:r>
            <a:endParaRPr lang="ru-RU" sz="2800" dirty="0">
              <a:solidFill>
                <a:srgbClr val="0000FF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323529" y="1124745"/>
            <a:ext cx="4320480" cy="5328592"/>
          </a:xfrm>
        </p:spPr>
        <p:txBody>
          <a:bodyPr>
            <a:normAutofit lnSpcReduction="10000"/>
          </a:bodyPr>
          <a:lstStyle/>
          <a:p>
            <a:r>
              <a:rPr lang="ru-RU" sz="4800" dirty="0" smtClean="0">
                <a:solidFill>
                  <a:srgbClr val="0000FF"/>
                </a:solidFill>
              </a:rPr>
              <a:t>Отважная душа не станет </a:t>
            </a:r>
            <a:r>
              <a:rPr lang="ru-RU" sz="4800" dirty="0" smtClean="0">
                <a:solidFill>
                  <a:srgbClr val="0000FF"/>
                </a:solidFill>
              </a:rPr>
              <a:t>вероломной.</a:t>
            </a:r>
            <a:endParaRPr lang="ru-RU" sz="4800" dirty="0" smtClean="0">
              <a:solidFill>
                <a:srgbClr val="0000FF"/>
              </a:solidFill>
            </a:endParaRPr>
          </a:p>
          <a:p>
            <a:pPr marL="45720" indent="0">
              <a:buNone/>
            </a:pPr>
            <a:r>
              <a:rPr lang="ru-RU" sz="4800" dirty="0" smtClean="0">
                <a:solidFill>
                  <a:srgbClr val="0000FF"/>
                </a:solidFill>
              </a:rPr>
              <a:t/>
            </a:r>
            <a:br>
              <a:rPr lang="ru-RU" sz="4800" dirty="0" smtClean="0">
                <a:solidFill>
                  <a:srgbClr val="0000FF"/>
                </a:solidFill>
              </a:rPr>
            </a:br>
            <a:endParaRPr lang="ru-RU" sz="4800" dirty="0" smtClean="0">
              <a:solidFill>
                <a:srgbClr val="0000FF"/>
              </a:solidFill>
            </a:endParaRPr>
          </a:p>
          <a:p>
            <a:pPr marL="45720" indent="0">
              <a:buNone/>
            </a:pPr>
            <a:r>
              <a:rPr lang="ru-RU" sz="4800" dirty="0" smtClean="0">
                <a:solidFill>
                  <a:srgbClr val="0000FF"/>
                </a:solidFill>
              </a:rPr>
              <a:t>Пьер Корнель</a:t>
            </a:r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14"/>
          </p:nvPr>
        </p:nvSpPr>
        <p:spPr>
          <a:xfrm>
            <a:off x="5004048" y="1124744"/>
            <a:ext cx="3960440" cy="5328592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0000FF"/>
                </a:solidFill>
              </a:rPr>
              <a:t>Только </a:t>
            </a:r>
            <a:r>
              <a:rPr lang="ru-RU" sz="4400" dirty="0">
                <a:solidFill>
                  <a:srgbClr val="0000FF"/>
                </a:solidFill>
              </a:rPr>
              <a:t>один раз мы теряем жизнь и доверие. </a:t>
            </a:r>
            <a:endParaRPr lang="ru-RU" sz="4400" dirty="0" smtClean="0">
              <a:solidFill>
                <a:srgbClr val="0000FF"/>
              </a:solidFill>
            </a:endParaRPr>
          </a:p>
          <a:p>
            <a:endParaRPr lang="ru-RU" sz="4400" dirty="0">
              <a:solidFill>
                <a:srgbClr val="0000FF"/>
              </a:solidFill>
            </a:endParaRPr>
          </a:p>
          <a:p>
            <a:pPr marL="45720" indent="0">
              <a:buNone/>
            </a:pPr>
            <a:r>
              <a:rPr lang="ru-RU" sz="4000" dirty="0" err="1" smtClean="0">
                <a:solidFill>
                  <a:srgbClr val="0000FF"/>
                </a:solidFill>
              </a:rPr>
              <a:t>Публилий</a:t>
            </a:r>
            <a:r>
              <a:rPr lang="ru-RU" sz="4000" dirty="0" smtClean="0">
                <a:solidFill>
                  <a:srgbClr val="0000FF"/>
                </a:solidFill>
              </a:rPr>
              <a:t> Сир</a:t>
            </a:r>
            <a:endParaRPr lang="ru-RU" sz="4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58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5" cy="864096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rgbClr val="11700A"/>
                </a:solidFill>
              </a:rPr>
              <a:t>Очень разные темы</a:t>
            </a:r>
            <a:endParaRPr lang="ru-RU" dirty="0">
              <a:solidFill>
                <a:srgbClr val="11700A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340769"/>
            <a:ext cx="4032447" cy="5184576"/>
          </a:xfrm>
        </p:spPr>
        <p:txBody>
          <a:bodyPr/>
          <a:lstStyle/>
          <a:p>
            <a:r>
              <a:rPr lang="ru-RU" i="1" dirty="0">
                <a:solidFill>
                  <a:srgbClr val="11700A"/>
                </a:solidFill>
              </a:rPr>
              <a:t>Вероломный человек — тот, кто нарушает обещания и обязательства умышленно, действуя в собственных интересах вопреки существующим договоренностям.</a:t>
            </a:r>
            <a:endParaRPr lang="ru-RU" dirty="0">
              <a:solidFill>
                <a:srgbClr val="11700A"/>
              </a:solidFill>
            </a:endParaRPr>
          </a:p>
          <a:p>
            <a:r>
              <a:rPr lang="ru-RU" dirty="0">
                <a:solidFill>
                  <a:srgbClr val="11700A"/>
                </a:solidFill>
              </a:rPr>
              <a:t>Построить искреннюю дружбу и близкие отношения с вероломным человеком невозможно. Он предает дружбу, если это </a:t>
            </a:r>
            <a:r>
              <a:rPr lang="ru-RU" dirty="0" smtClean="0">
                <a:solidFill>
                  <a:srgbClr val="11700A"/>
                </a:solidFill>
              </a:rPr>
              <a:t>выгодно.</a:t>
            </a:r>
            <a:endParaRPr lang="ru-RU" dirty="0">
              <a:solidFill>
                <a:srgbClr val="11700A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572000" y="1340768"/>
            <a:ext cx="4320480" cy="5184576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11700A"/>
                </a:solidFill>
              </a:rPr>
              <a:t>Доверие – это полная уверенность в порядочности того, кому ты поверил, открылся, на кого понадеялся в трудный час. Отношения, построенные на доверии, – это честные отношения</a:t>
            </a:r>
            <a:r>
              <a:rPr lang="ru-RU" dirty="0" smtClean="0">
                <a:solidFill>
                  <a:srgbClr val="11700A"/>
                </a:solidFill>
              </a:rPr>
              <a:t>.</a:t>
            </a:r>
          </a:p>
          <a:p>
            <a:r>
              <a:rPr lang="ru-RU" dirty="0">
                <a:solidFill>
                  <a:srgbClr val="11700A"/>
                </a:solidFill>
              </a:rPr>
              <a:t>Доверие – качество, позволяющее жить в гармонии с миром и </a:t>
            </a:r>
            <a:r>
              <a:rPr lang="ru-RU" dirty="0" smtClean="0">
                <a:solidFill>
                  <a:srgbClr val="11700A"/>
                </a:solidFill>
              </a:rPr>
              <a:t>с самим </a:t>
            </a:r>
            <a:r>
              <a:rPr lang="ru-RU" dirty="0">
                <a:solidFill>
                  <a:srgbClr val="11700A"/>
                </a:solidFill>
              </a:rPr>
              <a:t>собой. Ведь оно помогает быть уверенным в том, кому ты доверяешь.</a:t>
            </a:r>
          </a:p>
        </p:txBody>
      </p:sp>
    </p:spTree>
    <p:extLst>
      <p:ext uri="{BB962C8B-B14F-4D97-AF65-F5344CB8AC3E}">
        <p14:creationId xmlns:p14="http://schemas.microsoft.com/office/powerpoint/2010/main" val="398416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12967" cy="936104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rgbClr val="08861D"/>
                </a:solidFill>
              </a:rPr>
              <a:t>Темы сближаются</a:t>
            </a:r>
            <a:endParaRPr lang="ru-RU" dirty="0">
              <a:solidFill>
                <a:srgbClr val="08861D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3" y="1484785"/>
            <a:ext cx="4464495" cy="4968552"/>
          </a:xfrm>
        </p:spPr>
        <p:txBody>
          <a:bodyPr/>
          <a:lstStyle/>
          <a:p>
            <a:r>
              <a:rPr lang="ru-RU" dirty="0" smtClean="0">
                <a:solidFill>
                  <a:srgbClr val="11700A"/>
                </a:solidFill>
              </a:rPr>
              <a:t>Отважный человек следует законам  </a:t>
            </a:r>
            <a:r>
              <a:rPr lang="ru-RU" dirty="0">
                <a:solidFill>
                  <a:srgbClr val="11700A"/>
                </a:solidFill>
              </a:rPr>
              <a:t>чести. </a:t>
            </a:r>
            <a:endParaRPr lang="ru-RU" dirty="0" smtClean="0">
              <a:solidFill>
                <a:srgbClr val="11700A"/>
              </a:solidFill>
            </a:endParaRPr>
          </a:p>
          <a:p>
            <a:r>
              <a:rPr lang="ru-RU" dirty="0" smtClean="0">
                <a:solidFill>
                  <a:srgbClr val="11700A"/>
                </a:solidFill>
              </a:rPr>
              <a:t>Как </a:t>
            </a:r>
            <a:r>
              <a:rPr lang="ru-RU" dirty="0">
                <a:solidFill>
                  <a:srgbClr val="11700A"/>
                </a:solidFill>
              </a:rPr>
              <a:t>защитить честь свою и своих близких, несмотря ни на </a:t>
            </a:r>
            <a:r>
              <a:rPr lang="ru-RU" dirty="0" smtClean="0">
                <a:solidFill>
                  <a:srgbClr val="11700A"/>
                </a:solidFill>
              </a:rPr>
              <a:t>что?</a:t>
            </a:r>
          </a:p>
          <a:p>
            <a:r>
              <a:rPr lang="ru-RU" dirty="0" smtClean="0">
                <a:solidFill>
                  <a:srgbClr val="11700A"/>
                </a:solidFill>
              </a:rPr>
              <a:t> </a:t>
            </a:r>
            <a:r>
              <a:rPr lang="ru-RU" dirty="0">
                <a:solidFill>
                  <a:srgbClr val="11700A"/>
                </a:solidFill>
              </a:rPr>
              <a:t>К</a:t>
            </a:r>
            <a:r>
              <a:rPr lang="ru-RU" dirty="0" smtClean="0">
                <a:solidFill>
                  <a:srgbClr val="11700A"/>
                </a:solidFill>
              </a:rPr>
              <a:t>ак </a:t>
            </a:r>
            <a:r>
              <a:rPr lang="ru-RU" dirty="0">
                <a:solidFill>
                  <a:srgbClr val="11700A"/>
                </a:solidFill>
              </a:rPr>
              <a:t>остаться человеком в </a:t>
            </a:r>
            <a:r>
              <a:rPr lang="ru-RU" dirty="0" smtClean="0">
                <a:solidFill>
                  <a:srgbClr val="11700A"/>
                </a:solidFill>
              </a:rPr>
              <a:t>любой </a:t>
            </a:r>
            <a:r>
              <a:rPr lang="ru-RU" dirty="0">
                <a:solidFill>
                  <a:srgbClr val="11700A"/>
                </a:solidFill>
              </a:rPr>
              <a:t>ситуации</a:t>
            </a:r>
            <a:r>
              <a:rPr lang="ru-RU" dirty="0" smtClean="0">
                <a:solidFill>
                  <a:srgbClr val="11700A"/>
                </a:solidFill>
              </a:rPr>
              <a:t>?</a:t>
            </a:r>
          </a:p>
          <a:p>
            <a:r>
              <a:rPr lang="ru-RU" dirty="0" smtClean="0">
                <a:solidFill>
                  <a:srgbClr val="11700A"/>
                </a:solidFill>
              </a:rPr>
              <a:t>Отвага- храбрость, бесстрашие, доблесть.</a:t>
            </a:r>
          </a:p>
          <a:p>
            <a:r>
              <a:rPr lang="ru-RU" dirty="0" smtClean="0">
                <a:solidFill>
                  <a:srgbClr val="11700A"/>
                </a:solidFill>
              </a:rPr>
              <a:t>Отвага-</a:t>
            </a:r>
            <a:r>
              <a:rPr lang="ru-RU" dirty="0">
                <a:solidFill>
                  <a:srgbClr val="11700A"/>
                </a:solidFill>
              </a:rPr>
              <a:t>готовность преодолеть препятствия для </a:t>
            </a:r>
            <a:r>
              <a:rPr lang="ru-RU" dirty="0" smtClean="0">
                <a:solidFill>
                  <a:srgbClr val="11700A"/>
                </a:solidFill>
              </a:rPr>
              <a:t>достижения </a:t>
            </a:r>
            <a:r>
              <a:rPr lang="ru-RU" dirty="0">
                <a:solidFill>
                  <a:srgbClr val="11700A"/>
                </a:solidFill>
              </a:rPr>
              <a:t>высокой </a:t>
            </a:r>
            <a:r>
              <a:rPr lang="ru-RU" dirty="0" smtClean="0">
                <a:solidFill>
                  <a:srgbClr val="11700A"/>
                </a:solidFill>
              </a:rPr>
              <a:t>цели</a:t>
            </a:r>
            <a:r>
              <a:rPr lang="ru-RU" dirty="0">
                <a:solidFill>
                  <a:srgbClr val="11700A"/>
                </a:solidFill>
              </a:rPr>
              <a:t>.</a:t>
            </a:r>
            <a:endParaRPr lang="ru-RU" dirty="0" smtClean="0">
              <a:solidFill>
                <a:srgbClr val="11700A"/>
              </a:solidFill>
            </a:endParaRP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788024" y="1484784"/>
            <a:ext cx="4176464" cy="496855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8861D"/>
                </a:solidFill>
              </a:rPr>
              <a:t>Раз солгавший – кто ж тебе поверит?</a:t>
            </a:r>
          </a:p>
          <a:p>
            <a:r>
              <a:rPr lang="ru-RU" dirty="0">
                <a:solidFill>
                  <a:srgbClr val="08861D"/>
                </a:solidFill>
              </a:rPr>
              <a:t> </a:t>
            </a:r>
            <a:r>
              <a:rPr lang="ru-RU" dirty="0" smtClean="0">
                <a:solidFill>
                  <a:srgbClr val="08861D"/>
                </a:solidFill>
              </a:rPr>
              <a:t>Как высоко оценивается доверие, если по </a:t>
            </a:r>
            <a:r>
              <a:rPr lang="ru-RU" dirty="0" err="1" smtClean="0">
                <a:solidFill>
                  <a:srgbClr val="08861D"/>
                </a:solidFill>
              </a:rPr>
              <a:t>значимос-ти</a:t>
            </a:r>
            <a:r>
              <a:rPr lang="ru-RU" dirty="0" smtClean="0">
                <a:solidFill>
                  <a:srgbClr val="08861D"/>
                </a:solidFill>
              </a:rPr>
              <a:t> люди сравнивают его с жизнью.</a:t>
            </a:r>
          </a:p>
          <a:p>
            <a:r>
              <a:rPr lang="ru-RU" dirty="0" smtClean="0">
                <a:solidFill>
                  <a:srgbClr val="08861D"/>
                </a:solidFill>
              </a:rPr>
              <a:t>Доверие -</a:t>
            </a:r>
            <a:r>
              <a:rPr lang="ru-RU" dirty="0">
                <a:solidFill>
                  <a:srgbClr val="08861D"/>
                </a:solidFill>
              </a:rPr>
              <a:t> хрупкий цветок, если он увянет однажды, то уже никогда вновь не </a:t>
            </a:r>
            <a:r>
              <a:rPr lang="ru-RU" dirty="0" smtClean="0">
                <a:solidFill>
                  <a:srgbClr val="08861D"/>
                </a:solidFill>
              </a:rPr>
              <a:t>распустится.</a:t>
            </a:r>
            <a:endParaRPr lang="ru-RU" dirty="0" smtClean="0">
              <a:solidFill>
                <a:srgbClr val="08861D"/>
              </a:solidFill>
            </a:endParaRPr>
          </a:p>
          <a:p>
            <a:r>
              <a:rPr lang="ru-RU" dirty="0" smtClean="0">
                <a:solidFill>
                  <a:srgbClr val="08861D"/>
                </a:solidFill>
              </a:rPr>
              <a:t>Доверие</a:t>
            </a:r>
            <a:r>
              <a:rPr lang="ru-RU" dirty="0" smtClean="0">
                <a:solidFill>
                  <a:srgbClr val="08861D"/>
                </a:solidFill>
              </a:rPr>
              <a:t>, как жизнь, заканчивается сразу и навсегда</a:t>
            </a:r>
            <a:r>
              <a:rPr lang="ru-RU" dirty="0" smtClean="0">
                <a:solidFill>
                  <a:srgbClr val="08861D"/>
                </a:solidFill>
              </a:rPr>
              <a:t>.</a:t>
            </a:r>
          </a:p>
          <a:p>
            <a:endParaRPr lang="ru-RU" dirty="0" smtClean="0">
              <a:solidFill>
                <a:srgbClr val="08861D"/>
              </a:solidFill>
            </a:endParaRPr>
          </a:p>
          <a:p>
            <a:endParaRPr lang="ru-RU" dirty="0">
              <a:solidFill>
                <a:srgbClr val="0886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89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1" y="332656"/>
            <a:ext cx="8054280" cy="720080"/>
          </a:xfrm>
        </p:spPr>
        <p:txBody>
          <a:bodyPr/>
          <a:lstStyle/>
          <a:p>
            <a:pPr algn="ctr"/>
            <a:r>
              <a:rPr lang="ru-RU" dirty="0" smtClean="0"/>
              <a:t>АРГУМЕНТЫ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268761"/>
            <a:ext cx="4536503" cy="496855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3600" dirty="0" smtClean="0">
                <a:solidFill>
                  <a:srgbClr val="0000FF"/>
                </a:solidFill>
              </a:rPr>
              <a:t>М.Ю.ЛЕРМОНТОВ</a:t>
            </a:r>
          </a:p>
          <a:p>
            <a:pPr marL="45720" indent="0">
              <a:buNone/>
            </a:pPr>
            <a:r>
              <a:rPr lang="ru-RU" sz="3600" dirty="0" smtClean="0">
                <a:solidFill>
                  <a:srgbClr val="0000FF"/>
                </a:solidFill>
              </a:rPr>
              <a:t>«ПЕСНЯ ПРО </a:t>
            </a:r>
            <a:r>
              <a:rPr lang="ru-RU" sz="3600" dirty="0" smtClean="0">
                <a:solidFill>
                  <a:srgbClr val="0000FF"/>
                </a:solidFill>
              </a:rPr>
              <a:t>КУПЦА </a:t>
            </a:r>
            <a:endParaRPr lang="ru-RU" sz="3600" dirty="0" smtClean="0">
              <a:solidFill>
                <a:srgbClr val="0000FF"/>
              </a:solidFill>
            </a:endParaRPr>
          </a:p>
          <a:p>
            <a:pPr marL="45720" indent="0">
              <a:buNone/>
            </a:pPr>
            <a:r>
              <a:rPr lang="ru-RU" sz="3600" dirty="0">
                <a:solidFill>
                  <a:srgbClr val="0000FF"/>
                </a:solidFill>
              </a:rPr>
              <a:t> </a:t>
            </a:r>
            <a:r>
              <a:rPr lang="ru-RU" sz="3600" dirty="0" smtClean="0">
                <a:solidFill>
                  <a:srgbClr val="0000FF"/>
                </a:solidFill>
              </a:rPr>
              <a:t> </a:t>
            </a:r>
            <a:r>
              <a:rPr lang="ru-RU" sz="3600" dirty="0" smtClean="0">
                <a:solidFill>
                  <a:srgbClr val="0000FF"/>
                </a:solidFill>
              </a:rPr>
              <a:t>КАЛАШНИКОВА»</a:t>
            </a:r>
          </a:p>
          <a:p>
            <a:pPr marL="45720" indent="0">
              <a:buNone/>
            </a:pPr>
            <a:endParaRPr lang="ru-RU" sz="3600" dirty="0">
              <a:solidFill>
                <a:srgbClr val="0000FF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860032" y="1268760"/>
            <a:ext cx="4104456" cy="5040560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0000FF"/>
                </a:solidFill>
              </a:rPr>
              <a:t>Н.В.ГОГОЛЬ</a:t>
            </a:r>
          </a:p>
          <a:p>
            <a:pPr marL="45720" indent="0">
              <a:buNone/>
            </a:pPr>
            <a:r>
              <a:rPr lang="ru-RU" sz="3600" dirty="0" smtClean="0">
                <a:solidFill>
                  <a:srgbClr val="0000FF"/>
                </a:solidFill>
              </a:rPr>
              <a:t>«ТАРАС БУЛЬБА»</a:t>
            </a:r>
          </a:p>
          <a:p>
            <a:pPr marL="45720" indent="0">
              <a:buNone/>
            </a:pPr>
            <a:endParaRPr lang="ru-RU" sz="3600" dirty="0">
              <a:solidFill>
                <a:srgbClr val="0000FF"/>
              </a:solidFill>
            </a:endParaRPr>
          </a:p>
        </p:txBody>
      </p:sp>
      <p:pic>
        <p:nvPicPr>
          <p:cNvPr id="5" name="Рисунок 4" descr="C:\Users\Лариса\Desktop\ПЕСНЯ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356992"/>
            <a:ext cx="2664296" cy="295232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C:\Users\Лариса\Desktop\Тарас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708920"/>
            <a:ext cx="2880320" cy="3600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86934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712967" cy="792088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rgbClr val="0000FF"/>
                </a:solidFill>
              </a:rPr>
              <a:t>   ТЕМЫ   СБЛИЖАЮТСЯ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3" y="1484784"/>
            <a:ext cx="4248472" cy="5040559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4802C6"/>
                </a:solidFill>
              </a:rPr>
              <a:t>Калашников </a:t>
            </a:r>
            <a:r>
              <a:rPr lang="ru-RU" dirty="0">
                <a:solidFill>
                  <a:srgbClr val="4802C6"/>
                </a:solidFill>
              </a:rPr>
              <a:t>вызывает на открытый бой опричника. Защищая честь жены, семьи, </a:t>
            </a:r>
            <a:r>
              <a:rPr lang="ru-RU" dirty="0" smtClean="0">
                <a:solidFill>
                  <a:srgbClr val="4802C6"/>
                </a:solidFill>
              </a:rPr>
              <a:t>Степан</a:t>
            </a:r>
            <a:r>
              <a:rPr lang="ru-RU" dirty="0" smtClean="0">
                <a:solidFill>
                  <a:srgbClr val="4802C6"/>
                </a:solidFill>
              </a:rPr>
              <a:t> </a:t>
            </a:r>
            <a:r>
              <a:rPr lang="ru-RU" dirty="0">
                <a:solidFill>
                  <a:srgbClr val="4802C6"/>
                </a:solidFill>
              </a:rPr>
              <a:t>пошёл </a:t>
            </a:r>
            <a:r>
              <a:rPr lang="ru-RU" dirty="0" smtClean="0">
                <a:solidFill>
                  <a:srgbClr val="4802C6"/>
                </a:solidFill>
              </a:rPr>
              <a:t>на поединок</a:t>
            </a:r>
            <a:r>
              <a:rPr lang="ru-RU" dirty="0">
                <a:solidFill>
                  <a:srgbClr val="4802C6"/>
                </a:solidFill>
              </a:rPr>
              <a:t>,  понимая, что ему </a:t>
            </a:r>
            <a:r>
              <a:rPr lang="ru-RU" dirty="0">
                <a:solidFill>
                  <a:srgbClr val="4802C6"/>
                </a:solidFill>
              </a:rPr>
              <a:t>не будет пощады </a:t>
            </a:r>
            <a:r>
              <a:rPr lang="ru-RU" dirty="0">
                <a:solidFill>
                  <a:srgbClr val="4802C6"/>
                </a:solidFill>
              </a:rPr>
              <a:t>от </a:t>
            </a:r>
            <a:r>
              <a:rPr lang="ru-RU" dirty="0" smtClean="0">
                <a:solidFill>
                  <a:srgbClr val="4802C6"/>
                </a:solidFill>
              </a:rPr>
              <a:t>царя. </a:t>
            </a:r>
            <a:r>
              <a:rPr lang="ru-RU" dirty="0">
                <a:solidFill>
                  <a:srgbClr val="4802C6"/>
                </a:solidFill>
              </a:rPr>
              <a:t>Так и произошло. Его казнили, хотя </a:t>
            </a:r>
            <a:r>
              <a:rPr lang="ru-RU" dirty="0">
                <a:solidFill>
                  <a:srgbClr val="4802C6"/>
                </a:solidFill>
              </a:rPr>
              <a:t>Калашников и </a:t>
            </a:r>
            <a:r>
              <a:rPr lang="ru-RU" dirty="0">
                <a:solidFill>
                  <a:srgbClr val="4802C6"/>
                </a:solidFill>
              </a:rPr>
              <a:t>победил </a:t>
            </a:r>
            <a:r>
              <a:rPr lang="ru-RU" dirty="0" smtClean="0">
                <a:solidFill>
                  <a:srgbClr val="4802C6"/>
                </a:solidFill>
              </a:rPr>
              <a:t>в </a:t>
            </a:r>
            <a:r>
              <a:rPr lang="ru-RU" dirty="0">
                <a:solidFill>
                  <a:srgbClr val="4802C6"/>
                </a:solidFill>
              </a:rPr>
              <a:t>равном </a:t>
            </a:r>
            <a:r>
              <a:rPr lang="ru-RU" dirty="0" smtClean="0">
                <a:solidFill>
                  <a:srgbClr val="4802C6"/>
                </a:solidFill>
              </a:rPr>
              <a:t>бою. </a:t>
            </a:r>
            <a:endParaRPr lang="ru-RU" dirty="0" smtClean="0">
              <a:solidFill>
                <a:srgbClr val="4802C6"/>
              </a:solidFill>
            </a:endParaRPr>
          </a:p>
          <a:p>
            <a:r>
              <a:rPr lang="ru-RU" dirty="0" smtClean="0">
                <a:solidFill>
                  <a:srgbClr val="4802C6"/>
                </a:solidFill>
              </a:rPr>
              <a:t>Степан </a:t>
            </a:r>
            <a:r>
              <a:rPr lang="ru-RU" dirty="0" err="1" smtClean="0">
                <a:solidFill>
                  <a:srgbClr val="4802C6"/>
                </a:solidFill>
              </a:rPr>
              <a:t>Парамонович</a:t>
            </a:r>
            <a:r>
              <a:rPr lang="ru-RU" dirty="0" smtClean="0">
                <a:solidFill>
                  <a:srgbClr val="4802C6"/>
                </a:solidFill>
              </a:rPr>
              <a:t> </a:t>
            </a:r>
            <a:r>
              <a:rPr lang="ru-RU" dirty="0">
                <a:solidFill>
                  <a:srgbClr val="4802C6"/>
                </a:solidFill>
              </a:rPr>
              <a:t>умирает, но остаётся </a:t>
            </a:r>
            <a:r>
              <a:rPr lang="ru-RU" dirty="0" smtClean="0">
                <a:solidFill>
                  <a:srgbClr val="4802C6"/>
                </a:solidFill>
              </a:rPr>
              <a:t>верен </a:t>
            </a:r>
            <a:r>
              <a:rPr lang="ru-RU" dirty="0">
                <a:solidFill>
                  <a:srgbClr val="4802C6"/>
                </a:solidFill>
              </a:rPr>
              <a:t>своим </a:t>
            </a:r>
            <a:r>
              <a:rPr lang="ru-RU" dirty="0" smtClean="0">
                <a:solidFill>
                  <a:srgbClr val="4802C6"/>
                </a:solidFill>
              </a:rPr>
              <a:t>принципам. Он -человек </a:t>
            </a:r>
            <a:r>
              <a:rPr lang="ru-RU" dirty="0">
                <a:solidFill>
                  <a:srgbClr val="4802C6"/>
                </a:solidFill>
              </a:rPr>
              <a:t>чести.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572000" y="1484784"/>
            <a:ext cx="4392488" cy="5040560"/>
          </a:xfrm>
        </p:spPr>
        <p:txBody>
          <a:bodyPr/>
          <a:lstStyle/>
          <a:p>
            <a:r>
              <a:rPr lang="ru-RU" sz="2000" dirty="0" smtClean="0"/>
              <a:t>Младший сын Тараса Бульбы, </a:t>
            </a:r>
            <a:r>
              <a:rPr lang="ru-RU" sz="2000" dirty="0" err="1" smtClean="0"/>
              <a:t>Андрий</a:t>
            </a:r>
            <a:r>
              <a:rPr lang="ru-RU" sz="2000" dirty="0" smtClean="0"/>
              <a:t>, полюбив польскую красавицу, становится предателем и переходит во вражеский стан. Он храбрый и смелый воин. Но чтить обеты предков и свято любить Родину ему не  по силам.</a:t>
            </a:r>
          </a:p>
          <a:p>
            <a:r>
              <a:rPr lang="ru-RU" sz="2000" dirty="0"/>
              <a:t>Полюбив </a:t>
            </a:r>
            <a:r>
              <a:rPr lang="ru-RU" sz="2000" dirty="0" smtClean="0"/>
              <a:t>полячку, </a:t>
            </a:r>
            <a:r>
              <a:rPr lang="ru-RU" sz="2000" dirty="0" err="1"/>
              <a:t>Андрий</a:t>
            </a:r>
            <a:r>
              <a:rPr lang="ru-RU" sz="2000" dirty="0"/>
              <a:t>  становится изменником и предателем своего народа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 </a:t>
            </a:r>
            <a:r>
              <a:rPr lang="ru-RU" sz="2000" dirty="0"/>
              <a:t>Его родной отец  не прощает ему столь страшного греха — измены -  и выносит  приговор: смерть. Тарас убивает сына.</a:t>
            </a:r>
          </a:p>
          <a:p>
            <a:endParaRPr lang="ru-RU" dirty="0">
              <a:solidFill>
                <a:srgbClr val="4802C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007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352927" cy="792088"/>
          </a:xfrm>
        </p:spPr>
        <p:txBody>
          <a:bodyPr/>
          <a:lstStyle/>
          <a:p>
            <a:pPr algn="l"/>
            <a:r>
              <a:rPr lang="ru-RU" sz="4400" dirty="0" smtClean="0">
                <a:solidFill>
                  <a:srgbClr val="0000FF"/>
                </a:solidFill>
              </a:rPr>
              <a:t>Уже есть что - то общее</a:t>
            </a:r>
            <a:endParaRPr lang="ru-RU" sz="4400" dirty="0">
              <a:solidFill>
                <a:srgbClr val="0000FF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1196752"/>
            <a:ext cx="4536504" cy="5112568"/>
          </a:xfrm>
        </p:spPr>
        <p:txBody>
          <a:bodyPr>
            <a:normAutofit/>
          </a:bodyPr>
          <a:lstStyle/>
          <a:p>
            <a:pPr marL="45720" indent="0">
              <a:lnSpc>
                <a:spcPts val="2160"/>
              </a:lnSpc>
              <a:spcBef>
                <a:spcPts val="0"/>
              </a:spcBef>
              <a:buNone/>
            </a:pPr>
            <a:r>
              <a:rPr lang="ru-RU" sz="1800" dirty="0">
                <a:solidFill>
                  <a:srgbClr val="11700A"/>
                </a:solidFill>
              </a:rPr>
              <a:t>Калашников </a:t>
            </a:r>
            <a:r>
              <a:rPr lang="ru-RU" sz="1800" dirty="0">
                <a:solidFill>
                  <a:srgbClr val="11700A"/>
                </a:solidFill>
              </a:rPr>
              <a:t> </a:t>
            </a:r>
            <a:r>
              <a:rPr lang="ru-RU" sz="1800" dirty="0" smtClean="0">
                <a:solidFill>
                  <a:srgbClr val="11700A"/>
                </a:solidFill>
              </a:rPr>
              <a:t>- глава купеческого рода. </a:t>
            </a:r>
            <a:r>
              <a:rPr lang="ru-RU" sz="1800" dirty="0">
                <a:solidFill>
                  <a:srgbClr val="11700A"/>
                </a:solidFill>
              </a:rPr>
              <a:t>Трудолюбив</a:t>
            </a:r>
            <a:r>
              <a:rPr lang="ru-RU" sz="1800" dirty="0">
                <a:solidFill>
                  <a:srgbClr val="11700A"/>
                </a:solidFill>
              </a:rPr>
              <a:t>ый</a:t>
            </a:r>
            <a:r>
              <a:rPr lang="ru-RU" sz="1800" dirty="0">
                <a:solidFill>
                  <a:srgbClr val="11700A"/>
                </a:solidFill>
              </a:rPr>
              <a:t>, </a:t>
            </a:r>
            <a:r>
              <a:rPr lang="ru-RU" sz="1800" dirty="0">
                <a:solidFill>
                  <a:srgbClr val="11700A"/>
                </a:solidFill>
              </a:rPr>
              <a:t>спокойный и </a:t>
            </a:r>
            <a:r>
              <a:rPr lang="ru-RU" sz="1800" dirty="0" err="1" smtClean="0">
                <a:solidFill>
                  <a:srgbClr val="11700A"/>
                </a:solidFill>
              </a:rPr>
              <a:t>уравнове-шенный</a:t>
            </a:r>
            <a:r>
              <a:rPr lang="ru-RU" sz="1800" dirty="0" smtClean="0">
                <a:solidFill>
                  <a:srgbClr val="11700A"/>
                </a:solidFill>
              </a:rPr>
              <a:t> человек; обладает сильным, </a:t>
            </a:r>
            <a:r>
              <a:rPr lang="ru-RU" sz="1800" dirty="0">
                <a:solidFill>
                  <a:srgbClr val="11700A"/>
                </a:solidFill>
              </a:rPr>
              <a:t>  </a:t>
            </a:r>
            <a:r>
              <a:rPr lang="ru-RU" sz="1800" dirty="0" smtClean="0">
                <a:solidFill>
                  <a:srgbClr val="11700A"/>
                </a:solidFill>
              </a:rPr>
              <a:t> </a:t>
            </a:r>
          </a:p>
          <a:p>
            <a:pPr marL="45720" indent="0">
              <a:lnSpc>
                <a:spcPts val="2160"/>
              </a:lnSpc>
              <a:spcBef>
                <a:spcPts val="0"/>
              </a:spcBef>
              <a:buNone/>
            </a:pPr>
            <a:r>
              <a:rPr lang="ru-RU" sz="1800" dirty="0">
                <a:solidFill>
                  <a:srgbClr val="11700A"/>
                </a:solidFill>
              </a:rPr>
              <a:t> </a:t>
            </a:r>
            <a:r>
              <a:rPr lang="ru-RU" sz="1800" dirty="0" smtClean="0">
                <a:solidFill>
                  <a:srgbClr val="11700A"/>
                </a:solidFill>
              </a:rPr>
              <a:t>независимым</a:t>
            </a:r>
            <a:r>
              <a:rPr lang="ru-RU" sz="1800" dirty="0">
                <a:solidFill>
                  <a:srgbClr val="11700A"/>
                </a:solidFill>
              </a:rPr>
              <a:t> характером</a:t>
            </a:r>
            <a:r>
              <a:rPr lang="ru-RU" sz="1800" dirty="0" smtClean="0">
                <a:solidFill>
                  <a:srgbClr val="11700A"/>
                </a:solidFill>
              </a:rPr>
              <a:t>.</a:t>
            </a:r>
          </a:p>
          <a:p>
            <a:pPr marL="45720" indent="0">
              <a:lnSpc>
                <a:spcPts val="2160"/>
              </a:lnSpc>
              <a:spcBef>
                <a:spcPts val="0"/>
              </a:spcBef>
              <a:buNone/>
            </a:pPr>
            <a:r>
              <a:rPr lang="ru-RU" sz="1800" dirty="0" smtClean="0">
                <a:solidFill>
                  <a:srgbClr val="83158F"/>
                </a:solidFill>
              </a:rPr>
              <a:t>Степан </a:t>
            </a:r>
            <a:r>
              <a:rPr lang="ru-RU" sz="1800" dirty="0" err="1" smtClean="0">
                <a:solidFill>
                  <a:srgbClr val="83158F"/>
                </a:solidFill>
              </a:rPr>
              <a:t>Парамонович</a:t>
            </a:r>
            <a:r>
              <a:rPr lang="ru-RU" sz="1800" dirty="0" smtClean="0">
                <a:solidFill>
                  <a:srgbClr val="83158F"/>
                </a:solidFill>
              </a:rPr>
              <a:t> отважно </a:t>
            </a:r>
            <a:r>
              <a:rPr lang="ru-RU" sz="1800" dirty="0" err="1" smtClean="0">
                <a:solidFill>
                  <a:srgbClr val="83158F"/>
                </a:solidFill>
              </a:rPr>
              <a:t>вступа-ется</a:t>
            </a:r>
            <a:r>
              <a:rPr lang="ru-RU" sz="1800" dirty="0" smtClean="0">
                <a:solidFill>
                  <a:srgbClr val="83158F"/>
                </a:solidFill>
              </a:rPr>
              <a:t> не только за честь жены, семьи и всего своего рода. Он выходит на смертный бой  за православные патриархальные  устои.</a:t>
            </a:r>
          </a:p>
          <a:p>
            <a:pPr marL="45720" indent="0">
              <a:lnSpc>
                <a:spcPts val="2160"/>
              </a:lnSpc>
              <a:spcBef>
                <a:spcPts val="0"/>
              </a:spcBef>
              <a:buNone/>
            </a:pPr>
            <a:r>
              <a:rPr lang="ru-RU" sz="1800" dirty="0" smtClean="0">
                <a:solidFill>
                  <a:srgbClr val="006600"/>
                </a:solidFill>
              </a:rPr>
              <a:t>Калашников знает, что погибнет, но исподтишка выступать не в его правилах. Он не продает из корысти законы чести и достоинства.</a:t>
            </a:r>
          </a:p>
          <a:p>
            <a:pPr marL="45720" indent="0">
              <a:lnSpc>
                <a:spcPts val="2160"/>
              </a:lnSpc>
              <a:spcBef>
                <a:spcPts val="0"/>
              </a:spcBef>
              <a:buNone/>
            </a:pPr>
            <a:r>
              <a:rPr lang="ru-RU" sz="1800" i="1" u="sng" dirty="0" smtClean="0">
                <a:solidFill>
                  <a:srgbClr val="B60A16"/>
                </a:solidFill>
              </a:rPr>
              <a:t>В нем нет вероломства и предательства.  Это надежный человек, которому можно смело </a:t>
            </a:r>
            <a:r>
              <a:rPr lang="ru-RU" sz="2400" b="1" i="1" u="sng" dirty="0" smtClean="0">
                <a:solidFill>
                  <a:srgbClr val="B60A16"/>
                </a:solidFill>
              </a:rPr>
              <a:t>доверить</a:t>
            </a:r>
            <a:r>
              <a:rPr lang="ru-RU" sz="1800" i="1" dirty="0" smtClean="0">
                <a:solidFill>
                  <a:srgbClr val="B60A16"/>
                </a:solidFill>
              </a:rPr>
              <a:t> </a:t>
            </a:r>
            <a:r>
              <a:rPr lang="ru-RU" sz="1800" i="1" u="sng" dirty="0" smtClean="0">
                <a:solidFill>
                  <a:srgbClr val="B60A16"/>
                </a:solidFill>
              </a:rPr>
              <a:t>свою жизнь</a:t>
            </a:r>
            <a:r>
              <a:rPr lang="ru-RU" sz="1800" i="1" dirty="0" smtClean="0">
                <a:solidFill>
                  <a:srgbClr val="B60A16"/>
                </a:solidFill>
              </a:rPr>
              <a:t>.</a:t>
            </a:r>
            <a:endParaRPr lang="ru-RU" sz="1800" i="1" dirty="0">
              <a:solidFill>
                <a:srgbClr val="B60A16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788024" y="1196752"/>
            <a:ext cx="4104456" cy="518457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1800" dirty="0">
                <a:solidFill>
                  <a:srgbClr val="08861D"/>
                </a:solidFill>
              </a:rPr>
              <a:t>Тарас Бульба-истинный патриот родной земли, защитник своего </a:t>
            </a:r>
            <a:r>
              <a:rPr lang="ru-RU" sz="1800" dirty="0" smtClean="0">
                <a:solidFill>
                  <a:srgbClr val="08861D"/>
                </a:solidFill>
              </a:rPr>
              <a:t>народа.</a:t>
            </a:r>
          </a:p>
          <a:p>
            <a:pPr marL="45720" indent="0">
              <a:buNone/>
            </a:pPr>
            <a:r>
              <a:rPr lang="ru-RU" sz="1800" dirty="0" smtClean="0">
                <a:solidFill>
                  <a:srgbClr val="872180"/>
                </a:solidFill>
              </a:rPr>
              <a:t>Вся </a:t>
            </a:r>
            <a:r>
              <a:rPr lang="ru-RU" sz="1800" dirty="0">
                <a:solidFill>
                  <a:srgbClr val="872180"/>
                </a:solidFill>
              </a:rPr>
              <a:t>его жизнь посвящена служению Отчизне.</a:t>
            </a:r>
          </a:p>
          <a:p>
            <a:pPr marL="45720" indent="0">
              <a:buNone/>
            </a:pPr>
            <a:r>
              <a:rPr lang="ru-RU" sz="1800" dirty="0">
                <a:solidFill>
                  <a:srgbClr val="11700A"/>
                </a:solidFill>
              </a:rPr>
              <a:t>Самоотверженный и храбрый  воин самым страшным в жизни считает </a:t>
            </a:r>
            <a:r>
              <a:rPr lang="ru-RU" sz="1800" dirty="0" smtClean="0">
                <a:solidFill>
                  <a:srgbClr val="11700A"/>
                </a:solidFill>
              </a:rPr>
              <a:t>потерю, потерю </a:t>
            </a:r>
            <a:r>
              <a:rPr lang="ru-RU" sz="1800" dirty="0">
                <a:solidFill>
                  <a:srgbClr val="11700A"/>
                </a:solidFill>
              </a:rPr>
              <a:t>собственного достоинства,     нарушение святых законов товарищества и предательство Родины</a:t>
            </a:r>
            <a:r>
              <a:rPr lang="ru-RU" sz="1800" dirty="0" smtClean="0">
                <a:solidFill>
                  <a:srgbClr val="11700A"/>
                </a:solidFill>
              </a:rPr>
              <a:t>.</a:t>
            </a:r>
          </a:p>
          <a:p>
            <a:pPr marL="45720" indent="0">
              <a:buNone/>
            </a:pPr>
            <a:endParaRPr lang="ru-RU" sz="1800" dirty="0" smtClean="0">
              <a:solidFill>
                <a:srgbClr val="11700A"/>
              </a:solidFill>
            </a:endParaRPr>
          </a:p>
          <a:p>
            <a:pPr marL="45720" indent="0">
              <a:buNone/>
            </a:pPr>
            <a:r>
              <a:rPr lang="ru-RU" sz="2400" i="1" u="sng" dirty="0">
                <a:solidFill>
                  <a:srgbClr val="B60A16"/>
                </a:solidFill>
              </a:rPr>
              <a:t>Это надежный человек, которому можно смело </a:t>
            </a:r>
            <a:r>
              <a:rPr lang="ru-RU" sz="2400" b="1" i="1" u="sng" dirty="0">
                <a:solidFill>
                  <a:srgbClr val="B60A16"/>
                </a:solidFill>
              </a:rPr>
              <a:t>доверить</a:t>
            </a:r>
            <a:r>
              <a:rPr lang="ru-RU" sz="2400" i="1" dirty="0">
                <a:solidFill>
                  <a:srgbClr val="B60A16"/>
                </a:solidFill>
              </a:rPr>
              <a:t> </a:t>
            </a:r>
            <a:r>
              <a:rPr lang="ru-RU" sz="2400" i="1" u="sng" dirty="0">
                <a:solidFill>
                  <a:srgbClr val="B60A16"/>
                </a:solidFill>
              </a:rPr>
              <a:t>свою жизнь</a:t>
            </a:r>
            <a:r>
              <a:rPr lang="ru-RU" sz="2400" i="1" dirty="0">
                <a:solidFill>
                  <a:srgbClr val="B60A16"/>
                </a:solidFill>
              </a:rPr>
              <a:t>.</a:t>
            </a:r>
          </a:p>
          <a:p>
            <a:pPr marL="45720" indent="0">
              <a:buNone/>
            </a:pPr>
            <a:endParaRPr lang="ru-RU" sz="2000" dirty="0">
              <a:solidFill>
                <a:srgbClr val="4802C6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74362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251520" y="1124744"/>
            <a:ext cx="8424936" cy="5616624"/>
          </a:xfrm>
        </p:spPr>
        <p:txBody>
          <a:bodyPr/>
          <a:lstStyle/>
          <a:p>
            <a:r>
              <a:rPr lang="ru-RU" dirty="0" smtClean="0"/>
              <a:t>* </a:t>
            </a:r>
            <a:r>
              <a:rPr lang="ru-RU" sz="2000" dirty="0" smtClean="0">
                <a:solidFill>
                  <a:srgbClr val="4413CF"/>
                </a:solidFill>
              </a:rPr>
              <a:t>Наряду </a:t>
            </a:r>
            <a:r>
              <a:rPr lang="ru-RU" sz="2000" dirty="0">
                <a:solidFill>
                  <a:srgbClr val="4413CF"/>
                </a:solidFill>
              </a:rPr>
              <a:t>с достоинством, порядочностью, благородством  верность  позволяет найти правильный путь, не даёт возможности потеряться в лабиринтах сомнений и слабости духа. А значит, от таких проявлений человеческой личности, как преданность и измена, зависит наше будущее</a:t>
            </a:r>
            <a:r>
              <a:rPr lang="ru-RU" sz="2000" dirty="0" smtClean="0">
                <a:solidFill>
                  <a:srgbClr val="4413CF"/>
                </a:solidFill>
              </a:rPr>
              <a:t>.</a:t>
            </a:r>
          </a:p>
          <a:p>
            <a:endParaRPr lang="ru-RU" sz="2000" dirty="0" smtClean="0"/>
          </a:p>
          <a:p>
            <a:r>
              <a:rPr lang="ru-RU" sz="2000" dirty="0" smtClean="0"/>
              <a:t>*</a:t>
            </a:r>
            <a:r>
              <a:rPr lang="ru-RU" sz="2000" dirty="0">
                <a:solidFill>
                  <a:srgbClr val="11700A"/>
                </a:solidFill>
              </a:rPr>
              <a:t>Любая измена  превращает жизнь в существование, оставляя выхолощенной душу. А пустота не пускает в свое пространство ни благородство, ни порядочность. Верность же, напротив, озаряет путь человека глубоким внутренним светом, раскрывает главные добродетели, делает каждого из нас мудрее и  сильнее</a:t>
            </a:r>
            <a:r>
              <a:rPr lang="ru-RU" sz="2000" dirty="0" smtClean="0">
                <a:solidFill>
                  <a:srgbClr val="11700A"/>
                </a:solidFill>
              </a:rPr>
              <a:t>.</a:t>
            </a:r>
          </a:p>
          <a:p>
            <a:endParaRPr lang="ru-RU" sz="2000" dirty="0"/>
          </a:p>
          <a:p>
            <a:r>
              <a:rPr lang="ru-RU" sz="2000" dirty="0" smtClean="0"/>
              <a:t>*</a:t>
            </a:r>
            <a:r>
              <a:rPr lang="ru-RU" sz="2000" dirty="0">
                <a:solidFill>
                  <a:srgbClr val="4413CF"/>
                </a:solidFill>
              </a:rPr>
              <a:t>Храните верность! Не предавайте ни себя, ни своего выбора. Ведь ощущать себя нужным и знать, что твои душевные качества ценят люди, - как это прекрасно. И приятно уважать себя самого за последовательность принципам. </a:t>
            </a:r>
            <a:endParaRPr lang="ru-RU" sz="2000" dirty="0">
              <a:solidFill>
                <a:srgbClr val="4413CF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467544" y="188641"/>
            <a:ext cx="8208911" cy="792088"/>
          </a:xfrm>
        </p:spPr>
        <p:txBody>
          <a:bodyPr/>
          <a:lstStyle/>
          <a:p>
            <a:r>
              <a:rPr lang="ru-RU" sz="4000" dirty="0" smtClean="0">
                <a:solidFill>
                  <a:srgbClr val="0000FF"/>
                </a:solidFill>
              </a:rPr>
              <a:t>ВАРИАНТЫ ЗАКЛЮЧЕНИЯ</a:t>
            </a:r>
            <a:endParaRPr lang="ru-RU" sz="4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2891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188640"/>
            <a:ext cx="8496943" cy="6264696"/>
          </a:xfrm>
        </p:spPr>
        <p:txBody>
          <a:bodyPr/>
          <a:lstStyle/>
          <a:p>
            <a:pPr algn="l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 </a:t>
            </a:r>
            <a:r>
              <a:rPr lang="ru-RU" dirty="0" smtClean="0"/>
              <a:t>     </a:t>
            </a:r>
            <a:r>
              <a:rPr lang="ru-RU" sz="5400" dirty="0" smtClean="0">
                <a:solidFill>
                  <a:srgbClr val="FF0066"/>
                </a:solidFill>
              </a:rPr>
              <a:t>В </a:t>
            </a:r>
            <a:r>
              <a:rPr lang="ru-RU" sz="5400" dirty="0">
                <a:solidFill>
                  <a:srgbClr val="FF0066"/>
                </a:solidFill>
              </a:rPr>
              <a:t>добрый час!</a:t>
            </a:r>
            <a:br>
              <a:rPr lang="ru-RU" sz="5400" dirty="0">
                <a:solidFill>
                  <a:srgbClr val="FF0066"/>
                </a:solidFill>
              </a:rPr>
            </a:br>
            <a:r>
              <a:rPr lang="ru-RU" sz="5400" dirty="0">
                <a:solidFill>
                  <a:srgbClr val="FF0066"/>
                </a:solidFill>
              </a:rPr>
              <a:t/>
            </a:r>
            <a:br>
              <a:rPr lang="ru-RU" sz="5400" dirty="0">
                <a:solidFill>
                  <a:srgbClr val="FF0066"/>
                </a:solidFill>
              </a:rPr>
            </a:br>
            <a:r>
              <a:rPr lang="ru-RU" sz="5400" dirty="0">
                <a:solidFill>
                  <a:srgbClr val="FF0066"/>
                </a:solidFill>
              </a:rPr>
              <a:t>      </a:t>
            </a:r>
            <a:r>
              <a:rPr lang="ru-RU" sz="5400" dirty="0" smtClean="0">
                <a:solidFill>
                  <a:srgbClr val="FF0066"/>
                </a:solidFill>
              </a:rPr>
              <a:t> Желаем </a:t>
            </a:r>
            <a:r>
              <a:rPr lang="ru-RU" sz="5400" dirty="0">
                <a:solidFill>
                  <a:srgbClr val="FF0066"/>
                </a:solidFill>
              </a:rPr>
              <a:t>вам</a:t>
            </a:r>
            <a:br>
              <a:rPr lang="ru-RU" sz="5400" dirty="0">
                <a:solidFill>
                  <a:srgbClr val="FF0066"/>
                </a:solidFill>
              </a:rPr>
            </a:br>
            <a:r>
              <a:rPr lang="ru-RU" sz="5400" dirty="0">
                <a:solidFill>
                  <a:srgbClr val="FF0066"/>
                </a:solidFill>
              </a:rPr>
              <a:t/>
            </a:r>
            <a:br>
              <a:rPr lang="ru-RU" sz="5400" dirty="0">
                <a:solidFill>
                  <a:srgbClr val="FF0066"/>
                </a:solidFill>
              </a:rPr>
            </a:br>
            <a:r>
              <a:rPr lang="ru-RU" sz="5400" dirty="0">
                <a:solidFill>
                  <a:srgbClr val="FF0066"/>
                </a:solidFill>
              </a:rPr>
              <a:t> творческих успехов! </a:t>
            </a:r>
          </a:p>
        </p:txBody>
      </p:sp>
    </p:spTree>
    <p:extLst>
      <p:ext uri="{BB962C8B-B14F-4D97-AF65-F5344CB8AC3E}">
        <p14:creationId xmlns:p14="http://schemas.microsoft.com/office/powerpoint/2010/main" val="1673347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08911" cy="1224136"/>
          </a:xfrm>
        </p:spPr>
        <p:txBody>
          <a:bodyPr/>
          <a:lstStyle/>
          <a:p>
            <a:pPr algn="l"/>
            <a:r>
              <a:rPr lang="ru-RU" sz="3600" u="sng" dirty="0">
                <a:solidFill>
                  <a:srgbClr val="006600"/>
                </a:solidFill>
                <a:effectLst/>
              </a:rPr>
              <a:t>Верность и измена  - это два сложных социальных концепта</a:t>
            </a:r>
            <a:endParaRPr lang="ru-RU" sz="3600" u="sng" dirty="0">
              <a:solidFill>
                <a:srgbClr val="0066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772816"/>
            <a:ext cx="8784976" cy="4680520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ru-RU" sz="2800" u="sng" dirty="0">
                <a:solidFill>
                  <a:srgbClr val="5D21C9"/>
                </a:solidFill>
              </a:rPr>
              <a:t>Верность</a:t>
            </a:r>
            <a:r>
              <a:rPr lang="ru-RU" sz="2800" dirty="0">
                <a:solidFill>
                  <a:srgbClr val="5D21C9"/>
                </a:solidFill>
              </a:rPr>
              <a:t> — морально-этическое понятие, согласно словарю Ожегова: стойкость и неизменность в чувствах, отношениях, в исполнении своих обязанностей, долга</a:t>
            </a:r>
            <a:r>
              <a:rPr lang="ru-RU" sz="2800" dirty="0" smtClean="0">
                <a:solidFill>
                  <a:srgbClr val="5D21C9"/>
                </a:solidFill>
              </a:rPr>
              <a:t>.</a:t>
            </a:r>
            <a:endParaRPr lang="ru-RU" sz="800" dirty="0" smtClean="0">
              <a:solidFill>
                <a:srgbClr val="5D21C9"/>
              </a:solidFill>
            </a:endParaRPr>
          </a:p>
          <a:p>
            <a:pPr marL="45720" indent="0">
              <a:buNone/>
            </a:pPr>
            <a:endParaRPr lang="ru-RU" sz="2800" dirty="0" smtClean="0">
              <a:solidFill>
                <a:srgbClr val="5D21C9"/>
              </a:solidFill>
            </a:endParaRPr>
          </a:p>
          <a:p>
            <a:pPr marL="45720" indent="0">
              <a:buNone/>
            </a:pPr>
            <a:r>
              <a:rPr lang="ru-RU" sz="2800" dirty="0">
                <a:solidFill>
                  <a:srgbClr val="5D21C9"/>
                </a:solidFill>
              </a:rPr>
              <a:t>Верность </a:t>
            </a:r>
            <a:r>
              <a:rPr lang="ru-RU" sz="2800" u="sng" dirty="0">
                <a:solidFill>
                  <a:srgbClr val="5D21C9"/>
                </a:solidFill>
              </a:rPr>
              <a:t>основана</a:t>
            </a:r>
            <a:r>
              <a:rPr lang="ru-RU" sz="2800" dirty="0">
                <a:solidFill>
                  <a:srgbClr val="5D21C9"/>
                </a:solidFill>
              </a:rPr>
              <a:t> на ответственности</a:t>
            </a:r>
            <a:r>
              <a:rPr lang="ru-RU" sz="2800" dirty="0" smtClean="0">
                <a:solidFill>
                  <a:srgbClr val="5D21C9"/>
                </a:solidFill>
              </a:rPr>
              <a:t>, </a:t>
            </a:r>
            <a:r>
              <a:rPr lang="ru-RU" sz="2800" dirty="0">
                <a:solidFill>
                  <a:srgbClr val="5D21C9"/>
                </a:solidFill>
              </a:rPr>
              <a:t>честности, смелости, жертвенности. </a:t>
            </a:r>
            <a:endParaRPr lang="ru-RU" sz="2800" dirty="0" smtClean="0">
              <a:solidFill>
                <a:srgbClr val="5D21C9"/>
              </a:solidFill>
            </a:endParaRPr>
          </a:p>
          <a:p>
            <a:pPr marL="45720" indent="0">
              <a:buNone/>
            </a:pPr>
            <a:endParaRPr lang="ru-RU" sz="2800" dirty="0">
              <a:solidFill>
                <a:srgbClr val="5D21C9"/>
              </a:solidFill>
            </a:endParaRPr>
          </a:p>
          <a:p>
            <a:pPr marL="45720" indent="0">
              <a:buNone/>
            </a:pPr>
            <a:r>
              <a:rPr lang="ru-RU" sz="2800" dirty="0" smtClean="0">
                <a:solidFill>
                  <a:srgbClr val="5D21C9"/>
                </a:solidFill>
              </a:rPr>
              <a:t>Похожие </a:t>
            </a:r>
            <a:r>
              <a:rPr lang="ru-RU" sz="2800" u="sng" dirty="0">
                <a:solidFill>
                  <a:srgbClr val="5D21C9"/>
                </a:solidFill>
              </a:rPr>
              <a:t>качества</a:t>
            </a:r>
            <a:r>
              <a:rPr lang="ru-RU" sz="2800" dirty="0" smtClean="0">
                <a:solidFill>
                  <a:srgbClr val="5D21C9"/>
                </a:solidFill>
              </a:rPr>
              <a:t>: </a:t>
            </a:r>
            <a:r>
              <a:rPr lang="ru-RU" sz="2800" dirty="0">
                <a:solidFill>
                  <a:srgbClr val="5D21C9"/>
                </a:solidFill>
              </a:rPr>
              <a:t>неизменность, твёрдость, </a:t>
            </a:r>
            <a:r>
              <a:rPr lang="ru-RU" sz="2800" dirty="0" smtClean="0">
                <a:solidFill>
                  <a:srgbClr val="5D21C9"/>
                </a:solidFill>
              </a:rPr>
              <a:t>непоколебимость.</a:t>
            </a:r>
            <a:endParaRPr lang="ru-RU" sz="1200" dirty="0" smtClean="0">
              <a:solidFill>
                <a:srgbClr val="5D21C9"/>
              </a:solidFill>
            </a:endParaRPr>
          </a:p>
          <a:p>
            <a:pPr marL="45720" indent="0">
              <a:buNone/>
            </a:pPr>
            <a:endParaRPr lang="ru-RU" sz="2800" dirty="0" smtClean="0">
              <a:solidFill>
                <a:srgbClr val="5D21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04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496943" cy="720080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rgbClr val="00B050"/>
                </a:solidFill>
              </a:rPr>
              <a:t>ВЕРНОСТЬ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1052736"/>
            <a:ext cx="8352928" cy="5400600"/>
          </a:xfrm>
        </p:spPr>
        <p:txBody>
          <a:bodyPr>
            <a:normAutofit/>
          </a:bodyPr>
          <a:lstStyle/>
          <a:p>
            <a:pPr marL="45720" lvl="0" indent="0">
              <a:buNone/>
            </a:pPr>
            <a:r>
              <a:rPr lang="ru-RU" sz="3200" u="sng" dirty="0" smtClean="0">
                <a:solidFill>
                  <a:srgbClr val="6C1304"/>
                </a:solidFill>
              </a:rPr>
              <a:t>Верность</a:t>
            </a:r>
            <a:r>
              <a:rPr lang="ru-RU" sz="3200" dirty="0" smtClean="0">
                <a:solidFill>
                  <a:srgbClr val="6C1304"/>
                </a:solidFill>
              </a:rPr>
              <a:t> </a:t>
            </a:r>
            <a:r>
              <a:rPr lang="ru-RU" sz="3200" dirty="0">
                <a:solidFill>
                  <a:srgbClr val="6C1304"/>
                </a:solidFill>
              </a:rPr>
              <a:t>– это линия поведения человека в соответствии с его выбором.</a:t>
            </a:r>
          </a:p>
          <a:p>
            <a:pPr marL="45720" lvl="0" indent="0">
              <a:buNone/>
            </a:pPr>
            <a:r>
              <a:rPr lang="ru-RU" sz="3200" u="sng" dirty="0">
                <a:solidFill>
                  <a:srgbClr val="6C1304"/>
                </a:solidFill>
              </a:rPr>
              <a:t>Верность</a:t>
            </a:r>
            <a:r>
              <a:rPr lang="ru-RU" sz="3200" dirty="0">
                <a:solidFill>
                  <a:srgbClr val="6C1304"/>
                </a:solidFill>
              </a:rPr>
              <a:t> – это основа патриотизма. Человек, верный своему народу, Родине, никогда не станет предателем.</a:t>
            </a:r>
          </a:p>
          <a:p>
            <a:pPr marL="45720" lvl="0" indent="0">
              <a:buNone/>
            </a:pPr>
            <a:r>
              <a:rPr lang="ru-RU" sz="3200" u="sng" dirty="0">
                <a:solidFill>
                  <a:srgbClr val="6C1304"/>
                </a:solidFill>
              </a:rPr>
              <a:t>Верность</a:t>
            </a:r>
            <a:r>
              <a:rPr lang="ru-RU" sz="3200" dirty="0">
                <a:solidFill>
                  <a:srgbClr val="6C1304"/>
                </a:solidFill>
              </a:rPr>
              <a:t> – это тот стержень, на котором держатся стойкость, смелость, мужество, непреклонность и многие другие качества личности, делающие её патриотом, гражданином своей страны.</a:t>
            </a:r>
          </a:p>
          <a:p>
            <a:pPr marL="45720" indent="0">
              <a:buNone/>
            </a:pPr>
            <a:endParaRPr lang="ru-RU" sz="3200" dirty="0">
              <a:solidFill>
                <a:srgbClr val="6C1304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0637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424935" cy="1152128"/>
          </a:xfrm>
        </p:spPr>
        <p:txBody>
          <a:bodyPr/>
          <a:lstStyle/>
          <a:p>
            <a:pPr algn="l"/>
            <a:r>
              <a:rPr lang="ru-RU" sz="3200" u="sng" dirty="0">
                <a:solidFill>
                  <a:srgbClr val="006600"/>
                </a:solidFill>
                <a:effectLst/>
              </a:rPr>
              <a:t>Верность и измена  - это два сложных социальных концепта</a:t>
            </a:r>
            <a:endParaRPr lang="ru-RU" sz="3200" u="sng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1628800"/>
            <a:ext cx="7992888" cy="4536504"/>
          </a:xfrm>
        </p:spPr>
        <p:txBody>
          <a:bodyPr>
            <a:normAutofit lnSpcReduction="10000"/>
          </a:bodyPr>
          <a:lstStyle/>
          <a:p>
            <a:r>
              <a:rPr lang="ru-RU" sz="4800" dirty="0">
                <a:solidFill>
                  <a:srgbClr val="1E077F"/>
                </a:solidFill>
              </a:rPr>
              <a:t>Нарушение верности — </a:t>
            </a:r>
            <a:r>
              <a:rPr lang="ru-RU" sz="4800" u="sng" dirty="0">
                <a:solidFill>
                  <a:srgbClr val="1E077F"/>
                </a:solidFill>
              </a:rPr>
              <a:t>измена</a:t>
            </a:r>
            <a:r>
              <a:rPr lang="ru-RU" sz="4800" dirty="0">
                <a:solidFill>
                  <a:srgbClr val="1E077F"/>
                </a:solidFill>
              </a:rPr>
              <a:t>. </a:t>
            </a:r>
            <a:endParaRPr lang="ru-RU" sz="4800" dirty="0" smtClean="0">
              <a:solidFill>
                <a:srgbClr val="1E077F"/>
              </a:solidFill>
            </a:endParaRPr>
          </a:p>
          <a:p>
            <a:r>
              <a:rPr lang="ru-RU" sz="4800" dirty="0" smtClean="0">
                <a:solidFill>
                  <a:srgbClr val="1E077F"/>
                </a:solidFill>
              </a:rPr>
              <a:t>Измене сопутствуют </a:t>
            </a:r>
            <a:r>
              <a:rPr lang="ru-RU" sz="4800" dirty="0">
                <a:solidFill>
                  <a:srgbClr val="1E077F"/>
                </a:solidFill>
              </a:rPr>
              <a:t>вероломство, предательство, неверность, </a:t>
            </a:r>
            <a:r>
              <a:rPr lang="ru-RU" sz="4800" dirty="0" smtClean="0">
                <a:solidFill>
                  <a:srgbClr val="1E077F"/>
                </a:solidFill>
              </a:rPr>
              <a:t> </a:t>
            </a:r>
            <a:r>
              <a:rPr lang="ru-RU" sz="4800" dirty="0">
                <a:solidFill>
                  <a:srgbClr val="1E077F"/>
                </a:solidFill>
              </a:rPr>
              <a:t>коварство.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647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08911" cy="936104"/>
          </a:xfrm>
        </p:spPr>
        <p:txBody>
          <a:bodyPr/>
          <a:lstStyle/>
          <a:p>
            <a:pPr algn="l"/>
            <a:r>
              <a:rPr lang="ru-RU" i="1" dirty="0">
                <a:solidFill>
                  <a:srgbClr val="1E077F"/>
                </a:solidFill>
                <a:effectLst/>
              </a:rPr>
              <a:t>ИЗМЕНА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1052736"/>
            <a:ext cx="8280920" cy="5544616"/>
          </a:xfrm>
        </p:spPr>
        <p:txBody>
          <a:bodyPr>
            <a:normAutofit lnSpcReduction="10000"/>
          </a:bodyPr>
          <a:lstStyle/>
          <a:p>
            <a:pPr lvl="0"/>
            <a:r>
              <a:rPr lang="ru-RU" sz="2800" u="sng" dirty="0">
                <a:solidFill>
                  <a:srgbClr val="7030A0"/>
                </a:solidFill>
              </a:rPr>
              <a:t>Измена</a:t>
            </a:r>
            <a:r>
              <a:rPr lang="ru-RU" sz="2800" dirty="0">
                <a:solidFill>
                  <a:srgbClr val="7030A0"/>
                </a:solidFill>
              </a:rPr>
              <a:t>- это одно из отрицательных нравственных качеств человека, которое всегда было презираемо в обществе.</a:t>
            </a:r>
          </a:p>
          <a:p>
            <a:pPr lvl="0"/>
            <a:r>
              <a:rPr lang="ru-RU" sz="2800" u="sng" dirty="0">
                <a:solidFill>
                  <a:srgbClr val="7030A0"/>
                </a:solidFill>
              </a:rPr>
              <a:t>Измена</a:t>
            </a:r>
            <a:r>
              <a:rPr lang="ru-RU" sz="2800" dirty="0">
                <a:solidFill>
                  <a:srgbClr val="7030A0"/>
                </a:solidFill>
              </a:rPr>
              <a:t> – это качество личности, суть которого заключается в том, что человек нарушил взятые на себя обязательства, предал идеалы, людей, родину, народ.</a:t>
            </a:r>
          </a:p>
          <a:p>
            <a:pPr lvl="0"/>
            <a:r>
              <a:rPr lang="ru-RU" sz="2800" u="sng" dirty="0">
                <a:solidFill>
                  <a:srgbClr val="7030A0"/>
                </a:solidFill>
              </a:rPr>
              <a:t>Измена</a:t>
            </a:r>
            <a:r>
              <a:rPr lang="ru-RU" sz="2800" dirty="0">
                <a:solidFill>
                  <a:srgbClr val="7030A0"/>
                </a:solidFill>
              </a:rPr>
              <a:t> в любви — это нанесение глубокой душевной раны любящему, предательство по отношению ко всему тому, что было так дорого </a:t>
            </a:r>
            <a:r>
              <a:rPr lang="ru-RU" sz="2800" dirty="0" smtClean="0">
                <a:solidFill>
                  <a:srgbClr val="7030A0"/>
                </a:solidFill>
              </a:rPr>
              <a:t>обоим. </a:t>
            </a:r>
            <a:r>
              <a:rPr lang="ru-RU" sz="2800" dirty="0">
                <a:solidFill>
                  <a:srgbClr val="7030A0"/>
                </a:solidFill>
              </a:rPr>
              <a:t>Измена соседствует с ложью, делает человека чёрствым, порой даже жестоким по отношению к  другому.</a:t>
            </a:r>
          </a:p>
          <a:p>
            <a:endParaRPr lang="ru-RU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52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67544" y="188640"/>
            <a:ext cx="8424936" cy="1512168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660066"/>
                </a:solidFill>
              </a:rPr>
              <a:t>Четыре   аспекта</a:t>
            </a:r>
            <a:br>
              <a:rPr lang="ru-RU" dirty="0" smtClean="0">
                <a:solidFill>
                  <a:srgbClr val="660066"/>
                </a:solidFill>
              </a:rPr>
            </a:br>
            <a:r>
              <a:rPr lang="ru-RU" dirty="0" smtClean="0">
                <a:solidFill>
                  <a:srgbClr val="660066"/>
                </a:solidFill>
              </a:rPr>
              <a:t> рассматриваемой  темы</a:t>
            </a:r>
            <a:endParaRPr lang="ru-RU" dirty="0">
              <a:solidFill>
                <a:srgbClr val="660066"/>
              </a:solidFill>
            </a:endParaRPr>
          </a:p>
        </p:txBody>
      </p:sp>
      <p:sp>
        <p:nvSpPr>
          <p:cNvPr id="12" name="Текст 11"/>
          <p:cNvSpPr>
            <a:spLocks noGrp="1"/>
          </p:cNvSpPr>
          <p:nvPr>
            <p:ph type="body" idx="1"/>
          </p:nvPr>
        </p:nvSpPr>
        <p:spPr>
          <a:xfrm>
            <a:off x="467544" y="2276872"/>
            <a:ext cx="8352928" cy="4392488"/>
          </a:xfrm>
        </p:spPr>
        <p:txBody>
          <a:bodyPr>
            <a:normAutofit/>
          </a:bodyPr>
          <a:lstStyle/>
          <a:p>
            <a:pPr algn="l"/>
            <a:r>
              <a:rPr lang="ru-RU" sz="4400" dirty="0">
                <a:solidFill>
                  <a:srgbClr val="08861D"/>
                </a:solidFill>
              </a:rPr>
              <a:t>1.Верность и измена в любви.</a:t>
            </a:r>
          </a:p>
          <a:p>
            <a:pPr lvl="0" algn="l"/>
            <a:r>
              <a:rPr lang="ru-RU" sz="4400" dirty="0" smtClean="0">
                <a:solidFill>
                  <a:srgbClr val="08861D"/>
                </a:solidFill>
              </a:rPr>
              <a:t>2.Верность </a:t>
            </a:r>
            <a:r>
              <a:rPr lang="ru-RU" sz="4400" dirty="0">
                <a:solidFill>
                  <a:srgbClr val="08861D"/>
                </a:solidFill>
              </a:rPr>
              <a:t>и измена </a:t>
            </a:r>
            <a:r>
              <a:rPr lang="ru-RU" sz="4400" dirty="0" smtClean="0">
                <a:solidFill>
                  <a:srgbClr val="08861D"/>
                </a:solidFill>
              </a:rPr>
              <a:t>в дружбе.</a:t>
            </a:r>
          </a:p>
          <a:p>
            <a:pPr lvl="0" algn="l"/>
            <a:r>
              <a:rPr lang="ru-RU" sz="4400" dirty="0" smtClean="0">
                <a:solidFill>
                  <a:srgbClr val="08861D"/>
                </a:solidFill>
              </a:rPr>
              <a:t>3.Верность </a:t>
            </a:r>
            <a:r>
              <a:rPr lang="ru-RU" sz="4400" dirty="0">
                <a:solidFill>
                  <a:srgbClr val="08861D"/>
                </a:solidFill>
              </a:rPr>
              <a:t>и измена </a:t>
            </a:r>
            <a:r>
              <a:rPr lang="ru-RU" sz="4400" dirty="0" smtClean="0">
                <a:solidFill>
                  <a:srgbClr val="08861D"/>
                </a:solidFill>
              </a:rPr>
              <a:t>идеалам.</a:t>
            </a:r>
            <a:endParaRPr lang="ru-RU" sz="4400" dirty="0">
              <a:solidFill>
                <a:srgbClr val="08861D"/>
              </a:solidFill>
            </a:endParaRPr>
          </a:p>
          <a:p>
            <a:pPr lvl="0" algn="l"/>
            <a:r>
              <a:rPr lang="ru-RU" sz="4400" dirty="0" smtClean="0">
                <a:solidFill>
                  <a:srgbClr val="08861D"/>
                </a:solidFill>
              </a:rPr>
              <a:t>4.Верность </a:t>
            </a:r>
            <a:r>
              <a:rPr lang="ru-RU" sz="4400" dirty="0">
                <a:solidFill>
                  <a:srgbClr val="08861D"/>
                </a:solidFill>
              </a:rPr>
              <a:t>и измена Родине, народу</a:t>
            </a:r>
            <a:r>
              <a:rPr lang="ru-RU" sz="3600" dirty="0">
                <a:solidFill>
                  <a:srgbClr val="08861D"/>
                </a:solidFill>
              </a:rPr>
              <a:t>.</a:t>
            </a:r>
          </a:p>
          <a:p>
            <a:pPr algn="l"/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65482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568951" cy="576064"/>
          </a:xfrm>
        </p:spPr>
        <p:txBody>
          <a:bodyPr/>
          <a:lstStyle/>
          <a:p>
            <a:pPr algn="l"/>
            <a:r>
              <a:rPr lang="ru-RU" sz="2800" dirty="0" smtClean="0">
                <a:solidFill>
                  <a:srgbClr val="0000FF"/>
                </a:solidFill>
              </a:rPr>
              <a:t>ПРИБЛИЗИТЕЛЬНЫЕ  ТЕМЫ  СОЧИНЕНИЙ</a:t>
            </a:r>
            <a:endParaRPr lang="ru-RU" sz="2800" dirty="0">
              <a:solidFill>
                <a:srgbClr val="0000FF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 rot="10800000" flipH="1" flipV="1">
            <a:off x="179512" y="908720"/>
            <a:ext cx="8712968" cy="5544616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rgbClr val="9900FF"/>
                </a:solidFill>
              </a:rPr>
              <a:t>К чему приводят измены? </a:t>
            </a:r>
          </a:p>
          <a:p>
            <a:r>
              <a:rPr lang="ru-RU" sz="2400" dirty="0">
                <a:solidFill>
                  <a:srgbClr val="9900FF"/>
                </a:solidFill>
              </a:rPr>
              <a:t>Как связаны  понятия верность и любовь?</a:t>
            </a:r>
          </a:p>
          <a:p>
            <a:r>
              <a:rPr lang="ru-RU" sz="2400" dirty="0">
                <a:solidFill>
                  <a:srgbClr val="9900FF"/>
                </a:solidFill>
              </a:rPr>
              <a:t> Можно ли простить предательство? </a:t>
            </a:r>
          </a:p>
          <a:p>
            <a:r>
              <a:rPr lang="ru-RU" sz="2400" dirty="0">
                <a:solidFill>
                  <a:srgbClr val="9900FF"/>
                </a:solidFill>
              </a:rPr>
              <a:t>Согласны ли Вы с утверждением: «Изменник и трус – одного поля ягода» </a:t>
            </a:r>
          </a:p>
          <a:p>
            <a:r>
              <a:rPr lang="ru-RU" sz="2400" dirty="0">
                <a:solidFill>
                  <a:srgbClr val="9900FF"/>
                </a:solidFill>
              </a:rPr>
              <a:t>Какими качествами должен обладать настоящий друг? </a:t>
            </a:r>
          </a:p>
          <a:p>
            <a:r>
              <a:rPr lang="ru-RU" sz="2400" dirty="0">
                <a:solidFill>
                  <a:srgbClr val="9900FF"/>
                </a:solidFill>
              </a:rPr>
              <a:t>Какое предательство самое страшное? </a:t>
            </a:r>
          </a:p>
          <a:p>
            <a:r>
              <a:rPr lang="ru-RU" sz="2400" dirty="0">
                <a:solidFill>
                  <a:srgbClr val="9900FF"/>
                </a:solidFill>
              </a:rPr>
              <a:t>Может ли быть неверным благородное сердце?  </a:t>
            </a:r>
          </a:p>
          <a:p>
            <a:r>
              <a:rPr lang="ru-RU" sz="2400" dirty="0">
                <a:solidFill>
                  <a:srgbClr val="9900FF"/>
                </a:solidFill>
              </a:rPr>
              <a:t>Можно ли назвать собаку самым верным другом?</a:t>
            </a:r>
          </a:p>
          <a:p>
            <a:r>
              <a:rPr lang="ru-RU" sz="2400" dirty="0">
                <a:solidFill>
                  <a:srgbClr val="9900FF"/>
                </a:solidFill>
              </a:rPr>
              <a:t>Как Вы понимаете смысл высказывания: «Неверный друг подобен тени, которая влачится за тобой, пока светит солнце».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1214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712967" cy="936104"/>
          </a:xfrm>
        </p:spPr>
        <p:txBody>
          <a:bodyPr/>
          <a:lstStyle/>
          <a:p>
            <a:pPr algn="l"/>
            <a:r>
              <a:rPr lang="ru-RU" sz="2800" dirty="0" smtClean="0">
                <a:solidFill>
                  <a:srgbClr val="C00000"/>
                </a:solidFill>
              </a:rPr>
              <a:t>МУДРЫЕ ВЫСКАЗЫВАНИЯ   О ВЕРНОСТИ  И ИЗМЕНЕ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 rot="10800000" flipH="1" flipV="1">
            <a:off x="323528" y="1628800"/>
            <a:ext cx="8352928" cy="475252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11700A"/>
                </a:solidFill>
              </a:rPr>
              <a:t>Если </a:t>
            </a:r>
            <a:r>
              <a:rPr lang="ru-RU" dirty="0">
                <a:solidFill>
                  <a:srgbClr val="11700A"/>
                </a:solidFill>
              </a:rPr>
              <a:t>в повозке нет оси, как можно на ней ездить? (Конфуций</a:t>
            </a:r>
            <a:r>
              <a:rPr lang="ru-RU" dirty="0" smtClean="0">
                <a:solidFill>
                  <a:srgbClr val="11700A"/>
                </a:solidFill>
              </a:rPr>
              <a:t>)</a:t>
            </a:r>
          </a:p>
          <a:p>
            <a:r>
              <a:rPr lang="ru-RU" dirty="0" smtClean="0">
                <a:solidFill>
                  <a:srgbClr val="11700A"/>
                </a:solidFill>
              </a:rPr>
              <a:t>Благородное </a:t>
            </a:r>
            <a:r>
              <a:rPr lang="ru-RU" dirty="0">
                <a:solidFill>
                  <a:srgbClr val="11700A"/>
                </a:solidFill>
              </a:rPr>
              <a:t>сердце не может быть неверным. (О. Бальзак)</a:t>
            </a:r>
          </a:p>
          <a:p>
            <a:r>
              <a:rPr lang="ru-RU" dirty="0" smtClean="0">
                <a:solidFill>
                  <a:srgbClr val="11700A"/>
                </a:solidFill>
              </a:rPr>
              <a:t>В </a:t>
            </a:r>
            <a:r>
              <a:rPr lang="ru-RU" dirty="0">
                <a:solidFill>
                  <a:srgbClr val="11700A"/>
                </a:solidFill>
              </a:rPr>
              <a:t>этом мире я ценю только верность. Без этого ты никто и у тебя нет никого. В жизни это единственная валюта, которая никогда не обесценится. (Высоцкий В. С.) </a:t>
            </a:r>
            <a:endParaRPr lang="ru-RU" dirty="0" smtClean="0">
              <a:solidFill>
                <a:srgbClr val="11700A"/>
              </a:solidFill>
            </a:endParaRPr>
          </a:p>
          <a:p>
            <a:r>
              <a:rPr lang="ru-RU" dirty="0">
                <a:solidFill>
                  <a:srgbClr val="11700A"/>
                </a:solidFill>
              </a:rPr>
              <a:t>Постоянство — это всегдашняя мечта любви. (</a:t>
            </a:r>
            <a:r>
              <a:rPr lang="ru-RU" dirty="0" err="1">
                <a:solidFill>
                  <a:srgbClr val="11700A"/>
                </a:solidFill>
              </a:rPr>
              <a:t>Вовенарг</a:t>
            </a:r>
            <a:r>
              <a:rPr lang="ru-RU" dirty="0">
                <a:solidFill>
                  <a:srgbClr val="11700A"/>
                </a:solidFill>
              </a:rPr>
              <a:t>)</a:t>
            </a:r>
          </a:p>
          <a:p>
            <a:r>
              <a:rPr lang="ru-RU" dirty="0">
                <a:solidFill>
                  <a:srgbClr val="11700A"/>
                </a:solidFill>
              </a:rPr>
              <a:t>Нет выше идеи, как пожертвовать собственной жизнью, отстаивая своих братьев и свое отечество. </a:t>
            </a:r>
            <a:r>
              <a:rPr lang="ru-RU" dirty="0" smtClean="0">
                <a:solidFill>
                  <a:srgbClr val="11700A"/>
                </a:solidFill>
              </a:rPr>
              <a:t>                   (</a:t>
            </a:r>
            <a:r>
              <a:rPr lang="ru-RU" dirty="0">
                <a:solidFill>
                  <a:srgbClr val="11700A"/>
                </a:solidFill>
              </a:rPr>
              <a:t>Ф.М. Достоевский</a:t>
            </a:r>
            <a:r>
              <a:rPr lang="ru-RU" dirty="0" smtClean="0">
                <a:solidFill>
                  <a:srgbClr val="11700A"/>
                </a:solidFill>
              </a:rPr>
              <a:t>)</a:t>
            </a:r>
            <a:endParaRPr lang="ru-RU" dirty="0">
              <a:solidFill>
                <a:srgbClr val="11700A"/>
              </a:solidFill>
            </a:endParaRPr>
          </a:p>
          <a:p>
            <a:r>
              <a:rPr lang="ru-RU" dirty="0" smtClean="0">
                <a:solidFill>
                  <a:srgbClr val="11700A"/>
                </a:solidFill>
              </a:rPr>
              <a:t>Нельзя </a:t>
            </a:r>
            <a:r>
              <a:rPr lang="ru-RU" dirty="0">
                <a:solidFill>
                  <a:srgbClr val="11700A"/>
                </a:solidFill>
              </a:rPr>
              <a:t>быть героем, сражаясь против отчизны. (Гюго В.)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4773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568951" cy="1080120"/>
          </a:xfrm>
        </p:spPr>
        <p:txBody>
          <a:bodyPr/>
          <a:lstStyle/>
          <a:p>
            <a:pPr algn="l"/>
            <a:r>
              <a:rPr lang="ru-RU" sz="3200" dirty="0">
                <a:solidFill>
                  <a:srgbClr val="C00000"/>
                </a:solidFill>
              </a:rPr>
              <a:t>МУДРЫЕ ВЫСКАЗЫВАНИЯ   О ВЕРНОСТИ  И ИЗМЕН</a:t>
            </a:r>
            <a:r>
              <a:rPr lang="ru-RU" sz="2800" dirty="0">
                <a:solidFill>
                  <a:srgbClr val="C00000"/>
                </a:solidFill>
              </a:rPr>
              <a:t>Е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1268760"/>
            <a:ext cx="8280920" cy="5184576"/>
          </a:xfrm>
        </p:spPr>
        <p:txBody>
          <a:bodyPr/>
          <a:lstStyle/>
          <a:p>
            <a:r>
              <a:rPr lang="ru-RU" dirty="0"/>
              <a:t>Если крикнет рать святая: «Кинь ты Русь, живи в раю!», Я скажу: «Не надо рая, Дайте родину мою».(С.А. Есенин</a:t>
            </a:r>
            <a:r>
              <a:rPr lang="ru-RU" dirty="0" smtClean="0"/>
              <a:t>)</a:t>
            </a:r>
          </a:p>
          <a:p>
            <a:r>
              <a:rPr lang="ru-RU" dirty="0"/>
              <a:t>Измена другу — преступленье Без оправданья, без прощенья. (</a:t>
            </a:r>
            <a:r>
              <a:rPr lang="ru-RU" dirty="0" err="1"/>
              <a:t>Лопе</a:t>
            </a:r>
            <a:r>
              <a:rPr lang="ru-RU" dirty="0"/>
              <a:t> де Вега</a:t>
            </a:r>
            <a:r>
              <a:rPr lang="ru-RU" dirty="0" smtClean="0"/>
              <a:t>)</a:t>
            </a:r>
          </a:p>
          <a:p>
            <a:r>
              <a:rPr lang="ru-RU" dirty="0"/>
              <a:t>Наполовину друг — предатель вполовину. (В. Гюго)</a:t>
            </a:r>
          </a:p>
          <a:p>
            <a:r>
              <a:rPr lang="ru-RU" dirty="0" smtClean="0"/>
              <a:t>Предатели </a:t>
            </a:r>
            <a:r>
              <a:rPr lang="ru-RU" dirty="0"/>
              <a:t>предают прежде всего себя самих. (Плутарх</a:t>
            </a:r>
            <a:r>
              <a:rPr lang="ru-RU" dirty="0" smtClean="0"/>
              <a:t>)</a:t>
            </a:r>
          </a:p>
          <a:p>
            <a:r>
              <a:rPr lang="ru-RU" dirty="0"/>
              <a:t>Немало уже написано о собачьей верности, но никто, кажется ещё не сказал, что верность - это счастье. Кто служит тому, кого любит, тот уже получает свою награду. (Л. Ашкенази</a:t>
            </a:r>
            <a:r>
              <a:rPr lang="ru-RU" dirty="0" smtClean="0"/>
              <a:t>)</a:t>
            </a:r>
          </a:p>
          <a:p>
            <a:r>
              <a:rPr lang="ru-RU" dirty="0" smtClean="0"/>
              <a:t>Предателей </a:t>
            </a:r>
            <a:r>
              <a:rPr lang="ru-RU" dirty="0"/>
              <a:t>презирают даже те, кому они сослужили службу</a:t>
            </a:r>
            <a:r>
              <a:rPr lang="ru-RU" dirty="0" smtClean="0"/>
              <a:t>. (Тацит </a:t>
            </a:r>
            <a:r>
              <a:rPr lang="ru-RU" dirty="0" err="1"/>
              <a:t>Публий</a:t>
            </a:r>
            <a:r>
              <a:rPr lang="ru-RU" dirty="0"/>
              <a:t> Корнелий)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32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478</TotalTime>
  <Words>1064</Words>
  <Application>Microsoft Office PowerPoint</Application>
  <PresentationFormat>Экран (4:3)</PresentationFormat>
  <Paragraphs>124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Воздушный поток</vt:lpstr>
      <vt:lpstr>ДЕКАБРЬСКОЕ  СОЧИНЕНИЕ  2017-2018 УЧЕБНОГО ГОДА</vt:lpstr>
      <vt:lpstr>Верность и измена  - это два сложных социальных концепта</vt:lpstr>
      <vt:lpstr>ВЕРНОСТЬ</vt:lpstr>
      <vt:lpstr>Верность и измена  - это два сложных социальных концепта</vt:lpstr>
      <vt:lpstr>ИЗМЕНА </vt:lpstr>
      <vt:lpstr>Четыре   аспекта  рассматриваемой  темы</vt:lpstr>
      <vt:lpstr>ПРИБЛИЗИТЕЛЬНЫЕ  ТЕМЫ  СОЧИНЕНИЙ</vt:lpstr>
      <vt:lpstr>МУДРЫЕ ВЫСКАЗЫВАНИЯ   О ВЕРНОСТИ  И ИЗМЕНЕ</vt:lpstr>
      <vt:lpstr>МУДРЫЕ ВЫСКАЗЫВАНИЯ   О ВЕРНОСТИ  И ИЗМЕНЕ</vt:lpstr>
      <vt:lpstr>ВАРИАНТЫ ВСТУПЛЕНИЯ</vt:lpstr>
      <vt:lpstr>Список литературы</vt:lpstr>
      <vt:lpstr>Сравним две темы, расставив акценты</vt:lpstr>
      <vt:lpstr>Очень разные темы</vt:lpstr>
      <vt:lpstr>Темы сближаются</vt:lpstr>
      <vt:lpstr>АРГУМЕНТЫ</vt:lpstr>
      <vt:lpstr>   ТЕМЫ   СБЛИЖАЮТСЯ</vt:lpstr>
      <vt:lpstr>Уже есть что - то общее</vt:lpstr>
      <vt:lpstr>ВАРИАНТЫ ЗАКЛЮЧЕНИЯ</vt:lpstr>
      <vt:lpstr>       В добрый час!         Желаем вам   творческих успехов!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Лариса</dc:creator>
  <cp:lastModifiedBy>Лариса</cp:lastModifiedBy>
  <cp:revision>35</cp:revision>
  <dcterms:created xsi:type="dcterms:W3CDTF">2017-09-23T08:53:07Z</dcterms:created>
  <dcterms:modified xsi:type="dcterms:W3CDTF">2017-09-25T18:01:41Z</dcterms:modified>
</cp:coreProperties>
</file>