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81" r:id="rId4"/>
    <p:sldId id="266" r:id="rId5"/>
    <p:sldId id="280" r:id="rId6"/>
    <p:sldId id="273" r:id="rId7"/>
    <p:sldId id="27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458200" cy="1222375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Основные направления психолого-педагогической профилактики агрессивного поведения обучающихся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876"/>
            <a:ext cx="7686684" cy="3000396"/>
          </a:xfrm>
        </p:spPr>
        <p:txBody>
          <a:bodyPr>
            <a:normAutofit fontScale="55000" lnSpcReduction="20000"/>
          </a:bodyPr>
          <a:lstStyle/>
          <a:p>
            <a:r>
              <a:rPr lang="ru-RU" sz="7300" b="1" dirty="0" smtClean="0">
                <a:solidFill>
                  <a:schemeClr val="tx1"/>
                </a:solidFill>
              </a:rPr>
              <a:t>Каверина </a:t>
            </a:r>
            <a:r>
              <a:rPr lang="ru-RU" sz="7300" b="1" dirty="0" smtClean="0">
                <a:solidFill>
                  <a:schemeClr val="tx1"/>
                </a:solidFill>
              </a:rPr>
              <a:t>Наталья </a:t>
            </a:r>
            <a:r>
              <a:rPr lang="ru-RU" sz="7300" b="1" dirty="0" smtClean="0">
                <a:solidFill>
                  <a:schemeClr val="tx1"/>
                </a:solidFill>
              </a:rPr>
              <a:t>Евгеньевна</a:t>
            </a:r>
            <a:r>
              <a:rPr lang="ru-RU" sz="4400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sz="4400" dirty="0" smtClean="0"/>
              <a:t>Председатель Областного методического объединения педагогов-психологов Московской области, педагог-психолог Дмитровского филиала ГБПОУ МО Московского областного медицинского колледжа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</a:t>
            </a:r>
            <a:r>
              <a:rPr lang="ru-RU" dirty="0" smtClean="0"/>
              <a:t>вызовы – возможные источники агрессивного поведения: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Рост индекса сегрегации школ,</a:t>
            </a:r>
          </a:p>
          <a:p>
            <a:r>
              <a:rPr lang="ru-RU" dirty="0" err="1" smtClean="0"/>
              <a:t>Медикализация</a:t>
            </a:r>
            <a:r>
              <a:rPr lang="ru-RU" dirty="0" smtClean="0"/>
              <a:t> обучающихся,</a:t>
            </a:r>
          </a:p>
          <a:p>
            <a:r>
              <a:rPr lang="ru-RU" dirty="0" smtClean="0"/>
              <a:t>Проблемы обучения, развития и воспитания,</a:t>
            </a:r>
          </a:p>
          <a:p>
            <a:r>
              <a:rPr lang="ru-RU" dirty="0" smtClean="0"/>
              <a:t>Этнокультурное образование,</a:t>
            </a:r>
          </a:p>
          <a:p>
            <a:r>
              <a:rPr lang="ru-RU" dirty="0" smtClean="0"/>
              <a:t>Разные </a:t>
            </a:r>
            <a:r>
              <a:rPr lang="ru-RU" dirty="0" smtClean="0"/>
              <a:t>обучающиеся </a:t>
            </a:r>
            <a:r>
              <a:rPr lang="ru-RU" dirty="0" smtClean="0"/>
              <a:t>в </a:t>
            </a:r>
            <a:r>
              <a:rPr lang="ru-RU" dirty="0" smtClean="0"/>
              <a:t>одном классе,</a:t>
            </a:r>
            <a:endParaRPr lang="ru-RU" dirty="0" smtClean="0"/>
          </a:p>
          <a:p>
            <a:r>
              <a:rPr lang="ru-RU" dirty="0" smtClean="0"/>
              <a:t>Суицидальное поведение,</a:t>
            </a:r>
          </a:p>
          <a:p>
            <a:r>
              <a:rPr lang="ru-RU" dirty="0" smtClean="0"/>
              <a:t>Криминализация обучающихся…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Комплексность профилактики: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комплексности концепций,</a:t>
            </a:r>
          </a:p>
          <a:p>
            <a:r>
              <a:rPr lang="ru-RU" dirty="0" smtClean="0"/>
              <a:t>В комплексной работе всех специалистов ОО и всех участников образовательной деятельности,</a:t>
            </a:r>
          </a:p>
          <a:p>
            <a:r>
              <a:rPr lang="ru-RU" dirty="0" smtClean="0"/>
              <a:t>В комплексности использования направлений работы педагога-психолога (от профилактики до реабилитации),</a:t>
            </a:r>
          </a:p>
          <a:p>
            <a:r>
              <a:rPr lang="ru-RU" dirty="0" smtClean="0"/>
              <a:t>В использовании сертифицированных  (ФПО России) программных психолого-педагогических продуктов для профилактики агрессивности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концепции профилактической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/>
          </a:bodyPr>
          <a:lstStyle/>
          <a:p>
            <a:r>
              <a:rPr lang="ru-RU" sz="3900" dirty="0" smtClean="0"/>
              <a:t>1) устранение факторов риска;</a:t>
            </a:r>
            <a:br>
              <a:rPr lang="ru-RU" sz="3900" dirty="0" smtClean="0"/>
            </a:br>
            <a:r>
              <a:rPr lang="ru-RU" sz="3900" dirty="0" smtClean="0"/>
              <a:t>2) развитие личностных ресурсов (</a:t>
            </a:r>
            <a:r>
              <a:rPr lang="ru-RU" sz="3900" dirty="0" err="1" smtClean="0"/>
              <a:t>стрессоустойчивости</a:t>
            </a:r>
            <a:r>
              <a:rPr lang="ru-RU" sz="3900" dirty="0" smtClean="0"/>
              <a:t> </a:t>
            </a:r>
            <a:r>
              <a:rPr lang="ru-RU" sz="3900" dirty="0" smtClean="0"/>
              <a:t>или социальной </a:t>
            </a:r>
            <a:r>
              <a:rPr lang="ru-RU" sz="3900" dirty="0" smtClean="0"/>
              <a:t>компетентности, адаптивных </a:t>
            </a:r>
            <a:r>
              <a:rPr lang="ru-RU" sz="3900" dirty="0" err="1" smtClean="0"/>
              <a:t>копинг-стратегий</a:t>
            </a:r>
            <a:r>
              <a:rPr lang="ru-RU" sz="3900" dirty="0" smtClean="0"/>
              <a:t>);</a:t>
            </a:r>
            <a:r>
              <a:rPr lang="ru-RU" sz="3900" dirty="0" smtClean="0"/>
              <a:t/>
            </a:r>
            <a:br>
              <a:rPr lang="ru-RU" sz="3900" dirty="0" smtClean="0"/>
            </a:br>
            <a:r>
              <a:rPr lang="ru-RU" sz="3900" dirty="0" smtClean="0"/>
              <a:t>3) создание поддерживающей </a:t>
            </a:r>
            <a:r>
              <a:rPr lang="ru-RU" sz="3900" dirty="0" smtClean="0"/>
              <a:t>среды;</a:t>
            </a:r>
          </a:p>
          <a:p>
            <a:r>
              <a:rPr lang="ru-RU" sz="3900" dirty="0" smtClean="0"/>
              <a:t>4) сверстник – сверстнику.</a:t>
            </a:r>
            <a:endParaRPr lang="ru-RU" sz="3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04799" y="2302566"/>
          <a:ext cx="8686803" cy="3901260"/>
        </p:xfrm>
        <a:graphic>
          <a:graphicData uri="http://schemas.openxmlformats.org/drawingml/2006/table">
            <a:tbl>
              <a:tblPr/>
              <a:tblGrid>
                <a:gridCol w="1005803"/>
                <a:gridCol w="592202"/>
                <a:gridCol w="592202"/>
                <a:gridCol w="592202"/>
                <a:gridCol w="592789"/>
                <a:gridCol w="593377"/>
                <a:gridCol w="593377"/>
                <a:gridCol w="593377"/>
                <a:gridCol w="593377"/>
                <a:gridCol w="593377"/>
                <a:gridCol w="593377"/>
                <a:gridCol w="593377"/>
                <a:gridCol w="593377"/>
                <a:gridCol w="564589"/>
              </a:tblGrid>
              <a:tr h="3055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SimSun"/>
                          <a:cs typeface="Mangal"/>
                        </a:rPr>
                        <a:t>ФИ обучающегося</a:t>
                      </a: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1.Заметны трудности в учебе, связанные с не подготовкой домашних заданий.</a:t>
                      </a:r>
                      <a:endParaRPr lang="ru-RU" sz="1400" b="1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2.Систематически отказывается от любой трудовой деятельности; работает только по сильному принуждению.</a:t>
                      </a:r>
                      <a:endParaRPr lang="ru-RU" sz="1400" b="1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Частые, необоснованные отсутствия в образовательном учреждении.</a:t>
                      </a:r>
                      <a:endParaRPr lang="ru-RU" sz="1400" b="1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Несоответствие социальным нормам;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антисоциальные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действия, носящие уголовно-наказуемый характер.</a:t>
                      </a:r>
                      <a:endParaRPr lang="ru-RU" sz="1400" b="1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Раздражительность, агрессивность, проявляющаяся по отношению к членам школьного коллектива.</a:t>
                      </a:r>
                      <a:endParaRPr lang="ru-RU" sz="1400" b="1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Отсутствие планирования своей жизни (хотя бы на год вперед).</a:t>
                      </a:r>
                      <a:endParaRPr lang="ru-RU" sz="1400" b="1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Импульсивность, выражающаяся в резкой смене рода занятий, компании.</a:t>
                      </a:r>
                      <a:endParaRPr lang="ru-RU" sz="1400" b="1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Лживость.</a:t>
                      </a:r>
                      <a:endParaRPr lang="ru-RU" sz="1400" b="1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Отсутствие лояльности к окружающим со стремлением "свалить" вину на других.</a:t>
                      </a:r>
                      <a:endParaRPr lang="ru-RU" sz="1400" b="1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Стремление подвергать риску других</a:t>
                      </a:r>
                      <a:endParaRPr lang="ru-RU" sz="1400" b="1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Отсутствие угрызений совести по поводу ущерба, нанесенного другим.</a:t>
                      </a:r>
                      <a:endParaRPr lang="ru-RU" sz="1400" b="1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 Отсутствует тревога и страх, не боится последствий своих действии.</a:t>
                      </a:r>
                      <a:endParaRPr lang="ru-RU" sz="1400" b="1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400" b="1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3450" marR="6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0" y="0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Карта наблюдений для выявления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подростково-юношеского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антисоциального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поведения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Классный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руководитель______________________________________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Период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наблюдения________________________________________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Отметьте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пожалуйста, устойчивые поведенческие признаки: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родителей: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Предотвратить агрессивное поведение –работа с классным руководителем, психологом</a:t>
            </a:r>
          </a:p>
          <a:p>
            <a:r>
              <a:rPr lang="ru-RU" dirty="0" smtClean="0"/>
              <a:t>Формирование готовности к изменениям, умение воспринимать их позитивно или нейтрально</a:t>
            </a:r>
          </a:p>
          <a:p>
            <a:r>
              <a:rPr lang="ru-RU" dirty="0" smtClean="0"/>
              <a:t>Формирование толерантности к неопределенности</a:t>
            </a:r>
          </a:p>
          <a:p>
            <a:r>
              <a:rPr lang="ru-RU" dirty="0" smtClean="0"/>
              <a:t>Психологическая поддержка в трудной ситуации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Психологические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cap="all" dirty="0" smtClean="0"/>
              <a:t>Коррекционная психолого-педагогическая программа для младших школьников с проблемами поведения «Преодолеем свой гнев»</a:t>
            </a:r>
            <a:r>
              <a:rPr lang="ru-RU" b="1" dirty="0" smtClean="0"/>
              <a:t>, </a:t>
            </a:r>
            <a:r>
              <a:rPr lang="ru-RU" dirty="0" err="1" smtClean="0"/>
              <a:t>Арзамасцева</a:t>
            </a:r>
            <a:r>
              <a:rPr lang="ru-RU" dirty="0" smtClean="0"/>
              <a:t> Е. А. (14 часов, родители – </a:t>
            </a:r>
            <a:r>
              <a:rPr lang="ru-RU" dirty="0" err="1" smtClean="0"/>
              <a:t>ученики-психолог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ПСИХОЛОГО-ПЕДАГОГИЧЕСКАЯ  КОРРЕКЦИОННО-РАЗВИВАЮЩАЯ ПРОГРАММА  ДЛЯ ОБУЧАЮЩИХСЯ НАЧАЛЬНЫХ КЛАССОВ, ИМЕЮЩИХ ВЫСОКИЙ УРОВЕНЬ АГРЕССИВНОСТИ, </a:t>
            </a:r>
            <a:r>
              <a:rPr lang="ru-RU" dirty="0" smtClean="0"/>
              <a:t>Серебрякова Н.В. (20 часов, ученики)</a:t>
            </a:r>
          </a:p>
          <a:p>
            <a:endParaRPr lang="ru-RU" dirty="0" smtClean="0"/>
          </a:p>
          <a:p>
            <a:r>
              <a:rPr lang="ru-RU" b="1" i="1" dirty="0" smtClean="0"/>
              <a:t>«</a:t>
            </a:r>
            <a:r>
              <a:rPr lang="ru-RU" b="1" cap="all" dirty="0" smtClean="0"/>
              <a:t>Трамплин в будущее</a:t>
            </a:r>
            <a:r>
              <a:rPr lang="ru-RU" b="1" cap="all" dirty="0" smtClean="0"/>
              <a:t>» (</a:t>
            </a:r>
            <a:r>
              <a:rPr lang="ru-RU" b="1" cap="all" dirty="0" smtClean="0"/>
              <a:t>оказание экстренной психологической помощи детям  и подросткам, </a:t>
            </a:r>
            <a:r>
              <a:rPr lang="ru-RU" b="1" cap="all" dirty="0" smtClean="0"/>
              <a:t>находящимся </a:t>
            </a:r>
            <a:r>
              <a:rPr lang="ru-RU" b="1" cap="all" dirty="0" smtClean="0"/>
              <a:t>в кризисном состоянии)</a:t>
            </a:r>
            <a:r>
              <a:rPr lang="ru-RU" b="1" i="1" dirty="0" smtClean="0"/>
              <a:t>, </a:t>
            </a:r>
            <a:r>
              <a:rPr lang="ru-RU" b="1" dirty="0" err="1" smtClean="0"/>
              <a:t>Кондакова</a:t>
            </a:r>
            <a:r>
              <a:rPr lang="ru-RU" b="1" dirty="0" smtClean="0"/>
              <a:t> О.Н., </a:t>
            </a:r>
            <a:r>
              <a:rPr lang="ru-RU" b="1" dirty="0" err="1" smtClean="0"/>
              <a:t>Эберт</a:t>
            </a:r>
            <a:r>
              <a:rPr lang="ru-RU" b="1" dirty="0" smtClean="0"/>
              <a:t> </a:t>
            </a:r>
            <a:r>
              <a:rPr lang="ru-RU" b="1" dirty="0" smtClean="0"/>
              <a:t>В.В</a:t>
            </a:r>
            <a:r>
              <a:rPr lang="ru-RU" b="1" dirty="0" smtClean="0"/>
              <a:t>. (комплексная; есть блок, посвященный агрессивному поведению)</a:t>
            </a:r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Спасибо за внимание</a:t>
            </a:r>
            <a:r>
              <a:rPr lang="ru-RU" sz="4400" b="1" dirty="0" smtClean="0"/>
              <a:t>!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Каверина Наталья </a:t>
            </a:r>
            <a:r>
              <a:rPr lang="ru-RU" sz="4400" b="1" dirty="0" smtClean="0"/>
              <a:t>Евгеньевна</a:t>
            </a:r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kaverina1ne@gmail.com</a:t>
            </a:r>
            <a:endParaRPr lang="ru-RU" sz="4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571</TotalTime>
  <Words>410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Основные направления психолого-педагогической профилактики агрессивного поведения обучающихся</vt:lpstr>
      <vt:lpstr>Современные вызовы – возможные источники агрессивного поведения:</vt:lpstr>
      <vt:lpstr>Комплексность профилактики:</vt:lpstr>
      <vt:lpstr>концепции профилактической работы:</vt:lpstr>
      <vt:lpstr>Слайд 5</vt:lpstr>
      <vt:lpstr>Задачи родителей:</vt:lpstr>
      <vt:lpstr>Психологические программы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психологического сопровождения родителей при реализации образовательной организацией ФГОС</dc:title>
  <dc:creator>Mike</dc:creator>
  <cp:lastModifiedBy>Админ</cp:lastModifiedBy>
  <cp:revision>39</cp:revision>
  <dcterms:created xsi:type="dcterms:W3CDTF">2017-04-25T20:06:46Z</dcterms:created>
  <dcterms:modified xsi:type="dcterms:W3CDTF">2017-09-14T07:53:03Z</dcterms:modified>
</cp:coreProperties>
</file>