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</p:sldMasterIdLst>
  <p:sldIdLst>
    <p:sldId id="269" r:id="rId4"/>
    <p:sldId id="305" r:id="rId5"/>
    <p:sldId id="292" r:id="rId6"/>
    <p:sldId id="293" r:id="rId7"/>
    <p:sldId id="295" r:id="rId8"/>
    <p:sldId id="296" r:id="rId9"/>
    <p:sldId id="306" r:id="rId10"/>
    <p:sldId id="307" r:id="rId11"/>
    <p:sldId id="308" r:id="rId12"/>
    <p:sldId id="299" r:id="rId13"/>
    <p:sldId id="301" r:id="rId14"/>
    <p:sldId id="30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4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C351-7D68-48A4-8A3B-3AB7A4F855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7DF-D3FE-4C46-975D-E804E184D77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0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60B6-15AB-4AAD-8AD2-AB7730F160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79C7-579A-498A-9D88-85A76C9EED7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4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41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60B6-15AB-4AAD-8AD2-AB7730F160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79C7-579A-498A-9D88-85A76C9EED7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0117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60B6-15AB-4AAD-8AD2-AB7730F160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79C7-579A-498A-9D88-85A76C9EED7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3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41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60B6-15AB-4AAD-8AD2-AB7730F160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79C7-579A-498A-9D88-85A76C9EED7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0573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60B6-15AB-4AAD-8AD2-AB7730F160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79C7-579A-498A-9D88-85A76C9EED7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28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C351-7D68-48A4-8A3B-3AB7A4F855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7DF-D3FE-4C46-975D-E804E184D77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74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81" y="609611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42" y="609600"/>
            <a:ext cx="7060151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C351-7D68-48A4-8A3B-3AB7A4F855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7DF-D3FE-4C46-975D-E804E184D77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07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4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14D-B579-4A95-9423-C9A54CA89180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82E-8E51-47F3-ACDA-C1C01D2EF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94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14D-B579-4A95-9423-C9A54CA89180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82E-8E51-47F3-ACDA-C1C01D2EF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04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14D-B579-4A95-9423-C9A54CA89180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82E-8E51-47F3-ACDA-C1C01D2EF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88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C351-7D68-48A4-8A3B-3AB7A4F855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7DF-D3FE-4C46-975D-E804E184D77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23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14D-B579-4A95-9423-C9A54CA89180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82E-8E51-47F3-ACDA-C1C01D2EF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6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53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53" y="273725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5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92" y="273725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14D-B579-4A95-9423-C9A54CA89180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82E-8E51-47F3-ACDA-C1C01D2EF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531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14D-B579-4A95-9423-C9A54CA89180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82E-8E51-47F3-ACDA-C1C01D2EF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19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14D-B579-4A95-9423-C9A54CA89180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82E-8E51-47F3-ACDA-C1C01D2EF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05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4" y="51493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14D-B579-4A95-9423-C9A54CA89180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82E-8E51-47F3-ACDA-C1C01D2EF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5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14D-B579-4A95-9423-C9A54CA89180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82E-8E51-47F3-ACDA-C1C01D2EF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178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14D-B579-4A95-9423-C9A54CA89180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82E-8E51-47F3-ACDA-C1C01D2EF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005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41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14D-B579-4A95-9423-C9A54CA89180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82E-8E51-47F3-ACDA-C1C01D2EF8B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5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14D-B579-4A95-9423-C9A54CA89180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82E-8E51-47F3-ACDA-C1C01D2EF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14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41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14D-B579-4A95-9423-C9A54CA89180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82E-8E51-47F3-ACDA-C1C01D2EF8B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706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C351-7D68-48A4-8A3B-3AB7A4F855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7DF-D3FE-4C46-975D-E804E184D77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30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14D-B579-4A95-9423-C9A54CA89180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82E-8E51-47F3-ACDA-C1C01D2EF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53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14D-B579-4A95-9423-C9A54CA89180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82E-8E51-47F3-ACDA-C1C01D2EF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22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81" y="609611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42" y="609600"/>
            <a:ext cx="7060151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14D-B579-4A95-9423-C9A54CA89180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A82E-8E51-47F3-ACDA-C1C01D2EF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16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008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35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88"/>
            <a:ext cx="1016000" cy="365125"/>
          </a:xfrm>
        </p:spPr>
        <p:txBody>
          <a:bodyPr/>
          <a:lstStyle/>
          <a:p>
            <a:fld id="{D5D85E85-006A-4251-A5E6-A3F0B15BC1E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14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76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362213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6" y="2362213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93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58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0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C351-7D68-48A4-8A3B-3AB7A4F855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7DF-D3FE-4C46-975D-E804E184D77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014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3" y="1524008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06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447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27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3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53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53" y="273725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5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92" y="273725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C351-7D68-48A4-8A3B-3AB7A4F855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7DF-D3FE-4C46-975D-E804E184D77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6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C351-7D68-48A4-8A3B-3AB7A4F855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7DF-D3FE-4C46-975D-E804E184D77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4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C351-7D68-48A4-8A3B-3AB7A4F855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7DF-D3FE-4C46-975D-E804E184D77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4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4" y="51493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C351-7D68-48A4-8A3B-3AB7A4F855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7DF-D3FE-4C46-975D-E804E184D77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1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C351-7D68-48A4-8A3B-3AB7A4F855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37DF-D3FE-4C46-975D-E804E184D772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2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7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F60B6-15AB-4AAD-8AD2-AB7730F160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7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7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5E179C7-579A-498A-9D88-85A76C9EED7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5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7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4C14D-B579-4A95-9423-C9A54CA89180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7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7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39A82E-8E51-47F3-ACDA-C1C01D2EF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6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88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D218E5-1105-4C45-8920-38F9F60ED7A2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88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88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D85E85-006A-4251-A5E6-A3F0B15BC1E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19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4291" y="3034145"/>
            <a:ext cx="9362364" cy="1443362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«Жестокое обращение с детьми: практическая деятельность по выявлению, актуальные методы работы с фактами скрытого  школьного 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буллинга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5943" y="2872263"/>
            <a:ext cx="9144000" cy="1630463"/>
          </a:xfrm>
        </p:spPr>
        <p:txBody>
          <a:bodyPr>
            <a:normAutofit/>
          </a:bodyPr>
          <a:lstStyle/>
          <a:p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81891" y="166259"/>
            <a:ext cx="9033164" cy="9975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4291" y="1440877"/>
            <a:ext cx="9033164" cy="13854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2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891" y="1671937"/>
            <a:ext cx="9337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МУНИЦИПАЛЬНОЕ ОБЩЕОБРАЗОВАТЕЛЬНОЕ УЧРЕЖДЕНИЕ – СПАС-ЗАУЛКОВСКАЯ ШКОЛА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«ПЛАНЕТА ДЕТСТВА»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4291" y="182530"/>
            <a:ext cx="8645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Управление образования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Администрации Клинского муниципального района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1891" y="5346507"/>
            <a:ext cx="8797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Даньшина Виктория Викторовна, руководитель районного методического объединения классных руководителей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628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3" y="151044"/>
            <a:ext cx="3935187" cy="295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631" y="2977868"/>
            <a:ext cx="99604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Совет 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примирения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-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служба медиации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Групповая терапия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Индивидуальная терапия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Час с психологом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3600" dirty="0">
              <a:solidFill>
                <a:schemeClr val="accent2">
                  <a:lumMod val="75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69229" y="239876"/>
            <a:ext cx="55081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Актуальные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формы работы с несовершеннолетними 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6" y="152404"/>
            <a:ext cx="8903889" cy="81642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Актуальные методы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прекращения буллинга в школе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8748"/>
          <a:stretch/>
        </p:blipFill>
        <p:spPr bwMode="auto">
          <a:xfrm>
            <a:off x="9079822" y="3782295"/>
            <a:ext cx="3112180" cy="30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68746" y="6346371"/>
            <a:ext cx="1023257" cy="511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6312" y="1585429"/>
            <a:ext cx="87946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Разговор с детьми младшего школьного возраста, порицание.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Влияние на агрессора извне.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Привлечение авторитетного союзника.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Действия учителей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Занять позицию. 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Разговор с классом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Проинформировать педагогический коллектив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Пригласить родителей для беседы. 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95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8" y="163290"/>
            <a:ext cx="8850085" cy="590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4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84" y="1941199"/>
            <a:ext cx="6830837" cy="455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5782" y="181995"/>
            <a:ext cx="792670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Уважать всякого человека, как самого себя, и поступать с ним, как мы желаем, чтобы с нами поступали, — выше этого нет ничего. </a:t>
            </a:r>
          </a:p>
          <a:p>
            <a:pPr marL="0" marR="0" lvl="0" indent="0" algn="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/>
              <a:cs typeface="Arial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Конфуций 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henry4school.fr/School/bullying/images/Bullyingbg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971" y="4981458"/>
            <a:ext cx="10972800" cy="1876542"/>
          </a:xfrm>
          <a:solidFill>
            <a:schemeClr val="tx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008000"/>
                </a:solidFill>
              </a:rPr>
              <a:t>Ш</a:t>
            </a:r>
            <a:r>
              <a:rPr lang="ru-RU" sz="4000" b="1" i="1" dirty="0" smtClean="0">
                <a:solidFill>
                  <a:srgbClr val="008000"/>
                </a:solidFill>
              </a:rPr>
              <a:t>кола – это универсальная арена, полигон для разрядки детьми своих многочисленных накопившихся дома негативных импульсов</a:t>
            </a:r>
            <a:r>
              <a:rPr lang="ru-RU" b="1" i="1" dirty="0" smtClean="0">
                <a:solidFill>
                  <a:srgbClr val="008000"/>
                </a:solidFill>
              </a:rPr>
              <a:t>. </a:t>
            </a:r>
            <a:endParaRPr lang="ru-RU" b="1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&amp;Ecy;&amp;kcy;&amp;scy;&amp;pcy;&amp;iecy;&amp;rcy;&amp;tcy;&amp;ncy;&amp;ocy;&amp;iecy; &amp;mcy;&amp;ncy;&amp;iecy;&amp;ncy;&amp;icy;&amp;iecy;: &amp;Lcy;&amp;iecy;&amp;pcy;&amp;iecy;&amp;shcy;&amp;ocy;&amp;vcy;&amp;acy; &amp;IEcy;&amp;vcy;&amp;gcy;&amp;iecy;&amp;ncy;&amp;icy;&amp;yacy; - &amp;Pcy;&amp;ocy;&amp;rcy;&amp;tcy;&amp;acy;&amp;lcy; &quot;&amp;Dcy;&amp;ocy;&amp;mcy;&amp;acy;&amp;shcy;&amp;ncy;&amp;icy;&amp;j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" b="-26"/>
          <a:stretch>
            <a:fillRect/>
          </a:stretch>
        </p:blipFill>
        <p:spPr bwMode="auto">
          <a:xfrm>
            <a:off x="0" y="3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6898" y="3299759"/>
            <a:ext cx="7457298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dirty="0">
                <a:solidFill>
                  <a:srgbClr val="008000"/>
                </a:solidFill>
                <a:ea typeface="Calibri"/>
                <a:cs typeface="Times New Roman"/>
              </a:rPr>
              <a:t>Кто виноват? Что делать?</a:t>
            </a:r>
            <a:endParaRPr lang="ru-RU" sz="4000" dirty="0">
              <a:solidFill>
                <a:srgbClr val="008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76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Кононенко\Pictures\bully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7" y="222338"/>
            <a:ext cx="5388411" cy="2707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5" descr="C:\Users\Кононенко\Pictures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43" y="208669"/>
            <a:ext cx="5466880" cy="2721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289828" y="3389141"/>
            <a:ext cx="9246059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Школьная травля, или буллинг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– запугивание, физический  или психологический террор в отношении ребенка со стороны группы одноклассников и взрослых.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21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2798" y="3399964"/>
            <a:ext cx="803406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насмешки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присвоение кличек, бесконечные замечания и необъективные оценки, высмеивание, унижение в присутствии других детей 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2" y="218108"/>
            <a:ext cx="4572681" cy="300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59831" y="261891"/>
            <a:ext cx="42018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ВЕРБАЛЬНАЯ (СЛОВЕСНАЯ) ТРАВЛЯ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62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9979" y="457592"/>
            <a:ext cx="45811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СОЦИАЛЬНОЕ ИСКЛЮЧЕНИЕ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491" y="3267584"/>
            <a:ext cx="90028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бойкот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отторжение, изоляция, отказ от общения с жертвой </a:t>
            </a:r>
            <a:endParaRPr lang="ru-RU" sz="4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 ребенком отказываются играть, заниматься, не хотят с ним сидеть за одной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партой)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7" y="207928"/>
            <a:ext cx="4071948" cy="305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5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4402" y="305191"/>
            <a:ext cx="45720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ФИЗИЧЕСКОЕ НАСИЛИЕ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4691" y="3682551"/>
            <a:ext cx="90028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избиение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нанесение удара, шлепки, подзатыльники, порча и отнимание вещей 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ling47.ru/photooo/novosty/sentiabr_16/agressiya_v_shkole_i_na_rabot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96" y="305195"/>
            <a:ext cx="4471005" cy="314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5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75715" y="452081"/>
            <a:ext cx="53335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школьного буллинга</a:t>
            </a:r>
            <a:endParaRPr lang="ru-RU" sz="4400" b="1" dirty="0">
              <a:solidFill>
                <a:srgbClr val="54A02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9" y="153081"/>
            <a:ext cx="3493906" cy="288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946" y="4299279"/>
            <a:ext cx="23044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</a:t>
            </a:r>
            <a:r>
              <a:rPr lang="ru-RU" sz="4400" b="1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960" y="4095832"/>
            <a:ext cx="250031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75715" y="4299281"/>
            <a:ext cx="32979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Окружение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384473" y="2575739"/>
            <a:ext cx="1260763" cy="137280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299778" y="2575739"/>
            <a:ext cx="0" cy="161846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755341" y="2575739"/>
            <a:ext cx="2550950" cy="120655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209</Words>
  <Application>Microsoft Office PowerPoint</Application>
  <PresentationFormat>Произвольный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Грань</vt:lpstr>
      <vt:lpstr>1_Грань</vt:lpstr>
      <vt:lpstr>Апекс</vt:lpstr>
      <vt:lpstr>    «Жестокое обращение с детьми: практическая деятельность по выявлению, актуальные методы работы с фактами скрытого  школьного  буллинга»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Актуальные методы  прекращения буллинга в школе</vt:lpstr>
      <vt:lpstr>Презентация PowerPoint</vt:lpstr>
    </vt:vector>
  </TitlesOfParts>
  <Company>cpppird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Буллинг (bullying, от анг. bully - хулиган, драчун, задира, грубиян, насильник) определяется как притеснение, дискриминация, травля    буллинг - это особый вид насилия, когда один человек (или группа) физически нападает или угрожает другому человеку (группе), последний из которых слабее и не может себя защитить ни физически, ни морально. Отличительными особенностями буллинга также выступают: а) регулярная повторяемость на протяжении времени и б) то, что субъекты взаимодействия («обидчик» и «жертва»), как правило, являются представителями одной и той же социальной группы. </dc:title>
  <dc:creator>cpppird</dc:creator>
  <cp:lastModifiedBy>Victoria</cp:lastModifiedBy>
  <cp:revision>48</cp:revision>
  <dcterms:created xsi:type="dcterms:W3CDTF">2016-03-02T09:29:20Z</dcterms:created>
  <dcterms:modified xsi:type="dcterms:W3CDTF">2017-09-14T07:14:51Z</dcterms:modified>
</cp:coreProperties>
</file>