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4" r:id="rId59"/>
    <p:sldId id="313" r:id="rId6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96EA1-DFD9-400F-999E-7E8BA7DE1F3E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279FC-82E2-482C-961C-3A97BD9512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276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279FC-82E2-482C-961C-3A97BD951229}" type="slidenum">
              <a:rPr lang="ru-RU" smtClean="0"/>
              <a:t>48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008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DF91C-1D77-487B-8B92-44586DFB4567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C43A8-6072-4B73-A47E-DD0C0E7EAC4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DF91C-1D77-487B-8B92-44586DFB4567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C43A8-6072-4B73-A47E-DD0C0E7EAC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DF91C-1D77-487B-8B92-44586DFB4567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C43A8-6072-4B73-A47E-DD0C0E7EAC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DF91C-1D77-487B-8B92-44586DFB4567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C43A8-6072-4B73-A47E-DD0C0E7EAC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DF91C-1D77-487B-8B92-44586DFB4567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C43A8-6072-4B73-A47E-DD0C0E7EAC4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DF91C-1D77-487B-8B92-44586DFB4567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C43A8-6072-4B73-A47E-DD0C0E7EAC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DF91C-1D77-487B-8B92-44586DFB4567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C43A8-6072-4B73-A47E-DD0C0E7EAC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DF91C-1D77-487B-8B92-44586DFB4567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C43A8-6072-4B73-A47E-DD0C0E7EAC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DF91C-1D77-487B-8B92-44586DFB4567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C43A8-6072-4B73-A47E-DD0C0E7EAC4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DF91C-1D77-487B-8B92-44586DFB4567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C43A8-6072-4B73-A47E-DD0C0E7EAC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DF91C-1D77-487B-8B92-44586DFB4567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4C43A8-6072-4B73-A47E-DD0C0E7EAC4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86DF91C-1D77-487B-8B92-44586DFB4567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64C43A8-6072-4B73-A47E-DD0C0E7EAC4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Анализ ОГЭ и ЕГЭ</a:t>
            </a:r>
            <a:br>
              <a:rPr lang="ru-RU" dirty="0" smtClean="0"/>
            </a:br>
            <a:r>
              <a:rPr lang="ru-RU" dirty="0" smtClean="0"/>
              <a:t>2016-2017 учебный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7406640" cy="1752600"/>
          </a:xfrm>
        </p:spPr>
        <p:txBody>
          <a:bodyPr/>
          <a:lstStyle/>
          <a:p>
            <a:r>
              <a:rPr lang="ru-RU" dirty="0" smtClean="0"/>
              <a:t>Куликова Ирина Юрьевна</a:t>
            </a:r>
          </a:p>
          <a:p>
            <a:endParaRPr lang="ru-RU" dirty="0"/>
          </a:p>
          <a:p>
            <a:r>
              <a:rPr lang="ru-RU" dirty="0" smtClean="0"/>
              <a:t>25 августа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878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476672"/>
            <a:ext cx="7602048" cy="5771728"/>
          </a:xfrm>
        </p:spPr>
        <p:txBody>
          <a:bodyPr>
            <a:normAutofit fontScale="40000" lnSpcReduction="20000"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b="1" i="1" dirty="0" smtClean="0">
                <a:latin typeface="Times New Roman" pitchFamily="18" charset="0"/>
                <a:cs typeface="Times New Roman" pitchFamily="18" charset="0"/>
              </a:rPr>
              <a:t>Выше  </a:t>
            </a:r>
            <a:r>
              <a:rPr lang="ru-RU" sz="3500" b="1" i="1" dirty="0">
                <a:latin typeface="Times New Roman" pitchFamily="18" charset="0"/>
                <a:cs typeface="Times New Roman" pitchFamily="18" charset="0"/>
              </a:rPr>
              <a:t>среднего балла  по району по математике (базовый уровень) - 4,32 </a:t>
            </a:r>
            <a:r>
              <a:rPr lang="ru-RU" sz="3500" b="1" i="1" dirty="0" smtClean="0">
                <a:latin typeface="Times New Roman" pitchFamily="18" charset="0"/>
                <a:cs typeface="Times New Roman" pitchFamily="18" charset="0"/>
              </a:rPr>
              <a:t>в следующих ОО</a:t>
            </a:r>
            <a:endParaRPr lang="ru-RU" sz="35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Дмитровская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Гимназия «Логос»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МОУ Каменская  СОШ №1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МОУ «гимназия «Дмитров»»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Синьковская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СОШ №2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МОУДмитровская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СОШ№1им.В.И.Кузнецова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Рыбненская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СОШ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МОУПодосинковская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СОШ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МОУСиньковская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СОШ№1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Деденевская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СОШ им.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Н.К.Крупской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Орудьевская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СОШ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МОУЯхромская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СОШ №2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Катуаровская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СОШ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Дмитровская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СОШ №8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МОУЧерновская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СОШ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МОУДмитровская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СОШ №10с УИОП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МОУ лицей №4 г. Дмитрова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Гришинская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СОШ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МОУ Рогачевская СОШ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Внуковская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СОШ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низкий  средний балл и низкое качество знаний в МОУ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Дмитровская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вечерняя (сменная) СОШ.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72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346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Рейтинг по среднему баллу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7912229"/>
              </p:ext>
            </p:extLst>
          </p:nvPr>
        </p:nvGraphicFramePr>
        <p:xfrm>
          <a:off x="1475656" y="908716"/>
          <a:ext cx="6984776" cy="54006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07911"/>
                <a:gridCol w="5105356"/>
                <a:gridCol w="971509"/>
              </a:tblGrid>
              <a:tr h="667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Рейтинг ОО по среднему баллу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Ср. балл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61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1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МОУ «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Дмитровская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Гимназия «Логос»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61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2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МОУ Каменская  СОШ №1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887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3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МОУ «гимназия «Дмитров»»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4,92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61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4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Синьковская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СОШ №2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4,67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61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5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МОУДмитровская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СОШ№1им.В.И.Кузнецова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4,57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61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6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Рыбненская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СОШ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4,56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61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7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МОУПодосинковская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СОШ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4,56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702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8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МОУСиньковская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СОШ№1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4,53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61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9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МОУ Деденевская СОШ им. Н.К.Крупской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4,51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16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10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МОУ Орудьевская СОШ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4,58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30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418824"/>
              </p:ext>
            </p:extLst>
          </p:nvPr>
        </p:nvGraphicFramePr>
        <p:xfrm>
          <a:off x="1619672" y="404666"/>
          <a:ext cx="6912768" cy="612067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98551"/>
                <a:gridCol w="5052723"/>
                <a:gridCol w="961494"/>
              </a:tblGrid>
              <a:tr h="47756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2"/>
                          </a:solidFill>
                          <a:effectLst/>
                        </a:rPr>
                        <a:t>МОУЯхромская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 СОШ №2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4,50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176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12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2"/>
                          </a:solidFill>
                          <a:effectLst/>
                        </a:rPr>
                        <a:t>Катуаровская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 СОШ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4,50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756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13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2"/>
                          </a:solidFill>
                          <a:effectLst/>
                        </a:rPr>
                        <a:t>Дмитровская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 СОШ №8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4,50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977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14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2"/>
                          </a:solidFill>
                          <a:effectLst/>
                        </a:rPr>
                        <a:t>МОУЧерновская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 СОШ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4,50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346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15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2"/>
                          </a:solidFill>
                          <a:effectLst/>
                        </a:rPr>
                        <a:t>МОУДмитровская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 СОШ №10с УИОП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4,48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769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16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МОУ лицей №4 г. Дмитрова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4,47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509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17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2"/>
                          </a:solidFill>
                          <a:effectLst/>
                        </a:rPr>
                        <a:t>Гришинская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 СОШ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4,43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756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18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МОУ Рогачевская СОШ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2"/>
                          </a:solidFill>
                          <a:effectLst/>
                        </a:rPr>
                        <a:t>4,39</a:t>
                      </a:r>
                      <a:endParaRPr lang="ru-RU" sz="160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265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19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aseline="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МОУ </a:t>
                      </a:r>
                      <a:r>
                        <a:rPr lang="ru-RU" sz="1600" baseline="0" dirty="0" err="1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Внуковская</a:t>
                      </a:r>
                      <a:r>
                        <a:rPr lang="ru-RU" sz="1600" baseline="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 СОШ</a:t>
                      </a:r>
                      <a:endParaRPr lang="ru-RU" sz="1600" baseline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aseline="0" dirty="0"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4,38</a:t>
                      </a:r>
                      <a:endParaRPr lang="ru-RU" sz="1600" baseline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756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</a:rPr>
                        <a:t>20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2"/>
                          </a:solidFill>
                          <a:effectLst/>
                        </a:rPr>
                        <a:t>МОУЯхромская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 СОШ №3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2"/>
                          </a:solidFill>
                          <a:effectLst/>
                        </a:rPr>
                        <a:t>4,23</a:t>
                      </a:r>
                      <a:endParaRPr lang="ru-RU" sz="16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34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647182"/>
              </p:ext>
            </p:extLst>
          </p:nvPr>
        </p:nvGraphicFramePr>
        <p:xfrm>
          <a:off x="1619672" y="548683"/>
          <a:ext cx="7200801" cy="59766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35991"/>
                <a:gridCol w="5263254"/>
                <a:gridCol w="1001556"/>
              </a:tblGrid>
              <a:tr h="64024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МОУ Дмитровская СОШ №2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4,21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176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МОУ Каменская СОШ №2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4,29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59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Яхромская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СОШ №1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4,17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388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МОУДмитровская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СОШ №9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4,16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96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Дмитровская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СОШ №3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сУИОП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4,14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96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МОУОстанкинская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СОШ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4,06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96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Икшинская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СОШ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3,79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967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МОУ Куликовская СОШ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3,60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490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Подъячевская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СОШ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3,50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59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МОУ Дмитровская вечерняя (сменная) ОШ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3,14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77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Сравнительный анализ по гимназиям: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978467"/>
              </p:ext>
            </p:extLst>
          </p:nvPr>
        </p:nvGraphicFramePr>
        <p:xfrm>
          <a:off x="1187624" y="1484786"/>
          <a:ext cx="7776864" cy="499851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59417"/>
                <a:gridCol w="1637340"/>
                <a:gridCol w="1663457"/>
                <a:gridCol w="1708325"/>
                <a:gridCol w="1708325"/>
              </a:tblGrid>
              <a:tr h="5762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02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Доля выпускников, набравших ниже минимального значения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Средний балл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Доля выпускников\, получивших максимальное количество баллов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662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   «Дмитровская гимназия «Логос»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50%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662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 «Гимназия «Дмитров»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4,92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31%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701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 «Лицей №4 г. Дмитрова»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4,47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14%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25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Средний по гимназиям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22%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842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Сравнительный анализ </a:t>
            </a:r>
            <a:br>
              <a:rPr lang="ru-RU" sz="2000" dirty="0"/>
            </a:br>
            <a:r>
              <a:rPr lang="ru-RU" sz="2000" dirty="0"/>
              <a:t>по школам  с углубленным изучением отдельных предметов </a:t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700554"/>
              </p:ext>
            </p:extLst>
          </p:nvPr>
        </p:nvGraphicFramePr>
        <p:xfrm>
          <a:off x="1115614" y="1916832"/>
          <a:ext cx="7848873" cy="461887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69987"/>
                <a:gridCol w="1499468"/>
                <a:gridCol w="970610"/>
                <a:gridCol w="2204404"/>
                <a:gridCol w="2204404"/>
              </a:tblGrid>
              <a:tr h="62715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ОУ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78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выпускников, набравших ниже минимального значения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выпускников, получивших максимальное количество баллов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734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ДСОШ № 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5353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ДСОШ № 10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67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по ОО с УИОП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75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Сравнительный анализ</a:t>
            </a:r>
            <a:br>
              <a:rPr lang="ru-RU" sz="1600" dirty="0"/>
            </a:br>
            <a:r>
              <a:rPr lang="ru-RU" sz="1600" dirty="0"/>
              <a:t>по средним общеобразовательным школам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841757"/>
              </p:ext>
            </p:extLst>
          </p:nvPr>
        </p:nvGraphicFramePr>
        <p:xfrm>
          <a:off x="1691680" y="1052736"/>
          <a:ext cx="6554667" cy="579314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9872"/>
                <a:gridCol w="1385875"/>
                <a:gridCol w="829872"/>
                <a:gridCol w="1754524"/>
                <a:gridCol w="1754524"/>
              </a:tblGrid>
              <a:tr h="27245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ОУ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2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Доля выпускников, набравших ниже минимального значения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Средний балл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Доля выпускников, получивших максимальное количество баллов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</a:tr>
              <a:tr h="533702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 err="1">
                          <a:solidFill>
                            <a:schemeClr val="tx1"/>
                          </a:solidFill>
                          <a:effectLst/>
                        </a:rPr>
                        <a:t>МОУДмитровская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СОШ№1им.В.И.Кузнецова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4,57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</a:tr>
              <a:tr h="35225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МОУ Внуковская СОШ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4,38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15%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</a:tr>
              <a:tr h="35225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МОУ Икшинская СОШ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             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3,79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</a:tr>
              <a:tr h="35225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МОУ Каменская СОШ №1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17%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</a:tr>
              <a:tr h="35225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МОУ Каменская СОШ №2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4,29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</a:tr>
              <a:tr h="35225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МОУ Куликовская СОШ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3,60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</a:tr>
              <a:tr h="35225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МОУСиньковская СОШ№1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4,53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13%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</a:tr>
              <a:tr h="35225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МОУСиньковская СОШ №2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4,67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7%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</a:tr>
              <a:tr h="35225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МОУЯхромская СОШ №3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4,23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</a:tr>
              <a:tr h="53370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МОУ Деденевская СОШ им. Н.К.Крупской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solidFill>
                            <a:schemeClr val="tx1"/>
                          </a:solidFill>
                          <a:effectLst/>
                        </a:rPr>
                        <a:t>4,51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</a:rPr>
                        <a:t>18%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51" marR="6625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33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369159"/>
              </p:ext>
            </p:extLst>
          </p:nvPr>
        </p:nvGraphicFramePr>
        <p:xfrm>
          <a:off x="1331640" y="404662"/>
          <a:ext cx="7560839" cy="65506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0177"/>
                <a:gridCol w="1950910"/>
                <a:gridCol w="1168218"/>
                <a:gridCol w="1121675"/>
                <a:gridCol w="2469859"/>
              </a:tblGrid>
              <a:tr h="48808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Орудьевская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808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Рогачевская СОШ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4,39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808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Яхромская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 №1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3024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Рыбненская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808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МОУЧерновская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8769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МОУДмитровская СОШ №9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8769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Дмитровская СОШ №8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3024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Катуаровская СОШ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3024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МОУОстанкинская СОШ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3024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Подъячевская СОШ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61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186681"/>
              </p:ext>
            </p:extLst>
          </p:nvPr>
        </p:nvGraphicFramePr>
        <p:xfrm>
          <a:off x="1619672" y="1340768"/>
          <a:ext cx="7200800" cy="44793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09692"/>
                <a:gridCol w="1858009"/>
                <a:gridCol w="1112589"/>
                <a:gridCol w="1068263"/>
                <a:gridCol w="2352247"/>
              </a:tblGrid>
              <a:tr h="55339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МОУЯхромская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 №2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9309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МОУПодосинковская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9309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Дмитровская вечерняя (сменная) СОШ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9309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Дмитровская СОШ №2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5339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Гришинская СОШ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78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по ОО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676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Сравнивая результаты прошлого и этого учебного года можно сделать выводы: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в этом учебном году больше выпускников 11 классов выбрали ЕГЭ по математике(базовый уровень);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-увеличилось количество выпускников, получивших «5» (с  45% до 51%)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 незначительно понизилось качество знаний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 предмету (с 84% до 81,3%)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-повысился средний балл с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4,25 до 4,32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Повысился первичный балл с 15 до 16.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92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ЕГЭ (базовый уровень)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Математику (базовый уровень)  2016-2017 учебном году сдавали 596  выпускников( 1 чел сдавал </a:t>
            </a:r>
            <a:r>
              <a:rPr lang="ru-RU" sz="2000" dirty="0" smtClean="0"/>
              <a:t>досрочно</a:t>
            </a:r>
            <a:r>
              <a:rPr lang="ru-RU" sz="2000" dirty="0"/>
              <a:t>) (95 %).-  качество знаний:  81,3% </a:t>
            </a:r>
            <a:r>
              <a:rPr lang="ru-RU" sz="2000" dirty="0" smtClean="0"/>
              <a:t>.</a:t>
            </a:r>
          </a:p>
          <a:p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899321"/>
              </p:ext>
            </p:extLst>
          </p:nvPr>
        </p:nvGraphicFramePr>
        <p:xfrm>
          <a:off x="1403647" y="2420889"/>
          <a:ext cx="7272808" cy="396043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72440"/>
                <a:gridCol w="762162"/>
                <a:gridCol w="762930"/>
                <a:gridCol w="762930"/>
                <a:gridCol w="762162"/>
                <a:gridCol w="762930"/>
                <a:gridCol w="762930"/>
                <a:gridCol w="762162"/>
                <a:gridCol w="762162"/>
              </a:tblGrid>
              <a:tr h="17005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% перешедших порог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0-6 баллов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7-11 баллов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12-16 баллов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17-20 баллов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489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«2»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10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100%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18,6%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30,4%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51%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16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ЕГЭ (профильный уровень)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Всего сдавали 358 выпускников (из них 7 выпускников прошлых лет)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Минимальный балл по математике по району  – 14 баллов, проходной-27 баллов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максимальный балл по району – 88 баллов. Максимум-100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баллов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517428"/>
              </p:ext>
            </p:extLst>
          </p:nvPr>
        </p:nvGraphicFramePr>
        <p:xfrm>
          <a:off x="1475658" y="2963544"/>
          <a:ext cx="7344814" cy="30577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97260"/>
                <a:gridCol w="556520"/>
                <a:gridCol w="663811"/>
                <a:gridCol w="514838"/>
                <a:gridCol w="756435"/>
                <a:gridCol w="756435"/>
                <a:gridCol w="568098"/>
                <a:gridCol w="568098"/>
                <a:gridCol w="568098"/>
                <a:gridCol w="1395221"/>
              </a:tblGrid>
              <a:tr h="1971181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выпускн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Средн.максим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балл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миним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27-60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61-70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71-80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81-90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91-99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</a:tr>
              <a:tr h="1086563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351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67,6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93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Рейтинг школ по среднему баллу 2017 г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04753"/>
              </p:ext>
            </p:extLst>
          </p:nvPr>
        </p:nvGraphicFramePr>
        <p:xfrm>
          <a:off x="1403649" y="1268764"/>
          <a:ext cx="7416822" cy="5409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5697"/>
                <a:gridCol w="2004350"/>
                <a:gridCol w="764703"/>
                <a:gridCol w="694987"/>
                <a:gridCol w="684094"/>
                <a:gridCol w="738559"/>
                <a:gridCol w="798109"/>
                <a:gridCol w="776323"/>
              </a:tblGrid>
              <a:tr h="991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№№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ОУ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Кол-во выпускн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максим. балл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Миним. Балл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средний балл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2017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средний балл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2016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средний балл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2015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881">
                <a:tc>
                  <a:txBody>
                    <a:bodyPr/>
                    <a:lstStyle/>
                    <a:p>
                      <a:pPr marL="571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>
                          <a:effectLst/>
                        </a:rPr>
                        <a:t>МОУ гимназия «Дмитров»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86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50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>
                          <a:effectLst/>
                        </a:rPr>
                        <a:t>69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>
                          <a:effectLst/>
                        </a:rPr>
                        <a:t>68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4807">
                <a:tc>
                  <a:txBody>
                    <a:bodyPr/>
                    <a:lstStyle/>
                    <a:p>
                      <a:pPr marL="571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 dirty="0">
                          <a:effectLst/>
                        </a:rPr>
                        <a:t>МОУ </a:t>
                      </a:r>
                      <a:r>
                        <a:rPr lang="ru-RU" sz="1200" dirty="0" err="1">
                          <a:effectLst/>
                        </a:rPr>
                        <a:t>Дмитровская</a:t>
                      </a:r>
                      <a:r>
                        <a:rPr lang="ru-RU" sz="1200" dirty="0">
                          <a:effectLst/>
                        </a:rPr>
                        <a:t> гимназия «Логос»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50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65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>
                          <a:effectLst/>
                        </a:rPr>
                        <a:t>70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>
                          <a:effectLst/>
                        </a:rPr>
                        <a:t>64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250">
                <a:tc>
                  <a:txBody>
                    <a:bodyPr/>
                    <a:lstStyle/>
                    <a:p>
                      <a:pPr marL="571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>
                          <a:effectLst/>
                        </a:rPr>
                        <a:t>МОУ Синьковская СОШ № 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57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>
                          <a:effectLst/>
                        </a:rPr>
                        <a:t>36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>
                          <a:effectLst/>
                        </a:rPr>
                        <a:t>28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7691">
                <a:tc>
                  <a:txBody>
                    <a:bodyPr/>
                    <a:lstStyle/>
                    <a:p>
                      <a:pPr marL="571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>
                          <a:effectLst/>
                        </a:rPr>
                        <a:t>МОУ Дмитровская СОШ № 1 им. В. И. Кузнецова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82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57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>
                          <a:effectLst/>
                        </a:rPr>
                        <a:t>47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>
                          <a:effectLst/>
                        </a:rPr>
                        <a:t>48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6394">
                <a:tc>
                  <a:txBody>
                    <a:bodyPr/>
                    <a:lstStyle/>
                    <a:p>
                      <a:pPr marL="571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>
                          <a:effectLst/>
                        </a:rPr>
                        <a:t>МОУ Подосинковская СОШ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76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18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57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>
                          <a:effectLst/>
                        </a:rPr>
                        <a:t>48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>
                          <a:effectLst/>
                        </a:rPr>
                        <a:t>40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881">
                <a:tc>
                  <a:txBody>
                    <a:bodyPr/>
                    <a:lstStyle/>
                    <a:p>
                      <a:pPr marL="571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>
                          <a:effectLst/>
                        </a:rPr>
                        <a:t>МОУ лицей  № 4 г. Дмитрова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88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>
                          <a:effectLst/>
                        </a:rPr>
                        <a:t>52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>
                          <a:effectLst/>
                        </a:rPr>
                        <a:t>36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5963">
                <a:tc>
                  <a:txBody>
                    <a:bodyPr/>
                    <a:lstStyle/>
                    <a:p>
                      <a:pPr marL="571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МОУ Каменская СОШ №1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33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50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н/у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57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1065">
                <a:tc>
                  <a:txBody>
                    <a:bodyPr/>
                    <a:lstStyle/>
                    <a:p>
                      <a:pPr marL="571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>
                          <a:effectLst/>
                        </a:rPr>
                        <a:t>МОУ Синьковская СОШ № 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50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 dirty="0">
                          <a:effectLst/>
                        </a:rPr>
                        <a:t>38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>
                          <a:effectLst/>
                        </a:rPr>
                        <a:t>42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4807">
                <a:tc>
                  <a:txBody>
                    <a:bodyPr/>
                    <a:lstStyle/>
                    <a:p>
                      <a:pPr marL="571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>
                          <a:effectLst/>
                        </a:rPr>
                        <a:t>МОУ Деденевская СОШ им. Н. К. Крупской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27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>
                          <a:effectLst/>
                        </a:rPr>
                        <a:t>    40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 dirty="0">
                          <a:effectLst/>
                        </a:rPr>
                        <a:t>     47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4807">
                <a:tc>
                  <a:txBody>
                    <a:bodyPr/>
                    <a:lstStyle/>
                    <a:p>
                      <a:pPr marL="571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>
                          <a:effectLst/>
                        </a:rPr>
                        <a:t>МОУ Дмитровская СОШ № 3 с УИОП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72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48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>
                          <a:effectLst/>
                        </a:rPr>
                        <a:t>45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 dirty="0">
                          <a:effectLst/>
                        </a:rPr>
                        <a:t>44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08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8100594"/>
              </p:ext>
            </p:extLst>
          </p:nvPr>
        </p:nvGraphicFramePr>
        <p:xfrm>
          <a:off x="1403647" y="620689"/>
          <a:ext cx="7632848" cy="58326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3533"/>
                <a:gridCol w="2062730"/>
                <a:gridCol w="786976"/>
                <a:gridCol w="715230"/>
                <a:gridCol w="704019"/>
                <a:gridCol w="760071"/>
                <a:gridCol w="821355"/>
                <a:gridCol w="798934"/>
              </a:tblGrid>
              <a:tr h="548583">
                <a:tc>
                  <a:txBody>
                    <a:bodyPr/>
                    <a:lstStyle/>
                    <a:p>
                      <a:pPr marL="571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 dirty="0">
                          <a:effectLst/>
                        </a:rPr>
                        <a:t>МОУ Рогачевская СОШ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54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49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1820">
                <a:tc>
                  <a:txBody>
                    <a:bodyPr/>
                    <a:lstStyle/>
                    <a:p>
                      <a:pPr marL="571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 dirty="0">
                          <a:effectLst/>
                        </a:rPr>
                        <a:t>МОУ </a:t>
                      </a:r>
                      <a:r>
                        <a:rPr lang="ru-RU" sz="1400" dirty="0" err="1">
                          <a:effectLst/>
                        </a:rPr>
                        <a:t>Яхромская</a:t>
                      </a:r>
                      <a:r>
                        <a:rPr lang="ru-RU" sz="1400" dirty="0">
                          <a:effectLst/>
                        </a:rPr>
                        <a:t> СОШ № 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49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42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9629">
                <a:tc>
                  <a:txBody>
                    <a:bodyPr/>
                    <a:lstStyle/>
                    <a:p>
                      <a:pPr marL="571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МОУ Черновская СОШ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33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48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47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2677">
                <a:tc>
                  <a:txBody>
                    <a:bodyPr/>
                    <a:lstStyle/>
                    <a:p>
                      <a:pPr marL="571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МОУ Дмитровская СОШ №2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62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н/у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16473">
                <a:tc>
                  <a:txBody>
                    <a:bodyPr/>
                    <a:lstStyle/>
                    <a:p>
                      <a:pPr marL="571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МОУ Дмитровская СОШ№ 10 с УИОП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23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44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 dirty="0">
                          <a:effectLst/>
                        </a:rPr>
                        <a:t>55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51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8772">
                <a:tc>
                  <a:txBody>
                    <a:bodyPr/>
                    <a:lstStyle/>
                    <a:p>
                      <a:pPr marL="571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МОУ Катуаровская СОШ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18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 dirty="0">
                          <a:effectLst/>
                        </a:rPr>
                        <a:t>43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56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9629">
                <a:tc>
                  <a:txBody>
                    <a:bodyPr/>
                    <a:lstStyle/>
                    <a:p>
                      <a:pPr marL="571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МОУ Внуковская СОШ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44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 dirty="0">
                          <a:effectLst/>
                        </a:rPr>
                        <a:t>50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47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2677">
                <a:tc>
                  <a:txBody>
                    <a:bodyPr/>
                    <a:lstStyle/>
                    <a:p>
                      <a:pPr marL="571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МОУ Гришинская СОШ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н/у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н/у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5915">
                <a:tc>
                  <a:txBody>
                    <a:bodyPr/>
                    <a:lstStyle/>
                    <a:p>
                      <a:pPr marL="571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МОУ Икшинская СОШ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49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 dirty="0">
                          <a:effectLst/>
                        </a:rPr>
                        <a:t>35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6473">
                <a:tc>
                  <a:txBody>
                    <a:bodyPr/>
                    <a:lstStyle/>
                    <a:p>
                      <a:pPr marL="571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МОУ Яхромская СОШ № 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43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 dirty="0">
                          <a:effectLst/>
                        </a:rPr>
                        <a:t>46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47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5686759"/>
            <a:ext cx="7469620" cy="982601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 </a:t>
            </a:r>
            <a:r>
              <a:rPr lang="ru-RU" sz="3600" dirty="0">
                <a:effectLst/>
              </a:rPr>
              <a:t>Средний балл по району                       </a:t>
            </a:r>
            <a:r>
              <a:rPr lang="ru-RU" sz="3600" dirty="0" smtClean="0">
                <a:effectLst/>
              </a:rPr>
              <a:t/>
            </a:r>
            <a:br>
              <a:rPr lang="ru-RU" sz="3600" dirty="0" smtClean="0">
                <a:effectLst/>
              </a:rPr>
            </a:br>
            <a:r>
              <a:rPr lang="ru-RU" sz="1800" dirty="0" smtClean="0">
                <a:effectLst/>
              </a:rPr>
              <a:t>в </a:t>
            </a:r>
            <a:r>
              <a:rPr lang="ru-RU" sz="1800" dirty="0">
                <a:effectLst/>
              </a:rPr>
              <a:t>2017 г</a:t>
            </a:r>
            <a:r>
              <a:rPr lang="ru-RU" sz="1800" b="1" dirty="0">
                <a:effectLst/>
              </a:rPr>
              <a:t>.- 47,1</a:t>
            </a:r>
            <a:r>
              <a:rPr lang="ru-RU" sz="1800" dirty="0">
                <a:effectLst/>
              </a:rPr>
              <a:t> </a:t>
            </a:r>
            <a:r>
              <a:rPr lang="ru-RU" sz="1800" dirty="0" smtClean="0">
                <a:effectLst/>
              </a:rPr>
              <a:t>балла,   </a:t>
            </a:r>
            <a:r>
              <a:rPr lang="ru-RU" sz="1800" dirty="0">
                <a:effectLst/>
              </a:rPr>
              <a:t>в 2016 году –</a:t>
            </a:r>
            <a:r>
              <a:rPr lang="ru-RU" sz="1800" b="1" dirty="0">
                <a:effectLst/>
              </a:rPr>
              <a:t> 45,5 балла</a:t>
            </a:r>
            <a:r>
              <a:rPr lang="ru-RU" sz="1800" dirty="0">
                <a:effectLst/>
              </a:rPr>
              <a:t> ,</a:t>
            </a:r>
            <a:r>
              <a:rPr lang="ru-RU" sz="1800" dirty="0" smtClean="0">
                <a:effectLst/>
              </a:rPr>
              <a:t>   </a:t>
            </a:r>
            <a:r>
              <a:rPr lang="ru-RU" sz="1800" dirty="0">
                <a:effectLst/>
              </a:rPr>
              <a:t>в 2015 г – 45,4 </a:t>
            </a:r>
            <a:r>
              <a:rPr lang="ru-RU" sz="1800" b="1" dirty="0">
                <a:effectLst/>
              </a:rPr>
              <a:t> балла</a:t>
            </a:r>
            <a:r>
              <a:rPr lang="ru-RU" sz="1800" dirty="0">
                <a:effectLst/>
              </a:rPr>
              <a:t>, 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4886970"/>
              </p:ext>
            </p:extLst>
          </p:nvPr>
        </p:nvGraphicFramePr>
        <p:xfrm>
          <a:off x="1619670" y="130656"/>
          <a:ext cx="7200802" cy="55286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7862"/>
                <a:gridCol w="1945971"/>
                <a:gridCol w="742431"/>
                <a:gridCol w="674745"/>
                <a:gridCol w="664169"/>
                <a:gridCol w="717049"/>
                <a:gridCol w="774863"/>
                <a:gridCol w="753712"/>
              </a:tblGrid>
              <a:tr h="431241">
                <a:tc>
                  <a:txBody>
                    <a:bodyPr/>
                    <a:lstStyle/>
                    <a:p>
                      <a:pPr marL="571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МОУ Каменская СОШ  № 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39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51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779">
                <a:tc>
                  <a:txBody>
                    <a:bodyPr/>
                    <a:lstStyle/>
                    <a:p>
                      <a:pPr marL="571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 dirty="0">
                          <a:effectLst/>
                        </a:rPr>
                        <a:t>МОУ </a:t>
                      </a:r>
                      <a:r>
                        <a:rPr lang="ru-RU" sz="1400" dirty="0" err="1">
                          <a:effectLst/>
                        </a:rPr>
                        <a:t>Дмитровская</a:t>
                      </a:r>
                      <a:r>
                        <a:rPr lang="ru-RU" sz="1400" dirty="0">
                          <a:effectLst/>
                        </a:rPr>
                        <a:t> СОШ  № 9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37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40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0785">
                <a:tc>
                  <a:txBody>
                    <a:bodyPr/>
                    <a:lstStyle/>
                    <a:p>
                      <a:pPr marL="571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МОУ Орудьевская СОШ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27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34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779">
                <a:tc>
                  <a:txBody>
                    <a:bodyPr/>
                    <a:lstStyle/>
                    <a:p>
                      <a:pPr marL="571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МОУ Дмитровская СОШ  № 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32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43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241">
                <a:tc>
                  <a:txBody>
                    <a:bodyPr/>
                    <a:lstStyle/>
                    <a:p>
                      <a:pPr marL="571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МОУ Яхромская СОШ № 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68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39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38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779">
                <a:tc>
                  <a:txBody>
                    <a:bodyPr/>
                    <a:lstStyle/>
                    <a:p>
                      <a:pPr marL="571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МОУ Рыбненская СОШ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18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38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37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7779">
                <a:tc>
                  <a:txBody>
                    <a:bodyPr/>
                    <a:lstStyle/>
                    <a:p>
                      <a:pPr marL="571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 Дмитровская вечерняя(сменная) СОШ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33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н/у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68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7779">
                <a:tc>
                  <a:txBody>
                    <a:bodyPr/>
                    <a:lstStyle/>
                    <a:p>
                      <a:pPr marL="571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МОУ Останкинская СОШ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30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53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32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0235">
                <a:tc>
                  <a:txBody>
                    <a:bodyPr/>
                    <a:lstStyle/>
                    <a:p>
                      <a:pPr marL="571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МОУ Куликовская СОШ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62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26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32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н/у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241">
                <a:tc>
                  <a:txBody>
                    <a:bodyPr/>
                    <a:lstStyle/>
                    <a:p>
                      <a:pPr marL="5715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МОУ Подъячевская СОШ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 dirty="0">
                          <a:effectLst/>
                        </a:rPr>
                        <a:t>55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effectLst/>
                        </a:rPr>
                        <a:t>н/у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957">
                <a:tc>
                  <a:txBody>
                    <a:bodyPr/>
                    <a:lstStyle/>
                    <a:p>
                      <a:pPr marL="1143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Итоги по району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351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67,6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24,9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47,1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45,5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45,4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17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Превысили средний балл по району следующие школы: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9367291"/>
              </p:ext>
            </p:extLst>
          </p:nvPr>
        </p:nvGraphicFramePr>
        <p:xfrm>
          <a:off x="1619672" y="1628795"/>
          <a:ext cx="6984775" cy="38164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/>
                <a:gridCol w="4223982"/>
                <a:gridCol w="2328745"/>
              </a:tblGrid>
              <a:tr h="3469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ОО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Средний балл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9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МОУ гимназия «Дмитров»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72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9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МОУ гимназия «Логос»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65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9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МОУ Подосинковская СОШ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57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9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МОУ </a:t>
                      </a:r>
                      <a:r>
                        <a:rPr lang="ru-RU" sz="1800" dirty="0" err="1">
                          <a:effectLst/>
                        </a:rPr>
                        <a:t>Синьковская</a:t>
                      </a:r>
                      <a:r>
                        <a:rPr lang="ru-RU" sz="1800" dirty="0">
                          <a:effectLst/>
                        </a:rPr>
                        <a:t> СОШ №1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57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9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МОУ </a:t>
                      </a:r>
                      <a:r>
                        <a:rPr lang="ru-RU" sz="1800" dirty="0" err="1">
                          <a:effectLst/>
                        </a:rPr>
                        <a:t>Дмитровская</a:t>
                      </a:r>
                      <a:r>
                        <a:rPr lang="ru-RU" sz="1800" dirty="0">
                          <a:effectLst/>
                        </a:rPr>
                        <a:t> СОШ №1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57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9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МОУ лицей №4 г. Дмитрова 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54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9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МОУ Каменская СОШ №1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9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МОУ </a:t>
                      </a:r>
                      <a:r>
                        <a:rPr lang="ru-RU" sz="1800" dirty="0" err="1">
                          <a:effectLst/>
                        </a:rPr>
                        <a:t>Синьковская</a:t>
                      </a:r>
                      <a:r>
                        <a:rPr lang="ru-RU" sz="1800" dirty="0">
                          <a:effectLst/>
                        </a:rPr>
                        <a:t> СОШ №2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9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МОУ Деденевская СОШ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49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69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МОУ Дмитровская СОШ № 3 с УИОП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48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71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В 2017 г улучшили свои результаты по сравнению с  2016  годом   14   ОУ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/>
              <a:t>МОУ гимназия «Дмитров», </a:t>
            </a:r>
            <a:endParaRPr lang="ru-RU" sz="2000" dirty="0" smtClean="0"/>
          </a:p>
          <a:p>
            <a:r>
              <a:rPr lang="ru-RU" sz="2000" dirty="0" smtClean="0"/>
              <a:t>МОУ </a:t>
            </a:r>
            <a:r>
              <a:rPr lang="ru-RU" sz="2000" dirty="0"/>
              <a:t>лицей №4 г. Дмитрова, </a:t>
            </a:r>
            <a:endParaRPr lang="ru-RU" sz="2000" dirty="0" smtClean="0"/>
          </a:p>
          <a:p>
            <a:r>
              <a:rPr lang="ru-RU" sz="2000" dirty="0" smtClean="0"/>
              <a:t>МОУ </a:t>
            </a:r>
            <a:r>
              <a:rPr lang="ru-RU" sz="2000" dirty="0" err="1"/>
              <a:t>Дмитровская</a:t>
            </a:r>
            <a:r>
              <a:rPr lang="ru-RU" sz="2000" dirty="0"/>
              <a:t> СОШ №1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МОУ </a:t>
            </a:r>
            <a:r>
              <a:rPr lang="ru-RU" sz="2000" dirty="0" err="1"/>
              <a:t>Подосинковская</a:t>
            </a:r>
            <a:r>
              <a:rPr lang="ru-RU" sz="2000" dirty="0"/>
              <a:t> СОШ, </a:t>
            </a:r>
            <a:endParaRPr lang="ru-RU" sz="2000" dirty="0" smtClean="0"/>
          </a:p>
          <a:p>
            <a:r>
              <a:rPr lang="ru-RU" sz="2000" dirty="0" smtClean="0"/>
              <a:t>МОУ </a:t>
            </a:r>
            <a:r>
              <a:rPr lang="ru-RU" sz="2000" dirty="0" err="1"/>
              <a:t>Дмитровская</a:t>
            </a:r>
            <a:r>
              <a:rPr lang="ru-RU" sz="2000" dirty="0"/>
              <a:t> СОШ №3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МОУ </a:t>
            </a:r>
            <a:r>
              <a:rPr lang="ru-RU" sz="2000" dirty="0" err="1"/>
              <a:t>Катуаровская</a:t>
            </a:r>
            <a:r>
              <a:rPr lang="ru-RU" sz="2000" dirty="0"/>
              <a:t> СОШ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МОУ </a:t>
            </a:r>
            <a:r>
              <a:rPr lang="ru-RU" sz="2000" dirty="0" err="1"/>
              <a:t>Деденевская</a:t>
            </a:r>
            <a:r>
              <a:rPr lang="ru-RU" sz="2000" dirty="0"/>
              <a:t> СОШ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МОУ </a:t>
            </a:r>
            <a:r>
              <a:rPr lang="ru-RU" sz="2000" dirty="0" err="1"/>
              <a:t>Яхромская</a:t>
            </a:r>
            <a:r>
              <a:rPr lang="ru-RU" sz="2000" dirty="0"/>
              <a:t> СОШ №2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МОУ Каменская СОШ №2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МОУ </a:t>
            </a:r>
            <a:r>
              <a:rPr lang="ru-RU" sz="2000" dirty="0" err="1"/>
              <a:t>Синьковская</a:t>
            </a:r>
            <a:r>
              <a:rPr lang="ru-RU" sz="2000" dirty="0"/>
              <a:t> СОШ №2, </a:t>
            </a:r>
            <a:endParaRPr lang="ru-RU" sz="2000" dirty="0" smtClean="0"/>
          </a:p>
          <a:p>
            <a:r>
              <a:rPr lang="ru-RU" sz="2000" dirty="0" smtClean="0"/>
              <a:t>МОУ </a:t>
            </a:r>
            <a:r>
              <a:rPr lang="ru-RU" sz="2000" dirty="0" err="1"/>
              <a:t>Дмитровская</a:t>
            </a:r>
            <a:r>
              <a:rPr lang="ru-RU" sz="2000" dirty="0"/>
              <a:t> СОШ №9, </a:t>
            </a:r>
            <a:endParaRPr lang="ru-RU" sz="2000" dirty="0" smtClean="0"/>
          </a:p>
          <a:p>
            <a:r>
              <a:rPr lang="ru-RU" sz="2000" dirty="0" smtClean="0"/>
              <a:t>МОУ </a:t>
            </a:r>
            <a:r>
              <a:rPr lang="ru-RU" sz="2000" dirty="0" err="1"/>
              <a:t>Синьковская</a:t>
            </a:r>
            <a:r>
              <a:rPr lang="ru-RU" sz="2000" dirty="0"/>
              <a:t> СОШ №1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МОУ </a:t>
            </a:r>
            <a:r>
              <a:rPr lang="ru-RU" sz="2000" dirty="0" err="1"/>
              <a:t>Дмитровская</a:t>
            </a:r>
            <a:r>
              <a:rPr lang="ru-RU" sz="2000" dirty="0"/>
              <a:t> СОШ №8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МОУ </a:t>
            </a:r>
            <a:r>
              <a:rPr lang="ru-RU" sz="2000" dirty="0" err="1"/>
              <a:t>Орудьевская</a:t>
            </a:r>
            <a:r>
              <a:rPr lang="ru-RU" sz="2000" dirty="0"/>
              <a:t> СОШ.</a:t>
            </a:r>
          </a:p>
        </p:txBody>
      </p:sp>
    </p:spTree>
    <p:extLst>
      <p:ext uri="{BB962C8B-B14F-4D97-AF65-F5344CB8AC3E}">
        <p14:creationId xmlns:p14="http://schemas.microsoft.com/office/powerpoint/2010/main" val="176767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/>
              <a:t>Значительно понизили  уровень среднего балла по сравнению с предыдущим годом  несколько школ: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sz="2000" dirty="0"/>
              <a:t>МОУ </a:t>
            </a:r>
            <a:r>
              <a:rPr lang="ru-RU" sz="2000" dirty="0" err="1"/>
              <a:t>Дмитровская</a:t>
            </a:r>
            <a:r>
              <a:rPr lang="ru-RU" sz="2000" dirty="0"/>
              <a:t> гимназия «Логос</a:t>
            </a:r>
            <a:r>
              <a:rPr lang="ru-RU" sz="2000" dirty="0" smtClean="0"/>
              <a:t>»;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МОУ </a:t>
            </a:r>
            <a:r>
              <a:rPr lang="ru-RU" sz="2000" dirty="0" err="1"/>
              <a:t>Дмитровская</a:t>
            </a:r>
            <a:r>
              <a:rPr lang="ru-RU" sz="2000" dirty="0"/>
              <a:t> СОШ№ 10 с УИОП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МОУ </a:t>
            </a:r>
            <a:r>
              <a:rPr lang="ru-RU" sz="2000" dirty="0" err="1"/>
              <a:t>Подъячевская</a:t>
            </a:r>
            <a:r>
              <a:rPr lang="ru-RU" sz="2000" dirty="0"/>
              <a:t> СОШ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МОУ Рогачевская СОШ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МОУ Останкинская СОШ; </a:t>
            </a:r>
            <a:endParaRPr lang="ru-RU" sz="2000" dirty="0" smtClean="0"/>
          </a:p>
          <a:p>
            <a:r>
              <a:rPr lang="ru-RU" sz="2000" dirty="0" smtClean="0"/>
              <a:t>МОУ </a:t>
            </a:r>
            <a:r>
              <a:rPr lang="ru-RU" sz="2000" dirty="0" err="1"/>
              <a:t>Внуковская</a:t>
            </a:r>
            <a:r>
              <a:rPr lang="ru-RU" sz="2000" dirty="0"/>
              <a:t> СОШ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МОУ </a:t>
            </a:r>
            <a:r>
              <a:rPr lang="ru-RU" sz="2000" dirty="0" err="1"/>
              <a:t>Икшинская</a:t>
            </a:r>
            <a:r>
              <a:rPr lang="ru-RU" sz="2000" dirty="0"/>
              <a:t> СОШ; </a:t>
            </a:r>
            <a:endParaRPr lang="ru-RU" sz="2000" dirty="0" smtClean="0"/>
          </a:p>
          <a:p>
            <a:r>
              <a:rPr lang="ru-RU" sz="2000" dirty="0" smtClean="0"/>
              <a:t>МОУ </a:t>
            </a:r>
            <a:r>
              <a:rPr lang="ru-RU" sz="2000" dirty="0"/>
              <a:t>Куликовская СОШ. </a:t>
            </a:r>
          </a:p>
        </p:txBody>
      </p:sp>
    </p:spTree>
    <p:extLst>
      <p:ext uri="{BB962C8B-B14F-4D97-AF65-F5344CB8AC3E}">
        <p14:creationId xmlns:p14="http://schemas.microsoft.com/office/powerpoint/2010/main" val="146633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В 2017 г  52  выпускника 11 классов набрали 71 – 100 баллов, что составило 14,8% от общего количества сдававших.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7298384"/>
              </p:ext>
            </p:extLst>
          </p:nvPr>
        </p:nvGraphicFramePr>
        <p:xfrm>
          <a:off x="1763688" y="1556794"/>
          <a:ext cx="6984778" cy="456404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47906"/>
                <a:gridCol w="2596526"/>
                <a:gridCol w="595373"/>
                <a:gridCol w="596074"/>
                <a:gridCol w="694836"/>
                <a:gridCol w="694836"/>
                <a:gridCol w="596074"/>
                <a:gridCol w="563153"/>
              </a:tblGrid>
              <a:tr h="9038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ОУ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Кол-во участн.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 – 80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81 –90/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91 - 99/%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100 /%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Всего 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79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71500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МОУ гимназия «Дмитров»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907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71500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МОУ Дмитровская гимназия «Логос»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263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71500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МОУ Дмитровская СОШ№ 10 с УИОП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907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71500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МОУ Подъячевская СОШ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55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71500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МОУ Рогачевская СОШ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55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71500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МОУ Останкинская СОШ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55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71500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МОУ лицей  № 4 г. Дмитрова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907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71500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МОУ Внуковская СОШ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55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71500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МОУ Яхромская СОШ № 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83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71500" algn="l"/>
                        </a:tabLs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МОУ Икшинская СОШ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175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7143433"/>
              </p:ext>
            </p:extLst>
          </p:nvPr>
        </p:nvGraphicFramePr>
        <p:xfrm>
          <a:off x="1331640" y="404663"/>
          <a:ext cx="7560840" cy="599240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01342"/>
                <a:gridCol w="2810672"/>
                <a:gridCol w="644475"/>
                <a:gridCol w="645235"/>
                <a:gridCol w="752141"/>
                <a:gridCol w="752141"/>
                <a:gridCol w="645235"/>
                <a:gridCol w="609599"/>
              </a:tblGrid>
              <a:tr h="9002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715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Черновская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СОШ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069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715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Подосинковская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СОШ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792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715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Дмитровская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СОШ № 1 им. В. И. Кузнецова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498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715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 Дмитровская СОШ № 3 с УИОП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498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715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 Катуаровская СОШ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498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715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 Яхромская СОШ № 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792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715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 Деденевская СОШ им. Н. К. Крупской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498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715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 Яхромская СОШ № 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498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715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 Каменская СОШ  № 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498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715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 Синьковская СОШ № 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398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047418"/>
              </p:ext>
            </p:extLst>
          </p:nvPr>
        </p:nvGraphicFramePr>
        <p:xfrm>
          <a:off x="1547663" y="620681"/>
          <a:ext cx="7272808" cy="561663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74623"/>
                <a:gridCol w="2703599"/>
                <a:gridCol w="619924"/>
                <a:gridCol w="620654"/>
                <a:gridCol w="723489"/>
                <a:gridCol w="723489"/>
                <a:gridCol w="620654"/>
                <a:gridCol w="586376"/>
              </a:tblGrid>
              <a:tr h="56166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715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Дмитровская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СОШ  № 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166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715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Синьковская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СОШ № 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166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715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Рыбненская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СОШ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166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715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МОУ Куликовская СОШ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166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715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 Дмитровская СОШ  № 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166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715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810260" algn="l"/>
                        </a:tabLs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 Орудьевская СОШ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166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715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 Дмитровская СОШ №2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166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715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 Гришинская СОШ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166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715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 Каменская СОШ №1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166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71500" algn="l"/>
                        </a:tabLs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 Дмитровская вечерняя(сменная) СОШ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47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200" dirty="0" smtClean="0">
                <a:effectLst/>
              </a:rPr>
              <a:t>Средний </a:t>
            </a:r>
            <a:r>
              <a:rPr lang="ru-RU" sz="2200" dirty="0">
                <a:effectLst/>
              </a:rPr>
              <a:t>балл по району по математике (базовый уровень)  составил 16  или  по 5-бальной системе –  </a:t>
            </a:r>
            <a:r>
              <a:rPr lang="ru-RU" sz="2200" b="1" dirty="0">
                <a:effectLst/>
              </a:rPr>
              <a:t>4,32;</a:t>
            </a:r>
            <a:r>
              <a:rPr lang="ru-RU" sz="2200" dirty="0">
                <a:effectLst/>
              </a:rPr>
              <a:t>      </a:t>
            </a:r>
            <a:r>
              <a:rPr lang="ru-RU" sz="2200" b="1" dirty="0">
                <a:effectLst/>
              </a:rPr>
              <a:t>4,25-</a:t>
            </a:r>
            <a:r>
              <a:rPr lang="ru-RU" sz="2200" dirty="0">
                <a:effectLst/>
              </a:rPr>
              <a:t>  в </a:t>
            </a:r>
            <a:r>
              <a:rPr lang="ru-RU" sz="2200" b="1" dirty="0">
                <a:effectLst/>
              </a:rPr>
              <a:t>  2015-2016  уч. году;   </a:t>
            </a:r>
            <a:r>
              <a:rPr lang="ru-RU" sz="2200" dirty="0">
                <a:effectLst/>
              </a:rPr>
              <a:t> </a:t>
            </a:r>
            <a:r>
              <a:rPr lang="ru-RU" sz="2200" b="1" dirty="0">
                <a:effectLst/>
              </a:rPr>
              <a:t>в 2014-2015 учебном году – 4,1. 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401" y="1884562"/>
            <a:ext cx="7831080" cy="3848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291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Сравнительный анализ по гимназиям: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73145"/>
              </p:ext>
            </p:extLst>
          </p:nvPr>
        </p:nvGraphicFramePr>
        <p:xfrm>
          <a:off x="1475656" y="1196752"/>
          <a:ext cx="7416825" cy="565782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42229"/>
                <a:gridCol w="1610778"/>
                <a:gridCol w="1042229"/>
                <a:gridCol w="998089"/>
                <a:gridCol w="1361750"/>
                <a:gridCol w="1361750"/>
              </a:tblGrid>
              <a:tr h="5247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ОУ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9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Доля выпускников, набравших ниже минимального значения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Средний балл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Доля выпускников\, получивших от 81 до 100 баллов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Количество 100-бальников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432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МОУ  гимназия «Логос»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682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МОУ «Гимназия «Дмитров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27,7%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35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МОУ «Лицей №4»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8,8%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11,7%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7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Средний по гимназиям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5,1%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63,7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15,5%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50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602048" cy="1301006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Сравнительный </a:t>
            </a:r>
            <a:r>
              <a:rPr lang="ru-RU" sz="2700" dirty="0"/>
              <a:t>анализ </a:t>
            </a:r>
            <a:br>
              <a:rPr lang="ru-RU" sz="2700" dirty="0"/>
            </a:br>
            <a:r>
              <a:rPr lang="ru-RU" sz="2700" dirty="0"/>
              <a:t>по школам  с углубленным изучением отдельных предметов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6384"/>
              </p:ext>
            </p:extLst>
          </p:nvPr>
        </p:nvGraphicFramePr>
        <p:xfrm>
          <a:off x="1259631" y="1700808"/>
          <a:ext cx="7739896" cy="507129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63971"/>
                <a:gridCol w="1644753"/>
                <a:gridCol w="1064654"/>
                <a:gridCol w="1064654"/>
                <a:gridCol w="1450932"/>
                <a:gridCol w="1450932"/>
              </a:tblGrid>
              <a:tr h="65474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ОУ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022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Доля выпускников, набравших ниже минимального значения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Средний балл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Доля выпускников\, получивших от 81 до 100 баллов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Количество 100-бальников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701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МОУ ДСОШ № 3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8,3%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670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МОУ ДСОШ № 10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7,7%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7,6%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1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Средний по ОО с УИОП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7,8%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5,3%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43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Сравнительный </a:t>
            </a:r>
            <a:r>
              <a:rPr lang="ru-RU" sz="2400" dirty="0" smtClean="0"/>
              <a:t>анализ по средним общеобразовательным </a:t>
            </a:r>
            <a:r>
              <a:rPr lang="ru-RU" sz="2400" dirty="0"/>
              <a:t>школам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673929"/>
              </p:ext>
            </p:extLst>
          </p:nvPr>
        </p:nvGraphicFramePr>
        <p:xfrm>
          <a:off x="1691680" y="1412775"/>
          <a:ext cx="6482657" cy="54707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91143"/>
                <a:gridCol w="1377586"/>
                <a:gridCol w="891716"/>
                <a:gridCol w="891716"/>
                <a:gridCol w="1215248"/>
                <a:gridCol w="1215248"/>
              </a:tblGrid>
              <a:tr h="26098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ОУ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02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Доля выпускников, набравших ниже минимального значения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Средний балл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Доля выпускников\, получивших от 81 до 100 баллов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Количество 100-бальников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</a:tr>
              <a:tr h="51122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</a:rPr>
                        <a:t>МОУДмитровская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 СОШ№1им.В.И.Кузнецова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7,8%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5,2%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</a:tr>
              <a:tr h="33741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</a:rPr>
                        <a:t>Внуковская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 СОШ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</a:tr>
              <a:tr h="33741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МОУ Икшинская СОШ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</a:tr>
              <a:tr h="33741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МОУ Каменская СОШ №1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</a:tr>
              <a:tr h="33741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МОУ Каменская СОШ №2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23,5%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</a:tr>
              <a:tr h="33741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МОУ Куликовская СОШ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66,7%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</a:tr>
              <a:tr h="33741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МОУСиньковская СОШ№1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</a:tr>
              <a:tr h="33741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МОУСиньковская СОШ №2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6,7%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</a:tr>
              <a:tr h="33741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МОУЯхромская СОШ №3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</a:tr>
              <a:tr h="51122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МОУ Деденевская СОШ им. Н.К.Крупской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51" marR="6625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22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574922"/>
              </p:ext>
            </p:extLst>
          </p:nvPr>
        </p:nvGraphicFramePr>
        <p:xfrm>
          <a:off x="1403649" y="476674"/>
          <a:ext cx="7416822" cy="59694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13630"/>
                <a:gridCol w="1833850"/>
                <a:gridCol w="1186296"/>
                <a:gridCol w="1187057"/>
                <a:gridCol w="1078243"/>
                <a:gridCol w="1617746"/>
              </a:tblGrid>
              <a:tr h="43191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Орудьевская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СОШ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91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МОУ Рогачевская СОШ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627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Яхромская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СОШ №1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91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 Рыбненская СОШ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28,6%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91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МОУЧерновская СОШ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627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МОУДмитровская СОШ №9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627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 Дмитровская СОШ №8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21,4%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91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 Катуаровская СОШ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12,5%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91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МОУОстанкинская СОШ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30%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627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 Подъячевская СОШ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40%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89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4031181"/>
              </p:ext>
            </p:extLst>
          </p:nvPr>
        </p:nvGraphicFramePr>
        <p:xfrm>
          <a:off x="1475654" y="620687"/>
          <a:ext cx="7128793" cy="51125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93684"/>
                <a:gridCol w="1762633"/>
                <a:gridCol w="1140227"/>
                <a:gridCol w="1140958"/>
                <a:gridCol w="1036370"/>
                <a:gridCol w="1554921"/>
              </a:tblGrid>
              <a:tr h="85372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МОУЯхромская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СОШ №2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25%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372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МОУПодосинковская СОШ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3129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Дмитровская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вечерняя (сменная) СОШ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887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МОУ Дмитровская СОШ №2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11%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645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МОУ Гришинская СОШ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8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Средний по ОО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12,5%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43,12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0,078%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90738" y="29130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3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ТОП-10 ОО по максимальному баллу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906121"/>
              </p:ext>
            </p:extLst>
          </p:nvPr>
        </p:nvGraphicFramePr>
        <p:xfrm>
          <a:off x="1403648" y="1484787"/>
          <a:ext cx="7416824" cy="46728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4959"/>
                <a:gridCol w="5194319"/>
                <a:gridCol w="1267546"/>
              </a:tblGrid>
              <a:tr h="494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ОУ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максим. балл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4189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МОУ лицей №4 г. Дмитрова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88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4189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МОУ гимназия «Дмитров»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86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4189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МОУ </a:t>
                      </a:r>
                      <a:r>
                        <a:rPr lang="ru-RU" sz="1800" dirty="0" err="1">
                          <a:effectLst/>
                        </a:rPr>
                        <a:t>Дмитровская</a:t>
                      </a:r>
                      <a:r>
                        <a:rPr lang="ru-RU" sz="1800" dirty="0">
                          <a:effectLst/>
                        </a:rPr>
                        <a:t> СОШ №1 им. В.И. Кузнецова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82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4189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МОУ гимназия «Логос»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80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4189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МОУ </a:t>
                      </a:r>
                      <a:r>
                        <a:rPr lang="ru-RU" sz="1800" dirty="0" err="1">
                          <a:effectLst/>
                        </a:rPr>
                        <a:t>Синьковская</a:t>
                      </a:r>
                      <a:r>
                        <a:rPr lang="ru-RU" sz="1800" dirty="0">
                          <a:effectLst/>
                        </a:rPr>
                        <a:t> СОШ №2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78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4189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МОУ </a:t>
                      </a:r>
                      <a:r>
                        <a:rPr lang="ru-RU" sz="1800" dirty="0" err="1">
                          <a:effectLst/>
                        </a:rPr>
                        <a:t>Подосинковская</a:t>
                      </a:r>
                      <a:r>
                        <a:rPr lang="ru-RU" sz="1800" dirty="0">
                          <a:effectLst/>
                        </a:rPr>
                        <a:t> СОШ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76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4189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МОУ </a:t>
                      </a:r>
                      <a:r>
                        <a:rPr lang="ru-RU" sz="1800" dirty="0" err="1">
                          <a:effectLst/>
                        </a:rPr>
                        <a:t>Деденевская</a:t>
                      </a:r>
                      <a:r>
                        <a:rPr lang="ru-RU" sz="1800" dirty="0">
                          <a:effectLst/>
                        </a:rPr>
                        <a:t> СОШ им. Н.К. Крупской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76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4189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МОУ </a:t>
                      </a:r>
                      <a:r>
                        <a:rPr lang="ru-RU" sz="1800" dirty="0" err="1">
                          <a:effectLst/>
                        </a:rPr>
                        <a:t>Дмитровская</a:t>
                      </a:r>
                      <a:r>
                        <a:rPr lang="ru-RU" sz="1800" dirty="0">
                          <a:effectLst/>
                        </a:rPr>
                        <a:t> СОШ №10 с УИОП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76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4189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МОУ Внуковская СОШ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74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4189"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МОУ Катуаровская СОШ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74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6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Высокобальники</a:t>
            </a:r>
            <a:r>
              <a:rPr lang="ru-RU" sz="2800" dirty="0"/>
              <a:t> (81 балл и выше)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472021"/>
              </p:ext>
            </p:extLst>
          </p:nvPr>
        </p:nvGraphicFramePr>
        <p:xfrm>
          <a:off x="1547664" y="1340764"/>
          <a:ext cx="7344815" cy="48797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2244"/>
                <a:gridCol w="2872244"/>
                <a:gridCol w="1600327"/>
              </a:tblGrid>
              <a:tr h="362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Образовательная организация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ФИО ученика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Количество баллов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6299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Дмитровская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СОШ №1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Бусыгина Валерия Вадимовна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629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Лопатина Анна Романовна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7217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Гимназия "Дмитров"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Нурмахаматов Герман Владимирович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72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Морозов Антон Юрьевич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72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Соловьева Дарья Алексеевна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72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Елушкина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Полина Константиновна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629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Ерофеева Анастасия Александровна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7217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Лицей №4 г. Дмитрова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Мовилэ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Екатерина Сергеевна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72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Чернышова Полина Анатольевна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472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Рудь Дмитрий Вячеславович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629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Зелова Елизавета Юрьевна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6299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Итого: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44816" cy="202034"/>
          </a:xfrm>
        </p:spPr>
        <p:txBody>
          <a:bodyPr>
            <a:normAutofit fontScale="90000"/>
          </a:bodyPr>
          <a:lstStyle/>
          <a:p>
            <a:r>
              <a:rPr lang="ru-RU" sz="2400" dirty="0"/>
              <a:t>Не преодолевшие порог (27 баллов)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4208360"/>
              </p:ext>
            </p:extLst>
          </p:nvPr>
        </p:nvGraphicFramePr>
        <p:xfrm>
          <a:off x="1403648" y="530559"/>
          <a:ext cx="6408711" cy="6356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6173"/>
                <a:gridCol w="2506173"/>
                <a:gridCol w="1396365"/>
              </a:tblGrid>
              <a:tr h="204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Образовательная организация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ФИО ученика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Количество баллов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Дмитровская</a:t>
                      </a:r>
                      <a:r>
                        <a:rPr lang="ru-RU" sz="900" dirty="0">
                          <a:effectLst/>
                        </a:rPr>
                        <a:t> СОШ №1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Понамарева Мария Владимировна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Шмидт Марк Александрович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Антонов Владимир Алексеевич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Внуковская</a:t>
                      </a:r>
                      <a:r>
                        <a:rPr lang="ru-RU" sz="900" dirty="0">
                          <a:effectLst/>
                        </a:rPr>
                        <a:t> СОШ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Москаленко Виктория Витальевна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Каменская СОШ №2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Рябущенков Андрей Андреевич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Чернова Алина Антоновна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Климчук Никита Александрович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Идрисова Ольга Маратовна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Куликовская СОШ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Цупко Екатерина Александровна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Велибекова Софья Максимовна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Ветрова Дарья Васильевна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Выродова</a:t>
                      </a:r>
                      <a:r>
                        <a:rPr lang="ru-RU" sz="900" dirty="0">
                          <a:effectLst/>
                        </a:rPr>
                        <a:t> Дарья Михайловна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Синьковская СОШ №2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Джетыгенов Александр Михайлович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Яхромская СОШ №3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Савин Алексей Алексеевич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Дмитровская СОШ №10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Сударькова Вероника Александровна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Елисеев Дмитрий Андреевич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Рогачевская СОШ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Иванцок Ян Васильевич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Рыбненская СОШ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Обручников</a:t>
                      </a:r>
                      <a:r>
                        <a:rPr lang="ru-RU" sz="900" dirty="0">
                          <a:effectLst/>
                        </a:rPr>
                        <a:t> Иван Андреевич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Иванова Карина Игоревна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Дмитровская СОШ №9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Шишигин Владислав Александрович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Дмитровская СОШ №3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Кислов Никита Михайлович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Дмитровская СОШ №8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Поздняков Никита Игоревич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Черных Артур Дмитриевич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Зарандия Инесса Гимзириевна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Дмитровская СОШ №2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Сударкина Алиса Андреевна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Катуаровская СОШ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Федюшкина Елена Сергеевна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Останкинская СОШ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Заховайко Денис Анатольевич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Жуков Дмитрий Александрович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Айвазян Анна Кареновна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Подъячевская СОШ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Волков Никита Олегович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Кондря Ион Валентинович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Моу лицей №4 г. Дмитрова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Кузьмина Анастасия Ивановна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23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Алексеев Егор Александрович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Ермакова Анастасия Павловна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Яхромская СОШ №2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Хмылов Дмитрий Андреевич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Апарина Виктория Алексеевна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18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Алтухов Дмитрий Олегович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Подосинковская СОШ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Львова Анастасия Ильинична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18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  <a:tr h="1519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Итого: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38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362" marR="38362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45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Результаты ЕГЭ по предмету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(</a:t>
            </a:r>
            <a:r>
              <a:rPr lang="ru-RU" sz="2400" dirty="0"/>
              <a:t>математика(профильный уровень</a:t>
            </a:r>
            <a:r>
              <a:rPr lang="ru-RU" sz="2400" dirty="0" smtClean="0"/>
              <a:t>))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207611"/>
              </p:ext>
            </p:extLst>
          </p:nvPr>
        </p:nvGraphicFramePr>
        <p:xfrm>
          <a:off x="1259632" y="1700808"/>
          <a:ext cx="7704857" cy="4810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7709"/>
                <a:gridCol w="794347"/>
                <a:gridCol w="922418"/>
                <a:gridCol w="922418"/>
                <a:gridCol w="775288"/>
                <a:gridCol w="790535"/>
                <a:gridCol w="787485"/>
                <a:gridCol w="866006"/>
                <a:gridCol w="998651"/>
              </a:tblGrid>
              <a:tr h="1662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 экзамена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участников, не преодолевших минимальный порог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 не преодолевших минимальный порог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 высокого уровня подготовки (более 81 балла)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 высокого уровня подготовки (более 81 балла)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участников, набравших 100 баллов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участников, набравших 100 баллов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8657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(профильный уровень)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351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10,8%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3,1%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41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ОГЭ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До сдачи государственной итоговой  аттестации  за курс основного общего образования были допущены   1493 выпускника ( включая 5 человек из ДДДИ). </a:t>
            </a:r>
          </a:p>
          <a:p>
            <a:r>
              <a:rPr lang="ru-RU" sz="2400" dirty="0"/>
              <a:t>22 ученика сдавали экзамены в форме ГВЭ </a:t>
            </a:r>
          </a:p>
        </p:txBody>
      </p:sp>
    </p:spTree>
    <p:extLst>
      <p:ext uri="{BB962C8B-B14F-4D97-AF65-F5344CB8AC3E}">
        <p14:creationId xmlns:p14="http://schemas.microsoft.com/office/powerpoint/2010/main" val="142887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458032" cy="634082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Рейтинг школ по среднему баллу (первичный балл) 2017 </a:t>
            </a:r>
            <a:r>
              <a:rPr lang="ru-RU" sz="2000" dirty="0" smtClean="0"/>
              <a:t>г</a:t>
            </a:r>
            <a:br>
              <a:rPr lang="ru-RU" sz="2000" dirty="0" smtClean="0"/>
            </a:br>
            <a:r>
              <a:rPr lang="ru-RU" sz="2000" dirty="0" smtClean="0"/>
              <a:t>Средний балл по району-16</a:t>
            </a: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172280"/>
              </p:ext>
            </p:extLst>
          </p:nvPr>
        </p:nvGraphicFramePr>
        <p:xfrm>
          <a:off x="1619670" y="1052735"/>
          <a:ext cx="7128793" cy="5680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5599"/>
                <a:gridCol w="2669502"/>
                <a:gridCol w="963664"/>
                <a:gridCol w="866315"/>
                <a:gridCol w="923474"/>
                <a:gridCol w="850239"/>
              </a:tblGrid>
              <a:tr h="1000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№№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ОУ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Кол-во выпускн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максим. балл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Миним. Балл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средний балл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2017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320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МОУ «Гимназия «Дмитров»»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993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МОУ «</a:t>
                      </a:r>
                      <a:r>
                        <a:rPr lang="ru-RU" sz="1600" dirty="0" err="1">
                          <a:effectLst/>
                        </a:rPr>
                        <a:t>Дмитровская</a:t>
                      </a:r>
                      <a:r>
                        <a:rPr lang="ru-RU" sz="1600" dirty="0">
                          <a:effectLst/>
                        </a:rPr>
                        <a:t> Гимназия «Логос»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398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3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МОУ Каменская СОШ №1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726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4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МОУСиньковская СОШ №2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993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5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МОУДмитровская СОШ№1им.В.И.Кузнецова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70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342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6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МОУ Рогачевская СОШ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39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7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МОУЧерновская СОШ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20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429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8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МОУ Катуаровская СОШ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320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9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МОУПодосинковская СОШ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24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10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МОУ </a:t>
                      </a:r>
                      <a:r>
                        <a:rPr lang="ru-RU" sz="1600" dirty="0" err="1">
                          <a:effectLst/>
                        </a:rPr>
                        <a:t>Гришинская</a:t>
                      </a:r>
                      <a:r>
                        <a:rPr lang="ru-RU" sz="1600" dirty="0">
                          <a:effectLst/>
                        </a:rPr>
                        <a:t> СОШ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20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05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сдачи экзамена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</a:t>
            </a:r>
            <a:r>
              <a:rPr lang="ru-RU" dirty="0"/>
              <a:t>2»-0 (0,00%)</a:t>
            </a:r>
          </a:p>
          <a:p>
            <a:r>
              <a:rPr lang="ru-RU" dirty="0"/>
              <a:t>«3»- 576 (38,7%)</a:t>
            </a:r>
          </a:p>
          <a:p>
            <a:r>
              <a:rPr lang="ru-RU" dirty="0"/>
              <a:t>«4»-651 (43,6%)</a:t>
            </a:r>
          </a:p>
          <a:p>
            <a:r>
              <a:rPr lang="ru-RU" dirty="0"/>
              <a:t>«5»-   265 (17,7%)</a:t>
            </a:r>
          </a:p>
          <a:p>
            <a:r>
              <a:rPr lang="ru-RU" dirty="0"/>
              <a:t>Качество знаний по предмету </a:t>
            </a:r>
            <a:r>
              <a:rPr lang="ru-RU" dirty="0" smtClean="0"/>
              <a:t>: </a:t>
            </a:r>
            <a:r>
              <a:rPr lang="ru-RU" dirty="0"/>
              <a:t>61,4%</a:t>
            </a:r>
          </a:p>
          <a:p>
            <a:r>
              <a:rPr lang="ru-RU" dirty="0"/>
              <a:t>Успеваемость: 100%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234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dirty="0"/>
              <a:t>	</a:t>
            </a:r>
            <a:r>
              <a:rPr lang="ru-RU" sz="2000" dirty="0"/>
              <a:t>Средняя оценка по </a:t>
            </a:r>
            <a:r>
              <a:rPr lang="ru-RU" sz="2000" dirty="0" smtClean="0"/>
              <a:t>предмету: </a:t>
            </a:r>
            <a:r>
              <a:rPr lang="ru-RU" sz="2000" dirty="0" smtClean="0">
                <a:solidFill>
                  <a:schemeClr val="accent3"/>
                </a:solidFill>
              </a:rPr>
              <a:t>3,8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              средний </a:t>
            </a:r>
            <a:r>
              <a:rPr lang="ru-RU" sz="2000" dirty="0"/>
              <a:t>тестовый балл 16,5.</a:t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1092595"/>
              </p:ext>
            </p:extLst>
          </p:nvPr>
        </p:nvGraphicFramePr>
        <p:xfrm>
          <a:off x="2195735" y="1700807"/>
          <a:ext cx="6696744" cy="40324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43959"/>
                <a:gridCol w="1278550"/>
                <a:gridCol w="1426075"/>
                <a:gridCol w="1274080"/>
                <a:gridCol w="1274080"/>
              </a:tblGrid>
              <a:tr h="191797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выпускн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 всего по годам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Средн.максим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. балл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Средн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миним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Балл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Средн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 балл за всю работу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% успеваем.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</a:tr>
              <a:tr h="105723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1493 вып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3,2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3,8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   100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</a:tr>
              <a:tr h="105723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2016 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1386</a:t>
                      </a: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 вып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3,6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99,3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180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Рейтинг школ по среднему баллу в 2016-2017 году по  математике (ОГЭ. ГВЭ)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9726566"/>
              </p:ext>
            </p:extLst>
          </p:nvPr>
        </p:nvGraphicFramePr>
        <p:xfrm>
          <a:off x="2051720" y="1556794"/>
          <a:ext cx="6552728" cy="47525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8660"/>
                <a:gridCol w="3749428"/>
                <a:gridCol w="1032320"/>
                <a:gridCol w="1032320"/>
              </a:tblGrid>
              <a:tr h="923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ОУ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средний балл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2017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средний балл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2016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9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Оревская ООШ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5,0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7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МОУ «</a:t>
                      </a:r>
                      <a:r>
                        <a:rPr lang="ru-RU" sz="1400" dirty="0" err="1">
                          <a:effectLst/>
                        </a:rPr>
                        <a:t>Дмитровская</a:t>
                      </a:r>
                      <a:r>
                        <a:rPr lang="ru-RU" sz="1400" dirty="0">
                          <a:effectLst/>
                        </a:rPr>
                        <a:t> Гимназия «Логос»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4,8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4,6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7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МОУ Гимназия «Дмитров»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4,6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4,8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9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«Позитив»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4,5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4,7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3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МОУ Каменская СОШ №2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4,2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4,1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0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effectLst/>
                        </a:rPr>
                        <a:t>МОУЯхромская</a:t>
                      </a:r>
                      <a:r>
                        <a:rPr lang="ru-RU" sz="1400" dirty="0">
                          <a:effectLst/>
                        </a:rPr>
                        <a:t> СОШ №3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4,1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4,1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0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МОУ Каменская СОШ №1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4,1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3,9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0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МОУСиньковская СОШ №2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4,0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06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МОУОстанкинская СОШ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4,0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3,9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8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МОУ Дмитровская вечерняя (сменная) СОШ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4,0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442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9672843"/>
              </p:ext>
            </p:extLst>
          </p:nvPr>
        </p:nvGraphicFramePr>
        <p:xfrm>
          <a:off x="1547665" y="836710"/>
          <a:ext cx="7272808" cy="5472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9832"/>
                <a:gridCol w="4161452"/>
                <a:gridCol w="1145762"/>
                <a:gridCol w="1145762"/>
              </a:tblGrid>
              <a:tr h="480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effectLst/>
                        </a:rPr>
                        <a:t>МОУЯхромская</a:t>
                      </a:r>
                      <a:r>
                        <a:rPr lang="ru-RU" sz="1600" dirty="0">
                          <a:effectLst/>
                        </a:rPr>
                        <a:t> СОШ №2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4,0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0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МОУ Костинская ООШ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4,0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3,9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0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effectLst/>
                        </a:rPr>
                        <a:t>МОУДмитровская</a:t>
                      </a:r>
                      <a:r>
                        <a:rPr lang="ru-RU" sz="1600" dirty="0">
                          <a:effectLst/>
                        </a:rPr>
                        <a:t> СОШ №10с УИОП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4,0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3,9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0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effectLst/>
                        </a:rPr>
                        <a:t>МОУЧерновская</a:t>
                      </a:r>
                      <a:r>
                        <a:rPr lang="ru-RU" sz="1600" dirty="0">
                          <a:effectLst/>
                        </a:rPr>
                        <a:t> СОШ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3,9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4,2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0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МОУДмитровская СОШ №9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3,9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3,7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0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МОУ Катуаровская СОШ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3,9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3,9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0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МОУ Рогачевская СОШ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3,9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4,1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436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МОУ </a:t>
                      </a:r>
                      <a:r>
                        <a:rPr lang="ru-RU" sz="1600" dirty="0" err="1">
                          <a:effectLst/>
                        </a:rPr>
                        <a:t>Дмитровская</a:t>
                      </a:r>
                      <a:r>
                        <a:rPr lang="ru-RU" sz="1600" dirty="0">
                          <a:effectLst/>
                        </a:rPr>
                        <a:t> СОШ№1им.В.И.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Кузнецова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3,8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3,8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0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МОУ Подъячевская СОШ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3,8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3,9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0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20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МОУ Семеновская ООШ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3,8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3,8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62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524039"/>
              </p:ext>
            </p:extLst>
          </p:nvPr>
        </p:nvGraphicFramePr>
        <p:xfrm>
          <a:off x="1547665" y="260649"/>
          <a:ext cx="7416823" cy="63367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6066"/>
                <a:gridCol w="4243857"/>
                <a:gridCol w="1168450"/>
                <a:gridCol w="1168450"/>
              </a:tblGrid>
              <a:tr h="520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21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МОУПодосинковская СОШ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3,8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3,8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40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МОУ </a:t>
                      </a:r>
                      <a:r>
                        <a:rPr lang="ru-RU" sz="1600" dirty="0" err="1">
                          <a:effectLst/>
                        </a:rPr>
                        <a:t>Дмитровская</a:t>
                      </a:r>
                      <a:r>
                        <a:rPr lang="ru-RU" sz="1600" dirty="0">
                          <a:effectLst/>
                        </a:rPr>
                        <a:t> СОШ №2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3,8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3,9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0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МОУ </a:t>
                      </a:r>
                      <a:r>
                        <a:rPr lang="ru-RU" sz="1600" dirty="0" err="1">
                          <a:effectLst/>
                        </a:rPr>
                        <a:t>Гришинская</a:t>
                      </a:r>
                      <a:r>
                        <a:rPr lang="ru-RU" sz="1600" dirty="0">
                          <a:effectLst/>
                        </a:rPr>
                        <a:t> СОШ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3,7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0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МОУ </a:t>
                      </a:r>
                      <a:r>
                        <a:rPr lang="ru-RU" sz="1600" dirty="0" err="1">
                          <a:effectLst/>
                        </a:rPr>
                        <a:t>Дмитровская</a:t>
                      </a:r>
                      <a:r>
                        <a:rPr lang="ru-RU" sz="1600" dirty="0">
                          <a:effectLst/>
                        </a:rPr>
                        <a:t> СОШ №8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3,7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3,9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37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МОУ лицей №4,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effectLst/>
                        </a:rPr>
                        <a:t>г.Дмитрова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3,7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3,7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24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МОУ </a:t>
                      </a:r>
                      <a:r>
                        <a:rPr lang="ru-RU" sz="1600" dirty="0" err="1">
                          <a:effectLst/>
                        </a:rPr>
                        <a:t>Деденевская</a:t>
                      </a:r>
                      <a:r>
                        <a:rPr lang="ru-RU" sz="1600" dirty="0">
                          <a:effectLst/>
                        </a:rPr>
                        <a:t> СОШ им. </a:t>
                      </a:r>
                      <a:r>
                        <a:rPr lang="ru-RU" sz="1600" dirty="0" err="1">
                          <a:effectLst/>
                        </a:rPr>
                        <a:t>Н.К.Крупской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3,7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4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МОУСиньковская СОШ№1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3,6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3,9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4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ДДДИ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4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МОУ Икшинская СОШ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4,3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19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919870"/>
              </p:ext>
            </p:extLst>
          </p:nvPr>
        </p:nvGraphicFramePr>
        <p:xfrm>
          <a:off x="1619672" y="260647"/>
          <a:ext cx="7200801" cy="62646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1715"/>
                <a:gridCol w="4120250"/>
                <a:gridCol w="1134418"/>
                <a:gridCol w="1134418"/>
              </a:tblGrid>
              <a:tr h="545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29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МОУ </a:t>
                      </a:r>
                      <a:r>
                        <a:rPr lang="ru-RU" sz="1600" dirty="0" err="1">
                          <a:effectLst/>
                        </a:rPr>
                        <a:t>Горшковская</a:t>
                      </a:r>
                      <a:r>
                        <a:rPr lang="ru-RU" sz="1600" dirty="0">
                          <a:effectLst/>
                        </a:rPr>
                        <a:t> СОШ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3,5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5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МОУ </a:t>
                      </a:r>
                      <a:r>
                        <a:rPr lang="ru-RU" sz="1600" dirty="0" err="1">
                          <a:effectLst/>
                        </a:rPr>
                        <a:t>Яхромская</a:t>
                      </a:r>
                      <a:r>
                        <a:rPr lang="ru-RU" sz="1600" dirty="0">
                          <a:effectLst/>
                        </a:rPr>
                        <a:t> СОШ №1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3,5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5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МОУ Куликовская СОШ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3,4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5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МОУ </a:t>
                      </a:r>
                      <a:r>
                        <a:rPr lang="ru-RU" sz="1600" dirty="0" err="1">
                          <a:effectLst/>
                        </a:rPr>
                        <a:t>Дмитровская</a:t>
                      </a:r>
                      <a:r>
                        <a:rPr lang="ru-RU" sz="1600" dirty="0">
                          <a:effectLst/>
                        </a:rPr>
                        <a:t> СОШ №3 </a:t>
                      </a:r>
                      <a:r>
                        <a:rPr lang="ru-RU" sz="1600" dirty="0" err="1">
                          <a:effectLst/>
                        </a:rPr>
                        <a:t>сУИОП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3,4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3,9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5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МОУ </a:t>
                      </a:r>
                      <a:r>
                        <a:rPr lang="ru-RU" sz="1600" dirty="0" err="1">
                          <a:effectLst/>
                        </a:rPr>
                        <a:t>Дмитровская</a:t>
                      </a:r>
                      <a:r>
                        <a:rPr lang="ru-RU" sz="1600" dirty="0">
                          <a:effectLst/>
                        </a:rPr>
                        <a:t> ООШ №7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3,4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4,6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5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МОУ </a:t>
                      </a:r>
                      <a:r>
                        <a:rPr lang="ru-RU" sz="1600" dirty="0" err="1">
                          <a:effectLst/>
                        </a:rPr>
                        <a:t>Орудьевская</a:t>
                      </a:r>
                      <a:r>
                        <a:rPr lang="ru-RU" sz="1600" dirty="0">
                          <a:effectLst/>
                        </a:rPr>
                        <a:t> СОШ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3,3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5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МОУ Рыбненская СОШ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3,3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4,2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5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Мельчевская ООШ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3,3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3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МОУ Внуковская СОШ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3,2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9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МОУ Ольявидовская ООШ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3,2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3,6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5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Итоги по району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3,8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98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Незначительно повысили средний балл по сравнению с прошлым годом  следующие школы : 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275" y="1628800"/>
            <a:ext cx="7518075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523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Значительно понизили свой балл по сравнению с 2016 годом следующие школы: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781" y="1484784"/>
            <a:ext cx="8011063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769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Количество выпускников, набравших по математике по ОУ</a:t>
            </a:r>
            <a:br>
              <a:rPr lang="ru-RU" sz="2000" dirty="0"/>
            </a:br>
            <a:r>
              <a:rPr lang="ru-RU" sz="2000" dirty="0"/>
              <a:t> (максимальное количество баллов-32)  - в 2017 г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0620" y="2132856"/>
            <a:ext cx="10769517" cy="2893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581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Сравнительный анализ по гимназиям: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023407"/>
              </p:ext>
            </p:extLst>
          </p:nvPr>
        </p:nvGraphicFramePr>
        <p:xfrm>
          <a:off x="1259633" y="1556794"/>
          <a:ext cx="7560838" cy="450051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29988"/>
                <a:gridCol w="1591858"/>
                <a:gridCol w="1617250"/>
                <a:gridCol w="1660871"/>
                <a:gridCol w="1660871"/>
              </a:tblGrid>
              <a:tr h="47149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ОУ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11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Доля выпускников, набравших ниже минимального значения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Средний балл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Доля выпускников\, получивших максимальное количество баллов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 «Гимназия «Дмитров»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4,8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   «Дмитровская гимназия «Логос»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 «Лицей №4 г. Дмитрова»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4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Средний по гимназиям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4,37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86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21552"/>
              </p:ext>
            </p:extLst>
          </p:nvPr>
        </p:nvGraphicFramePr>
        <p:xfrm>
          <a:off x="1691681" y="260649"/>
          <a:ext cx="7344815" cy="63367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1525"/>
                <a:gridCol w="2750395"/>
                <a:gridCol w="992866"/>
                <a:gridCol w="892567"/>
                <a:gridCol w="951458"/>
                <a:gridCol w="876004"/>
              </a:tblGrid>
              <a:tr h="50437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11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МОУ </a:t>
                      </a:r>
                      <a:r>
                        <a:rPr lang="ru-RU" sz="1600" dirty="0" err="1">
                          <a:effectLst/>
                        </a:rPr>
                        <a:t>Внуковская</a:t>
                      </a:r>
                      <a:r>
                        <a:rPr lang="ru-RU" sz="1600" dirty="0">
                          <a:effectLst/>
                        </a:rPr>
                        <a:t> СОШ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483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12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effectLst/>
                        </a:rPr>
                        <a:t>МОУДмитровская</a:t>
                      </a:r>
                      <a:r>
                        <a:rPr lang="ru-RU" sz="1600" dirty="0">
                          <a:effectLst/>
                        </a:rPr>
                        <a:t> СОШ №10с УИОП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48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475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13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effectLst/>
                        </a:rPr>
                        <a:t>МОУСиньковская</a:t>
                      </a:r>
                      <a:r>
                        <a:rPr lang="ru-RU" sz="1600" dirty="0">
                          <a:effectLst/>
                        </a:rPr>
                        <a:t> СОШ№1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483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14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МОУ </a:t>
                      </a:r>
                      <a:r>
                        <a:rPr lang="ru-RU" sz="1600" dirty="0" err="1">
                          <a:effectLst/>
                        </a:rPr>
                        <a:t>Деденевская</a:t>
                      </a:r>
                      <a:r>
                        <a:rPr lang="ru-RU" sz="1600" dirty="0">
                          <a:effectLst/>
                        </a:rPr>
                        <a:t> СОШ им. </a:t>
                      </a:r>
                      <a:r>
                        <a:rPr lang="ru-RU" sz="1600" dirty="0" err="1">
                          <a:effectLst/>
                        </a:rPr>
                        <a:t>Н.К.Крупской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39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475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15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МОУ Рыбненская СОШ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662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16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МОУ Дмитровская СОШ №8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20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694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17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МОУ Орудьевская СОШ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20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0691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18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МОУ лицей №4 г.Дмитрова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49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20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006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МОУЯхромская СОШ №2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82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20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МОУ Дмитровская СОШ №2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59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602048" cy="1301006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Сравнительный </a:t>
            </a:r>
            <a:r>
              <a:rPr lang="ru-RU" sz="2700" dirty="0"/>
              <a:t>анализ </a:t>
            </a:r>
            <a:br>
              <a:rPr lang="ru-RU" sz="2700" dirty="0"/>
            </a:br>
            <a:r>
              <a:rPr lang="ru-RU" sz="2700" dirty="0"/>
              <a:t>по школам  с углубленным изучением отдельных предметов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991134"/>
              </p:ext>
            </p:extLst>
          </p:nvPr>
        </p:nvGraphicFramePr>
        <p:xfrm>
          <a:off x="1475656" y="1484786"/>
          <a:ext cx="7488831" cy="489928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25492"/>
                <a:gridCol w="1430684"/>
                <a:gridCol w="926087"/>
                <a:gridCol w="2103284"/>
                <a:gridCol w="2103284"/>
              </a:tblGrid>
              <a:tr h="62715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ОУ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17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Доля выпускников, набравших ниже минимального значения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Средний балл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Доля выпускников, получивших максимальное количество баллов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734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МОУ ДСОШ № 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3,9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535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МОУ ДСОШ № 10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4,0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6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Средний по ОО с УИОП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3,95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711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Сравнительный анализ</a:t>
            </a:r>
            <a:br>
              <a:rPr lang="ru-RU" sz="2400" dirty="0"/>
            </a:br>
            <a:r>
              <a:rPr lang="ru-RU" sz="2400" dirty="0"/>
              <a:t>по средним  общеобразовательным школам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5939955"/>
              </p:ext>
            </p:extLst>
          </p:nvPr>
        </p:nvGraphicFramePr>
        <p:xfrm>
          <a:off x="1403648" y="1268765"/>
          <a:ext cx="7560841" cy="56446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33245"/>
                <a:gridCol w="1478537"/>
                <a:gridCol w="933245"/>
                <a:gridCol w="2107907"/>
                <a:gridCol w="2107907"/>
              </a:tblGrid>
              <a:tr h="19999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ОУ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88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Доля выпускников, набравших ниже минимального значения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Средний балл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Доля выпускников, получивших максимальное количество баллов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</a:tr>
              <a:tr h="46696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МОУ Каменская СОШ №2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4,2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</a:tr>
              <a:tr h="46696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МОУ Яхромская СОШ №3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4,1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</a:tr>
              <a:tr h="466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         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МОУ Каменская СОШ №1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4,1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</a:tr>
              <a:tr h="329390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МОУСиньковская СОШ №2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4,0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</a:tr>
              <a:tr h="329390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МОУОстанкинская СОШ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4,0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</a:tr>
              <a:tr h="329390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МОУЯхромская СОШ №2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4,0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</a:tr>
              <a:tr h="466966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МОУ Дмитровская СОШ №9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3,9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</a:tr>
              <a:tr h="466966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МОУ Рогачевская СОШ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3,9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</a:tr>
              <a:tr h="329390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МОУЧерновская СОШ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3,9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</a:tr>
              <a:tr h="466966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МОУ Катуаровская СОШ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3,9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021" marR="5002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79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5019810"/>
              </p:ext>
            </p:extLst>
          </p:nvPr>
        </p:nvGraphicFramePr>
        <p:xfrm>
          <a:off x="1403646" y="260651"/>
          <a:ext cx="7632849" cy="640870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25459"/>
                <a:gridCol w="1927985"/>
                <a:gridCol w="1216933"/>
                <a:gridCol w="1213800"/>
                <a:gridCol w="2748672"/>
              </a:tblGrid>
              <a:tr h="565081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МОУПодосинковская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СОШ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3,8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31911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Дмитровская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СОШ№1им.В.И.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Кузнецова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3,8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0,7%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5081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 Подъячевская СОШ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3,8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5081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 Дмитровская СОШ №2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3,8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6147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 Деденевская СОШ им. Н.К.Крупской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3,7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5081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 Гришинская СОШ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5081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 Дмитровская СОШ №8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5081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МОУСиньковская СОШ№1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3,6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5081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 Икшинская СОШ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3,6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5081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 Яхромская СОШ №1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3,5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827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110913"/>
              </p:ext>
            </p:extLst>
          </p:nvPr>
        </p:nvGraphicFramePr>
        <p:xfrm>
          <a:off x="1187624" y="404663"/>
          <a:ext cx="7776864" cy="56886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72998"/>
                <a:gridCol w="1826737"/>
                <a:gridCol w="1239894"/>
                <a:gridCol w="1236702"/>
                <a:gridCol w="2800533"/>
              </a:tblGrid>
              <a:tr h="1073390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Горшковская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СОШ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3,5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73390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МОУ Куликовская СОШ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3,4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73390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МОУ Орудьевская СОШ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3,4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73390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МОУ Рыбненская СОШ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3,3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5649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МОУ Внуковская СОШ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3,2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9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Средний по ОО 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3,7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0,08%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64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Сравнительный анализ</a:t>
            </a:r>
            <a:br>
              <a:rPr lang="ru-RU" sz="2400" dirty="0"/>
            </a:br>
            <a:r>
              <a:rPr lang="ru-RU" sz="2400" dirty="0"/>
              <a:t>по основным общеобразовательным школам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6957717"/>
              </p:ext>
            </p:extLst>
          </p:nvPr>
        </p:nvGraphicFramePr>
        <p:xfrm>
          <a:off x="1331640" y="1412776"/>
          <a:ext cx="7488832" cy="517533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25493"/>
                <a:gridCol w="1430685"/>
                <a:gridCol w="926086"/>
                <a:gridCol w="2103284"/>
                <a:gridCol w="2103284"/>
              </a:tblGrid>
              <a:tr h="45428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ОУ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92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Доля выпускников, набравших ниже минимального значения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Средний балл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Доля выпускников, получивших максимальное количество баллов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Оревская ООШ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5,0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МОУ Костинская ООШ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3968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МОУ Семеновская ООШ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3,8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3968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Моу Дмитровская ООШ №7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036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Мельчевская ООШ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3968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МОУ Ольявидовская ООШ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9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Средний по ОО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3,7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98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ТОП-10 по максимальному баллу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9879131"/>
              </p:ext>
            </p:extLst>
          </p:nvPr>
        </p:nvGraphicFramePr>
        <p:xfrm>
          <a:off x="1619672" y="1196754"/>
          <a:ext cx="6715973" cy="50405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721"/>
                <a:gridCol w="4703483"/>
                <a:gridCol w="1147769"/>
              </a:tblGrid>
              <a:tr h="45311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Дмитровская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СОШ№1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им.В.И.Кузнецова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311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МОУ «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Дмитровская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Гимназия «Логос»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530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МОУ Гимназия «Дмитров»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311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МОУЯхромская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СОШ №3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311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Деденевская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СОШ им.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Н.К.Крупской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311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 Рогачевская СОШ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311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МОУДмитровская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СОШ №9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311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Дмитровская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СОШ №3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сУИОП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311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Катуаровская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СОШ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035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МОУ лицей №4,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г.Дмитрова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5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Результаты ОГЭ по предмету ( математика)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070428"/>
              </p:ext>
            </p:extLst>
          </p:nvPr>
        </p:nvGraphicFramePr>
        <p:xfrm>
          <a:off x="1259632" y="1556792"/>
          <a:ext cx="7632848" cy="5046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787"/>
                <a:gridCol w="786923"/>
                <a:gridCol w="913797"/>
                <a:gridCol w="913797"/>
                <a:gridCol w="768042"/>
                <a:gridCol w="783147"/>
                <a:gridCol w="780126"/>
                <a:gridCol w="857912"/>
                <a:gridCol w="989317"/>
              </a:tblGrid>
              <a:tr h="3055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предмет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Количество участников экзамена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Количество участников, не преодолевших минимальный порог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% участников не преодолевших минимальный порог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Количество участников высокого уровня подготовки (от макс отнять 5 )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% участников высокого уровня подготовки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Количество участников, набравших макс. кол. баллов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% участников, набравших макс. кол. баллов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Средний балл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20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1471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4,8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0,07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17,8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(3,80)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56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7458032" cy="1417638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Первые </a:t>
            </a:r>
            <a:r>
              <a:rPr lang="ru-RU" sz="2700" dirty="0"/>
              <a:t>итоги ГИА-9 школ по ФГОС  ОО </a:t>
            </a:r>
            <a:br>
              <a:rPr lang="ru-RU" sz="2700" dirty="0"/>
            </a:br>
            <a:r>
              <a:rPr lang="ru-RU" sz="2700" dirty="0"/>
              <a:t>(ДСОШ №1 им. </a:t>
            </a:r>
            <a:r>
              <a:rPr lang="ru-RU" sz="2700" dirty="0" err="1"/>
              <a:t>В.И.Кузнецова</a:t>
            </a:r>
            <a:r>
              <a:rPr lang="ru-RU" sz="2700" dirty="0"/>
              <a:t>,  Лицей №4 г. Дмитрова)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579471"/>
              </p:ext>
            </p:extLst>
          </p:nvPr>
        </p:nvGraphicFramePr>
        <p:xfrm>
          <a:off x="1115614" y="1772816"/>
          <a:ext cx="7920881" cy="4248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1477"/>
                <a:gridCol w="816617"/>
                <a:gridCol w="948280"/>
                <a:gridCol w="948280"/>
                <a:gridCol w="797026"/>
                <a:gridCol w="812699"/>
                <a:gridCol w="809565"/>
                <a:gridCol w="890286"/>
                <a:gridCol w="1026651"/>
              </a:tblGrid>
              <a:tr h="3155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предмет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Количество участников экзамена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Количество участников, не преодолевших минимальный порог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% участников не преодолевших минимальный порог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Количество участников высокого уровня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подготовки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% участников высокого уровня подготовки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Количество участников, набравших макс. кол. баллов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% участников, набравших макс. кол. баллов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Средний балл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33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математика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238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0,04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16,5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3,75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32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>
                <a:effectLst/>
              </a:rPr>
              <a:t>СВОДНАЯ ТАБЛИЦА</a:t>
            </a: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b="1" dirty="0">
                <a:effectLst/>
              </a:rPr>
              <a:t>«2» по математике на ГИА-9  получили учащиеся следующих школ: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88681"/>
              </p:ext>
            </p:extLst>
          </p:nvPr>
        </p:nvGraphicFramePr>
        <p:xfrm>
          <a:off x="2123728" y="1268756"/>
          <a:ext cx="6624735" cy="51125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5339"/>
                <a:gridCol w="2825317"/>
                <a:gridCol w="2354079"/>
              </a:tblGrid>
              <a:tr h="11671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№п/п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школа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по количеству «2» 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</a:tr>
              <a:tr h="328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Внуковская</a:t>
                      </a:r>
                      <a:r>
                        <a:rPr lang="ru-RU" sz="1400" dirty="0">
                          <a:effectLst/>
                        </a:rPr>
                        <a:t>  </a:t>
                      </a:r>
                      <a:r>
                        <a:rPr lang="ru-RU" sz="1400" dirty="0" err="1">
                          <a:effectLst/>
                        </a:rPr>
                        <a:t>сош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Деденевская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сош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Дмитровская сош  №2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Икшинская сош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Каменская сош №2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Ольявидовская оош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Останкинская сош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Рогачёвская сош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Яхромская  сош №1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Яхромская сош  №3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39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Организовать целенаправленную работу педагогов </a:t>
            </a:r>
            <a:r>
              <a:rPr lang="ru-RU" dirty="0" smtClean="0"/>
              <a:t>9,11  </a:t>
            </a:r>
            <a:r>
              <a:rPr lang="ru-RU" dirty="0"/>
              <a:t>классов по подготовке учащихся к итоговой аттестации через: </a:t>
            </a:r>
          </a:p>
          <a:p>
            <a:r>
              <a:rPr lang="ru-RU" dirty="0"/>
              <a:t>- диагностические работы;</a:t>
            </a:r>
          </a:p>
          <a:p>
            <a:r>
              <a:rPr lang="ru-RU" dirty="0"/>
              <a:t>-дистанционные ресурсы для подготовки к ГИА;</a:t>
            </a:r>
          </a:p>
          <a:p>
            <a:r>
              <a:rPr lang="ru-RU" dirty="0"/>
              <a:t>- системы семинаров-практикумов педагогов, успешно готовящих выпускников к сдаче </a:t>
            </a:r>
            <a:r>
              <a:rPr lang="ru-RU" dirty="0" smtClean="0"/>
              <a:t>ГИА.</a:t>
            </a:r>
            <a:endParaRPr lang="ru-RU" dirty="0"/>
          </a:p>
          <a:p>
            <a:r>
              <a:rPr lang="ru-RU" dirty="0"/>
              <a:t>-</a:t>
            </a:r>
            <a:r>
              <a:rPr lang="ru-RU" dirty="0" smtClean="0"/>
              <a:t> обеспечить </a:t>
            </a:r>
            <a:r>
              <a:rPr lang="ru-RU" dirty="0"/>
              <a:t>своевременную методическую помощь педагогам в применении форм и методов работы в системе подготовки учащихся к ГИА.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729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6006752"/>
              </p:ext>
            </p:extLst>
          </p:nvPr>
        </p:nvGraphicFramePr>
        <p:xfrm>
          <a:off x="1619672" y="332657"/>
          <a:ext cx="6696744" cy="59046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3743"/>
                <a:gridCol w="2507713"/>
                <a:gridCol w="905260"/>
                <a:gridCol w="813812"/>
                <a:gridCol w="867506"/>
                <a:gridCol w="798710"/>
              </a:tblGrid>
              <a:tr h="46500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effectLst/>
                        </a:rPr>
                        <a:t>МОУЯхромская</a:t>
                      </a:r>
                      <a:r>
                        <a:rPr lang="ru-RU" sz="1600" dirty="0">
                          <a:effectLst/>
                        </a:rPr>
                        <a:t> СОШ №3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379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22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МОУ </a:t>
                      </a:r>
                      <a:r>
                        <a:rPr lang="ru-RU" sz="1600" dirty="0" err="1">
                          <a:effectLst/>
                        </a:rPr>
                        <a:t>Яхромская</a:t>
                      </a:r>
                      <a:r>
                        <a:rPr lang="ru-RU" sz="1600" dirty="0">
                          <a:effectLst/>
                        </a:rPr>
                        <a:t> СОШ №1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379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23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effectLst/>
                        </a:rPr>
                        <a:t>МОУДмитровская</a:t>
                      </a:r>
                      <a:r>
                        <a:rPr lang="ru-RU" sz="1600" dirty="0">
                          <a:effectLst/>
                        </a:rPr>
                        <a:t> СОШ №9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37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389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24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МОУ Дмитровская СОШ №3 сУИОП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21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20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379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25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МОУ Каменская СОШ №2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368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26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МОУОстанкинская СОШ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8357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27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МОУ Подъячевская СОШ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406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28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МОУ Икшинская СОШ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436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29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МОУ Куликовская СОШ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389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</a:rPr>
                        <a:t>30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МОУ Дмитровская вечерняя (сменная) СОШ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35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Качество знаний по математике (</a:t>
            </a:r>
            <a:r>
              <a:rPr lang="ru-RU" sz="2400" dirty="0" smtClean="0"/>
              <a:t>базовый уровень)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926830"/>
              </p:ext>
            </p:extLst>
          </p:nvPr>
        </p:nvGraphicFramePr>
        <p:xfrm>
          <a:off x="1475655" y="1124742"/>
          <a:ext cx="6768232" cy="507369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50683"/>
                <a:gridCol w="4458577"/>
                <a:gridCol w="1758972"/>
              </a:tblGrid>
              <a:tr h="455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Образовательная организация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Качество знаний в 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568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МОУ «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Дмитровская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Гимназия «Логос»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01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МОУ Каменская СОШ №1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568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МОУ «гимназия «Дмитров»»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568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Катуаровская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СОШ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01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Дмитровская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СОШ №8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568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МОУ Рогачевская СОШ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568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Синьковская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СОШ №2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01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Деденевская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СОШ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97,4%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568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МОУ лицей №4 г. Дмитрова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95,9%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5687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МОУ Яхромская СОШ №2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95%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2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7735616"/>
              </p:ext>
            </p:extLst>
          </p:nvPr>
        </p:nvGraphicFramePr>
        <p:xfrm>
          <a:off x="1403648" y="548678"/>
          <a:ext cx="7344816" cy="576064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97596"/>
                <a:gridCol w="4838402"/>
                <a:gridCol w="1908818"/>
              </a:tblGrid>
              <a:tr h="58168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Чернавская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94,4%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295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Подосинковская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94,4%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168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Синьковская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 №1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93,3%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168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Дмитровская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 №1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92,8%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295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Орудьевская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91,7%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168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Дмитровская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 №10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89,6%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168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Останкинская СОШ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88,9%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295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Рыбненская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88,9%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168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Каменская СОШ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85,7%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168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Гришинская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85,7%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5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5124189"/>
              </p:ext>
            </p:extLst>
          </p:nvPr>
        </p:nvGraphicFramePr>
        <p:xfrm>
          <a:off x="1403648" y="260645"/>
          <a:ext cx="7200800" cy="61206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85879"/>
                <a:gridCol w="4743531"/>
                <a:gridCol w="1871390"/>
              </a:tblGrid>
              <a:tr h="60621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Яхромская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 №3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84,6%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670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Дмитровская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 №2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84,2%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621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Яхромская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 №1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82,6%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621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Дмитровская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 №3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80,9%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670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Дмитровская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 №9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78,4%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572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Внуковская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76,9%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572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Икшинская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57,1%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572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Подьячевская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СОШ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572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Куликовская СОШ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572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МОУ Дмитровская вечерняя (сменная) ОШ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14,2%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40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359</TotalTime>
  <Words>4465</Words>
  <Application>Microsoft Office PowerPoint</Application>
  <PresentationFormat>Экран (4:3)</PresentationFormat>
  <Paragraphs>2187</Paragraphs>
  <Slides>59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59</vt:i4>
      </vt:variant>
    </vt:vector>
  </HeadingPairs>
  <TitlesOfParts>
    <vt:vector size="60" baseType="lpstr">
      <vt:lpstr>Солнцестояние</vt:lpstr>
      <vt:lpstr>Анализ ОГЭ и ЕГЭ 2016-2017 учебный год</vt:lpstr>
      <vt:lpstr>ЕГЭ (базовый уровень)</vt:lpstr>
      <vt:lpstr>  Средний балл по району по математике (базовый уровень)  составил 16  или  по 5-бальной системе –  4,32;      4,25-  в   2015-2016  уч. году;    в 2014-2015 учебном году – 4,1.   </vt:lpstr>
      <vt:lpstr>Рейтинг школ по среднему баллу (первичный балл) 2017 г Средний балл по району-16</vt:lpstr>
      <vt:lpstr>Презентация PowerPoint</vt:lpstr>
      <vt:lpstr>Презентация PowerPoint</vt:lpstr>
      <vt:lpstr>Качество знаний по математике (базовый уровень)</vt:lpstr>
      <vt:lpstr>Презентация PowerPoint</vt:lpstr>
      <vt:lpstr>Презентация PowerPoint</vt:lpstr>
      <vt:lpstr>Презентация PowerPoint</vt:lpstr>
      <vt:lpstr>Рейтинг по среднему баллу</vt:lpstr>
      <vt:lpstr>Презентация PowerPoint</vt:lpstr>
      <vt:lpstr>Презентация PowerPoint</vt:lpstr>
      <vt:lpstr>Сравнительный анализ по гимназиям:</vt:lpstr>
      <vt:lpstr>Сравнительный анализ  по школам  с углубленным изучением отдельных предметов  </vt:lpstr>
      <vt:lpstr>Сравнительный анализ по средним общеобразовательным школам </vt:lpstr>
      <vt:lpstr>Презентация PowerPoint</vt:lpstr>
      <vt:lpstr>Презентация PowerPoint</vt:lpstr>
      <vt:lpstr>Вывод:</vt:lpstr>
      <vt:lpstr>ЕГЭ (профильный уровень)</vt:lpstr>
      <vt:lpstr>Рейтинг школ по среднему баллу 2017 г</vt:lpstr>
      <vt:lpstr>Презентация PowerPoint</vt:lpstr>
      <vt:lpstr> Средний балл по району                        в 2017 г.- 47,1 балла,   в 2016 году – 45,5 балла ,   в 2015 г – 45,4  балла, </vt:lpstr>
      <vt:lpstr>Превысили средний балл по району следующие школы: </vt:lpstr>
      <vt:lpstr>В 2017 г улучшили свои результаты по сравнению с  2016  годом   14   ОУ:</vt:lpstr>
      <vt:lpstr>Значительно понизили  уровень среднего балла по сравнению с предыдущим годом  несколько школ: </vt:lpstr>
      <vt:lpstr>В 2017 г  52  выпускника 11 классов набрали 71 – 100 баллов, что составило 14,8% от общего количества сдававших.</vt:lpstr>
      <vt:lpstr>Презентация PowerPoint</vt:lpstr>
      <vt:lpstr>Презентация PowerPoint</vt:lpstr>
      <vt:lpstr>Сравнительный анализ по гимназиям:</vt:lpstr>
      <vt:lpstr> Сравнительный анализ  по школам  с углубленным изучением отдельных предметов  </vt:lpstr>
      <vt:lpstr>Сравнительный анализ по средним общеобразовательным школам </vt:lpstr>
      <vt:lpstr>Презентация PowerPoint</vt:lpstr>
      <vt:lpstr>Презентация PowerPoint</vt:lpstr>
      <vt:lpstr>ТОП-10 ОО по максимальному баллу</vt:lpstr>
      <vt:lpstr>Высокобальники (81 балл и выше)</vt:lpstr>
      <vt:lpstr>Не преодолевшие порог (27 баллов)</vt:lpstr>
      <vt:lpstr>Результаты ЕГЭ по предмету  (математика(профильный уровень))</vt:lpstr>
      <vt:lpstr>Анализ ОГЭ</vt:lpstr>
      <vt:lpstr>Результаты сдачи экзамена</vt:lpstr>
      <vt:lpstr> Средняя оценка по предмету: 3,8                              средний тестовый балл 16,5. </vt:lpstr>
      <vt:lpstr>Рейтинг школ по среднему баллу в 2016-2017 году по  математике (ОГЭ. ГВЭ)</vt:lpstr>
      <vt:lpstr>Презентация PowerPoint</vt:lpstr>
      <vt:lpstr>Презентация PowerPoint</vt:lpstr>
      <vt:lpstr>Презентация PowerPoint</vt:lpstr>
      <vt:lpstr>Незначительно повысили средний балл по сравнению с прошлым годом  следующие школы : </vt:lpstr>
      <vt:lpstr>Значительно понизили свой балл по сравнению с 2016 годом следующие школы:</vt:lpstr>
      <vt:lpstr>Количество выпускников, набравших по математике по ОУ  (максимальное количество баллов-32)  - в 2017 г </vt:lpstr>
      <vt:lpstr>Сравнительный анализ по гимназиям:</vt:lpstr>
      <vt:lpstr> Сравнительный анализ  по школам  с углубленным изучением отдельных предметов  </vt:lpstr>
      <vt:lpstr>Сравнительный анализ по средним  общеобразовательным школам </vt:lpstr>
      <vt:lpstr>Презентация PowerPoint</vt:lpstr>
      <vt:lpstr>Презентация PowerPoint</vt:lpstr>
      <vt:lpstr>Сравнительный анализ по основным общеобразовательным школам </vt:lpstr>
      <vt:lpstr>ТОП-10 по максимальному баллу</vt:lpstr>
      <vt:lpstr>Результаты ОГЭ по предмету ( математика)</vt:lpstr>
      <vt:lpstr> Первые итоги ГИА-9 школ по ФГОС  ОО  (ДСОШ №1 им. В.И.Кузнецова,  Лицей №4 г. Дмитрова) </vt:lpstr>
      <vt:lpstr>СВОДНАЯ ТАБЛИЦА «2» по математике на ГИА-9  получили учащиеся следующих школ: </vt:lpstr>
      <vt:lpstr>Задачи: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ОГЭ и ЕГЭ 2016-2017 учебный год</dc:title>
  <dc:creator>emachines2</dc:creator>
  <cp:lastModifiedBy>emachines2</cp:lastModifiedBy>
  <cp:revision>52</cp:revision>
  <dcterms:created xsi:type="dcterms:W3CDTF">2017-08-24T07:22:37Z</dcterms:created>
  <dcterms:modified xsi:type="dcterms:W3CDTF">2017-08-24T18:47:54Z</dcterms:modified>
</cp:coreProperties>
</file>