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14.xml" ContentType="application/vnd.openxmlformats-officedocument.presentationml.tags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6" r:id="rId1"/>
  </p:sldMasterIdLst>
  <p:notesMasterIdLst>
    <p:notesMasterId r:id="rId52"/>
  </p:notesMasterIdLst>
  <p:sldIdLst>
    <p:sldId id="256" r:id="rId2"/>
    <p:sldId id="258" r:id="rId3"/>
    <p:sldId id="359" r:id="rId4"/>
    <p:sldId id="382" r:id="rId5"/>
    <p:sldId id="387" r:id="rId6"/>
    <p:sldId id="384" r:id="rId7"/>
    <p:sldId id="388" r:id="rId8"/>
    <p:sldId id="385" r:id="rId9"/>
    <p:sldId id="386" r:id="rId10"/>
    <p:sldId id="383" r:id="rId11"/>
    <p:sldId id="268" r:id="rId12"/>
    <p:sldId id="389" r:id="rId13"/>
    <p:sldId id="280" r:id="rId14"/>
    <p:sldId id="390" r:id="rId15"/>
    <p:sldId id="391" r:id="rId16"/>
    <p:sldId id="392" r:id="rId17"/>
    <p:sldId id="366" r:id="rId18"/>
    <p:sldId id="367" r:id="rId19"/>
    <p:sldId id="368" r:id="rId20"/>
    <p:sldId id="369" r:id="rId21"/>
    <p:sldId id="370" r:id="rId22"/>
    <p:sldId id="371" r:id="rId23"/>
    <p:sldId id="372" r:id="rId24"/>
    <p:sldId id="373" r:id="rId25"/>
    <p:sldId id="374" r:id="rId26"/>
    <p:sldId id="375" r:id="rId27"/>
    <p:sldId id="376" r:id="rId28"/>
    <p:sldId id="377" r:id="rId29"/>
    <p:sldId id="378" r:id="rId30"/>
    <p:sldId id="379" r:id="rId31"/>
    <p:sldId id="380" r:id="rId32"/>
    <p:sldId id="381" r:id="rId33"/>
    <p:sldId id="285" r:id="rId34"/>
    <p:sldId id="286" r:id="rId35"/>
    <p:sldId id="335" r:id="rId36"/>
    <p:sldId id="336" r:id="rId37"/>
    <p:sldId id="337" r:id="rId38"/>
    <p:sldId id="338" r:id="rId39"/>
    <p:sldId id="339" r:id="rId40"/>
    <p:sldId id="340" r:id="rId41"/>
    <p:sldId id="342" r:id="rId42"/>
    <p:sldId id="343" r:id="rId43"/>
    <p:sldId id="344" r:id="rId44"/>
    <p:sldId id="345" r:id="rId45"/>
    <p:sldId id="346" r:id="rId46"/>
    <p:sldId id="347" r:id="rId47"/>
    <p:sldId id="348" r:id="rId48"/>
    <p:sldId id="349" r:id="rId49"/>
    <p:sldId id="301" r:id="rId50"/>
    <p:sldId id="322" r:id="rId51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12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3076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7038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86200" y="0"/>
            <a:ext cx="2967038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74688"/>
            <a:ext cx="4567238" cy="34432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4438" cy="4110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8686800"/>
            <a:ext cx="2967038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67038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86FCCFF3-5FC2-4234-8A77-A2C9D7EBA90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Arial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Arial" charset="0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Arial" charset="0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Arial" charset="0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B0BAE0F-9BF6-4A7A-A1E0-8664A8BDE939}" type="slidenum">
              <a:rPr lang="ru-RU" altLang="ru-RU"/>
              <a:pPr/>
              <a:t>1</a:t>
            </a:fld>
            <a:endParaRPr lang="ru-RU" altLang="ru-RU" dirty="0"/>
          </a:p>
        </p:txBody>
      </p:sp>
      <p:sp>
        <p:nvSpPr>
          <p:cNvPr id="512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 dirty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</p:spPr>
        <p:txBody>
          <a:bodyPr wrap="none" anchor="ctr"/>
          <a:lstStyle/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35C795C-BE94-4B2E-9D47-7F261239FEDE}" type="slidenum">
              <a:rPr lang="ru-RU" altLang="ru-RU"/>
              <a:pPr/>
              <a:t>2</a:t>
            </a:fld>
            <a:endParaRPr lang="ru-RU" altLang="ru-RU" dirty="0"/>
          </a:p>
        </p:txBody>
      </p:sp>
      <p:sp>
        <p:nvSpPr>
          <p:cNvPr id="7171" name="Text Box 1"/>
          <p:cNvSpPr txBox="1">
            <a:spLocks noChangeArrowheads="1"/>
          </p:cNvSpPr>
          <p:nvPr/>
        </p:nvSpPr>
        <p:spPr bwMode="auto">
          <a:xfrm>
            <a:off x="1143000" y="677863"/>
            <a:ext cx="4572000" cy="34448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 dirty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</p:spPr>
        <p:txBody>
          <a:bodyPr wrap="none" anchor="ctr"/>
          <a:lstStyle/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44C2CA3-FDA3-475C-B33A-08E42A87836F}" type="slidenum">
              <a:rPr lang="ru-RU" altLang="ru-RU"/>
              <a:pPr/>
              <a:t>3</a:t>
            </a:fld>
            <a:endParaRPr lang="ru-RU" altLang="ru-RU" dirty="0"/>
          </a:p>
        </p:txBody>
      </p:sp>
      <p:sp>
        <p:nvSpPr>
          <p:cNvPr id="9219" name="Text Box 1"/>
          <p:cNvSpPr txBox="1">
            <a:spLocks noChangeArrowheads="1"/>
          </p:cNvSpPr>
          <p:nvPr/>
        </p:nvSpPr>
        <p:spPr bwMode="auto">
          <a:xfrm>
            <a:off x="1143000" y="676275"/>
            <a:ext cx="4570413" cy="3444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 dirty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</p:spPr>
        <p:txBody>
          <a:bodyPr wrap="none" anchor="ctr"/>
          <a:lstStyle/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711FC71-5046-4BEB-A733-670EA1F7E2D7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12291" name="Text Box 1"/>
          <p:cNvSpPr txBox="1">
            <a:spLocks noChangeArrowheads="1"/>
          </p:cNvSpPr>
          <p:nvPr/>
        </p:nvSpPr>
        <p:spPr bwMode="auto">
          <a:xfrm>
            <a:off x="1143000" y="677863"/>
            <a:ext cx="4572000" cy="34448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</p:spPr>
        <p:txBody>
          <a:bodyPr wrap="none" anchor="ctr"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B06CDFD-5E30-48A1-B15D-49BA9E814F83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1143000" y="677863"/>
            <a:ext cx="4572000" cy="34448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</p:spPr>
        <p:txBody>
          <a:bodyPr wrap="none" anchor="ctr"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CFFC9C5-248B-4523-833F-04B883C17CDC}" type="slidenum">
              <a:rPr lang="ru-RU" altLang="ru-RU"/>
              <a:pPr/>
              <a:t>33</a:t>
            </a:fld>
            <a:endParaRPr lang="ru-RU" altLang="ru-RU"/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1143000" y="677863"/>
            <a:ext cx="4572000" cy="34448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</p:spPr>
        <p:txBody>
          <a:bodyPr wrap="none" anchor="ctr"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84836D1-7460-43C9-A635-A6B7BC2D2F41}" type="slidenum">
              <a:rPr lang="ru-RU" altLang="ru-RU"/>
              <a:pPr/>
              <a:t>34</a:t>
            </a:fld>
            <a:endParaRPr lang="ru-RU" altLang="ru-RU"/>
          </a:p>
        </p:txBody>
      </p:sp>
      <p:sp>
        <p:nvSpPr>
          <p:cNvPr id="29699" name="Text Box 1"/>
          <p:cNvSpPr txBox="1">
            <a:spLocks noChangeArrowheads="1"/>
          </p:cNvSpPr>
          <p:nvPr/>
        </p:nvSpPr>
        <p:spPr bwMode="auto">
          <a:xfrm>
            <a:off x="1143000" y="677863"/>
            <a:ext cx="4572000" cy="34448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</p:spPr>
        <p:txBody>
          <a:bodyPr wrap="none" anchor="ctr"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894B7ED-9E81-40D9-84CD-B8BD221F9C55}" type="slidenum">
              <a:rPr lang="ru-RU" altLang="ru-RU"/>
              <a:pPr/>
              <a:t>49</a:t>
            </a:fld>
            <a:endParaRPr lang="ru-RU" altLang="ru-RU"/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1143000" y="677863"/>
            <a:ext cx="4572000" cy="34448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</p:spPr>
        <p:txBody>
          <a:bodyPr wrap="none" anchor="ctr"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T0" fmla="*/ 0 w 4917"/>
                <a:gd name="T1" fmla="*/ 0 h 1000"/>
                <a:gd name="T2" fmla="*/ 11884 w 4917"/>
                <a:gd name="T3" fmla="*/ 0 h 1000"/>
                <a:gd name="T4" fmla="*/ 13232 w 4917"/>
                <a:gd name="T5" fmla="*/ 1347 h 1000"/>
                <a:gd name="T6" fmla="*/ 11887 w 4917"/>
                <a:gd name="T7" fmla="*/ 2692 h 1000"/>
                <a:gd name="T8" fmla="*/ 0 w 4917"/>
                <a:gd name="T9" fmla="*/ 2692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7"/>
                <a:gd name="T16" fmla="*/ 0 h 1000"/>
                <a:gd name="T17" fmla="*/ 2459 w 4917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595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596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859150FE-9174-467D-9712-AA15AAE3AFC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7196F7-833F-4B76-A9A7-E6472946FC1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02269-FCD6-467F-910A-BE2AC43C8A8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0"/>
            <a:ext cx="7924800" cy="44196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93E8A8-F28B-42B0-B1C3-3F239D9EC07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05CB75-0B8E-469E-948C-D8BC2197FBB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F38E94-78B1-4B75-AE78-EFAED4C540F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6FF46D-279B-4782-B432-D2877419361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7BEE4B-EC76-4697-8B84-4FE72E0C9DA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20835F-8941-4A95-9859-C9E193C3DC6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873DDF-9DFB-4947-976F-C60B00ABDBF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024C45-10FF-4F8A-97B5-8539FEB4F69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7CBDFB-3F34-416F-A8A3-9FC20A06110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1024 w 7000"/>
                <a:gd name="T3" fmla="*/ 0 h 1000"/>
                <a:gd name="T4" fmla="*/ 1103 w 7000"/>
                <a:gd name="T5" fmla="*/ 79 h 1000"/>
                <a:gd name="T6" fmla="*/ 1025 w 7000"/>
                <a:gd name="T7" fmla="*/ 157 h 1000"/>
                <a:gd name="T8" fmla="*/ 0 w 7000"/>
                <a:gd name="T9" fmla="*/ 157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2493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493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493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BDA3B808-C464-4494-9916-A65FC022BB6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  <p:sldLayoutId id="214748395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D3CEC9-01E8-4604-AB54-AF7509760E6E}" type="slidenum">
              <a:rPr lang="ru-RU" altLang="ru-RU"/>
              <a:pPr/>
              <a:t>1</a:t>
            </a:fld>
            <a:endParaRPr lang="ru-RU" altLang="ru-RU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293813" y="1125538"/>
            <a:ext cx="7772400" cy="1295400"/>
          </a:xfrm>
        </p:spPr>
        <p:txBody>
          <a:bodyPr lIns="92160" tIns="46080" rIns="92160" bIns="46080" anchor="b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dirty="0" smtClean="0"/>
              <a:t>Тайм-менеджмент 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4149724"/>
            <a:ext cx="6337300" cy="1851043"/>
          </a:xfrm>
        </p:spPr>
        <p:txBody>
          <a:bodyPr lIns="92160" tIns="46080" rIns="92160" bIns="46080"/>
          <a:lstStyle/>
          <a:p>
            <a:pPr marL="338138" indent="-338138" algn="r" eaLnBrk="1" hangingPunct="1">
              <a:lnSpc>
                <a:spcPct val="80000"/>
              </a:lnSpc>
              <a:buSzPct val="75000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ru-RU" altLang="ru-RU" sz="2400" dirty="0" smtClean="0"/>
              <a:t>«Если не знаешь цену своему времени, не ожидай, что его будут ценить другие» (Дэн Кеннеди</a:t>
            </a:r>
            <a:r>
              <a:rPr lang="ru-RU" altLang="ru-RU" sz="2400" dirty="0" smtClean="0"/>
              <a:t>)</a:t>
            </a:r>
            <a:endParaRPr lang="en-US" altLang="ru-RU" sz="2400" dirty="0" smtClean="0"/>
          </a:p>
          <a:p>
            <a:pPr marL="338138" indent="-338138" algn="r" eaLnBrk="1" hangingPunct="1">
              <a:lnSpc>
                <a:spcPct val="80000"/>
              </a:lnSpc>
              <a:buSzPct val="75000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ru-RU" altLang="ru-RU" sz="2400" smtClean="0"/>
          </a:p>
          <a:p>
            <a:pPr marL="338138" indent="-338138" algn="r" eaLnBrk="1" hangingPunct="1">
              <a:lnSpc>
                <a:spcPct val="80000"/>
              </a:lnSpc>
              <a:buSzPct val="75000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ru-RU" altLang="ru-RU" sz="2400" smtClean="0"/>
              <a:t>А.В</a:t>
            </a:r>
            <a:r>
              <a:rPr lang="ru-RU" altLang="ru-RU" sz="2400" dirty="0" smtClean="0"/>
              <a:t>. Верба </a:t>
            </a:r>
            <a:endParaRPr lang="en-US" altLang="ru-RU" sz="2400" dirty="0" smtClean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Проактивный</a:t>
            </a:r>
            <a:r>
              <a:rPr lang="ru-RU" dirty="0" smtClean="0"/>
              <a:t> и реактивный подход к жизни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Реактивный подход к жизни- это её проживание по средствам реагирования на внешние обстоятельства, жизнь по типу «как сложилось»  и «как получилось»</a:t>
            </a:r>
          </a:p>
          <a:p>
            <a:r>
              <a:rPr lang="ru-RU" sz="2400" dirty="0" err="1" smtClean="0"/>
              <a:t>Проактивный</a:t>
            </a:r>
            <a:r>
              <a:rPr lang="ru-RU" sz="2400" dirty="0" smtClean="0"/>
              <a:t> подход к жизни – выстраивание её по своему желанию, активное влияние на события и обстоятельства. При таком подходе мы сами формируем свою жизнь и признаем себя ответственными за неё. </a:t>
            </a: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0A2FBC-1CCD-4999-AB20-E7BCA89CCC83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11267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322263"/>
            <a:ext cx="9144000" cy="730250"/>
          </a:xfrm>
        </p:spPr>
        <p:txBody>
          <a:bodyPr lIns="92160" tIns="46080" rIns="92160" bIns="4608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dirty="0" smtClean="0"/>
              <a:t>Ценности как основа </a:t>
            </a:r>
            <a:r>
              <a:rPr lang="ru-RU" altLang="ru-RU" dirty="0" err="1" smtClean="0"/>
              <a:t>целепологания</a:t>
            </a:r>
            <a:endParaRPr lang="ru-RU" altLang="ru-RU" dirty="0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569325" cy="4657725"/>
          </a:xfrm>
        </p:spPr>
        <p:txBody>
          <a:bodyPr lIns="182520" tIns="46080" rIns="182520" bIns="46080"/>
          <a:lstStyle/>
          <a:p>
            <a:pPr marL="338138" indent="-338138" eaLnBrk="1" hangingPunct="1">
              <a:buSzPct val="7500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ru-RU" altLang="ru-RU" sz="2800" u="sng" dirty="0" err="1" smtClean="0"/>
              <a:t>Мемуарник</a:t>
            </a:r>
            <a:r>
              <a:rPr lang="ru-RU" altLang="ru-RU" sz="2800" u="sng" dirty="0" smtClean="0"/>
              <a:t>.</a:t>
            </a:r>
          </a:p>
          <a:p>
            <a:pPr marL="514350" indent="-514350" eaLnBrk="1" hangingPunct="1">
              <a:buSzPct val="75000"/>
              <a:buFont typeface="+mj-lt"/>
              <a:buAutoNum type="arabicPeriod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ru-RU" altLang="ru-RU" sz="2400" dirty="0" smtClean="0"/>
              <a:t>Каждый вечер выделите 3-5 минут спокойного времени.</a:t>
            </a:r>
          </a:p>
          <a:p>
            <a:pPr marL="514350" indent="-514350" eaLnBrk="1" hangingPunct="1">
              <a:buSzPct val="75000"/>
              <a:buFont typeface="+mj-lt"/>
              <a:buAutoNum type="arabicPeriod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ru-RU" altLang="ru-RU" sz="2400" dirty="0" smtClean="0"/>
              <a:t>Запиши в ежедневник главное событие дня, эмоционально значимое для вас. Это не обязательно главный результат дня или главное </a:t>
            </a:r>
            <a:r>
              <a:rPr lang="ru-RU" altLang="ru-RU" sz="2400" dirty="0" err="1" smtClean="0"/>
              <a:t>достижение.Событие</a:t>
            </a:r>
            <a:r>
              <a:rPr lang="ru-RU" altLang="ru-RU" sz="2400" dirty="0" smtClean="0"/>
              <a:t> может быть как позитивным, так и негативным.</a:t>
            </a:r>
          </a:p>
          <a:p>
            <a:pPr marL="514350" indent="-514350" eaLnBrk="1" hangingPunct="1">
              <a:buSzPct val="75000"/>
              <a:buFont typeface="+mj-lt"/>
              <a:buAutoNum type="arabicPeriod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ru-RU" altLang="ru-RU" sz="2400" dirty="0" smtClean="0"/>
              <a:t>В конце недели выпишите главное событие недели – одно из семи главных событий дня или какое-то отдельное событие</a:t>
            </a:r>
          </a:p>
          <a:p>
            <a:pPr marL="514350" indent="-514350" eaLnBrk="1" hangingPunct="1">
              <a:buSzPct val="75000"/>
              <a:buFont typeface="+mj-lt"/>
              <a:buAutoNum type="arabicPeriod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ru-RU" altLang="ru-RU" sz="2400" dirty="0" smtClean="0"/>
              <a:t>В конце месяца – главное событие месяца , в конце года- главное событие года.</a:t>
            </a:r>
          </a:p>
          <a:p>
            <a:pPr marL="514350" indent="-514350" eaLnBrk="1" hangingPunct="1">
              <a:buSzPct val="75000"/>
              <a:buFont typeface="+mj-lt"/>
              <a:buAutoNum type="arabicPeriod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ru-RU" altLang="ru-RU" dirty="0" smtClean="0"/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/>
              <a:t>Мемуарник</a:t>
            </a:r>
            <a:r>
              <a:rPr lang="ru-RU" dirty="0" smtClean="0"/>
              <a:t> даёт возможность достаточно быстро сформировать список ключевых ценностей. Кроме того, он побуждает нас каждый день уделять несколько минут вопросу о главных составляющих жизни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FC69C4-C3D4-4F6B-8C14-E880DCE7B29A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13315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214290"/>
            <a:ext cx="8294687" cy="1052513"/>
          </a:xfrm>
        </p:spPr>
        <p:txBody>
          <a:bodyPr lIns="92160" tIns="46080" rIns="92160" bIns="4608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dirty="0" smtClean="0"/>
              <a:t>Переход о повседневных задач к ценностям</a:t>
            </a: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1538" y="2071678"/>
            <a:ext cx="6215106" cy="3881444"/>
          </a:xfrm>
        </p:spPr>
        <p:txBody>
          <a:bodyPr lIns="182520" tIns="46080" rIns="182520" bIns="46080"/>
          <a:lstStyle/>
          <a:p>
            <a:pPr marL="514350" indent="-514350" eaLnBrk="1" hangingPunct="1">
              <a:lnSpc>
                <a:spcPct val="70000"/>
              </a:lnSpc>
              <a:spcBef>
                <a:spcPts val="700"/>
              </a:spcBef>
              <a:buSzPct val="75000"/>
              <a:buFont typeface="+mj-lt"/>
              <a:buAutoNum type="arabicPeriod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ru-RU" altLang="ru-RU" sz="2600" b="1" dirty="0" smtClean="0"/>
              <a:t>Для чего я это делаю?</a:t>
            </a:r>
          </a:p>
          <a:p>
            <a:pPr marL="514350" indent="-514350" eaLnBrk="1" hangingPunct="1">
              <a:lnSpc>
                <a:spcPct val="70000"/>
              </a:lnSpc>
              <a:spcBef>
                <a:spcPts val="700"/>
              </a:spcBef>
              <a:buSzPct val="75000"/>
              <a:buFont typeface="+mj-lt"/>
              <a:buAutoNum type="arabicPeriod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ru-RU" altLang="ru-RU" sz="2600" b="1" dirty="0" smtClean="0"/>
              <a:t>Зачем мне это нужно?</a:t>
            </a:r>
          </a:p>
          <a:p>
            <a:pPr marL="514350" indent="-514350" eaLnBrk="1" hangingPunct="1">
              <a:lnSpc>
                <a:spcPct val="70000"/>
              </a:lnSpc>
              <a:spcBef>
                <a:spcPts val="700"/>
              </a:spcBef>
              <a:buSzPct val="75000"/>
              <a:buFont typeface="+mj-lt"/>
              <a:buAutoNum type="arabicPeriod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ru-RU" altLang="ru-RU" sz="2600" b="1" dirty="0" smtClean="0"/>
              <a:t>Что мне это позволит сделать?</a:t>
            </a:r>
          </a:p>
          <a:p>
            <a:pPr marL="514350" indent="-514350" eaLnBrk="1" hangingPunct="1">
              <a:lnSpc>
                <a:spcPct val="70000"/>
              </a:lnSpc>
              <a:spcBef>
                <a:spcPts val="700"/>
              </a:spcBef>
              <a:buSzPct val="75000"/>
              <a:buFont typeface="+mj-lt"/>
              <a:buAutoNum type="arabicPeriod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ru-RU" altLang="ru-RU" sz="2600" b="1" dirty="0" smtClean="0"/>
              <a:t>Почему для меня это важно?</a:t>
            </a:r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 миссия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Цель </a:t>
            </a:r>
            <a:r>
              <a:rPr lang="ru-RU" dirty="0" smtClean="0"/>
              <a:t>– это, то что мы «берём» от  жизни, завоёвываем, получаем, это та высота, которую нам удаётся «взять»</a:t>
            </a:r>
          </a:p>
          <a:p>
            <a:r>
              <a:rPr lang="ru-RU" b="1" dirty="0" smtClean="0"/>
              <a:t>Миссия</a:t>
            </a:r>
            <a:r>
              <a:rPr lang="ru-RU" dirty="0" smtClean="0"/>
              <a:t> – то, что мы «отдаём», привносим в этот мир; это то что останется после нас.</a:t>
            </a:r>
            <a:endParaRPr lang="ru-RU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663017" cy="914400"/>
          </a:xfrm>
        </p:spPr>
        <p:txBody>
          <a:bodyPr/>
          <a:lstStyle/>
          <a:p>
            <a:r>
              <a:rPr lang="ru-RU" dirty="0" smtClean="0"/>
              <a:t>Цели и ключевые области жизни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177242" cy="4662502"/>
          </a:xfrm>
        </p:spPr>
        <p:txBody>
          <a:bodyPr/>
          <a:lstStyle/>
          <a:p>
            <a:pPr marL="180000" indent="0">
              <a:spcBef>
                <a:spcPts val="0"/>
              </a:spcBef>
              <a:buNone/>
            </a:pPr>
            <a:r>
              <a:rPr lang="ru-RU" sz="2800" u="sng" dirty="0" smtClean="0"/>
              <a:t>Ключевые области </a:t>
            </a:r>
            <a:r>
              <a:rPr lang="ru-RU" sz="2800" dirty="0" smtClean="0"/>
              <a:t>– это от пяти до девяти основных направлений вашей деятельности. Это главные «русла», в которых развивается ваша жизнь.</a:t>
            </a:r>
          </a:p>
          <a:p>
            <a:pPr marL="180000" indent="0">
              <a:spcBef>
                <a:spcPts val="0"/>
              </a:spcBef>
            </a:pPr>
            <a:r>
              <a:rPr lang="ru-RU" sz="2800" dirty="0" smtClean="0"/>
              <a:t>Учеба</a:t>
            </a:r>
          </a:p>
          <a:p>
            <a:pPr marL="180000" indent="0">
              <a:spcBef>
                <a:spcPts val="0"/>
              </a:spcBef>
            </a:pPr>
            <a:r>
              <a:rPr lang="ru-RU" sz="2800" dirty="0" smtClean="0"/>
              <a:t>Семья</a:t>
            </a:r>
          </a:p>
          <a:p>
            <a:pPr marL="180000" indent="0">
              <a:spcBef>
                <a:spcPts val="0"/>
              </a:spcBef>
            </a:pPr>
            <a:r>
              <a:rPr lang="ru-RU" sz="2800" dirty="0" smtClean="0"/>
              <a:t>Друзья</a:t>
            </a:r>
          </a:p>
          <a:p>
            <a:pPr marL="180000" indent="0">
              <a:spcBef>
                <a:spcPts val="0"/>
              </a:spcBef>
            </a:pPr>
            <a:r>
              <a:rPr lang="ru-RU" sz="2800" dirty="0" smtClean="0"/>
              <a:t>Личная жизнь</a:t>
            </a:r>
          </a:p>
          <a:p>
            <a:pPr marL="180000" indent="0">
              <a:spcBef>
                <a:spcPts val="0"/>
              </a:spcBef>
            </a:pPr>
            <a:r>
              <a:rPr lang="ru-RU" sz="2800" dirty="0" smtClean="0"/>
              <a:t>Хобби</a:t>
            </a:r>
          </a:p>
          <a:p>
            <a:pPr marL="180000" indent="0">
              <a:spcBef>
                <a:spcPts val="0"/>
              </a:spcBef>
            </a:pPr>
            <a:r>
              <a:rPr lang="ru-RU" sz="2800" dirty="0" smtClean="0"/>
              <a:t>Работа</a:t>
            </a:r>
          </a:p>
          <a:p>
            <a:pPr marL="180000" indent="0">
              <a:spcBef>
                <a:spcPts val="0"/>
              </a:spcBef>
            </a:pPr>
            <a:r>
              <a:rPr lang="ru-RU" sz="2800" dirty="0" smtClean="0"/>
              <a:t>Спорт</a:t>
            </a:r>
          </a:p>
          <a:p>
            <a:pPr marL="180000" indent="0">
              <a:spcBef>
                <a:spcPts val="0"/>
              </a:spcBef>
            </a:pPr>
            <a:r>
              <a:rPr lang="ru-RU" sz="2800" dirty="0" smtClean="0"/>
              <a:t>Благосостояние</a:t>
            </a:r>
          </a:p>
          <a:p>
            <a:pPr marL="180000" indent="0">
              <a:spcBef>
                <a:spcPts val="0"/>
              </a:spcBef>
            </a:pPr>
            <a:endParaRPr lang="ru-RU" sz="2800" dirty="0" smtClean="0"/>
          </a:p>
          <a:p>
            <a:pPr marL="180000" indent="0">
              <a:spcBef>
                <a:spcPts val="0"/>
              </a:spcBef>
            </a:pPr>
            <a:endParaRPr lang="ru-RU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Взяв активное время  день или неделю за 100% определите сколько вы  выделяете процентов на каждую ключевую область.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С формулируйте для каждой области цели или мини-миссию.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Сколько вам понадобиться времени для воплощения в жизнь этой цели?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Как вы будете себя чувствовать когда цель будет достигнута?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663017" cy="914400"/>
          </a:xfrm>
        </p:spPr>
        <p:txBody>
          <a:bodyPr/>
          <a:lstStyle/>
          <a:p>
            <a:r>
              <a:rPr lang="ru-RU" sz="2800" dirty="0" smtClean="0"/>
              <a:t>Поглотители времени – неэффективно организованные процессы, ведущие к его потерям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14422"/>
            <a:ext cx="7924800" cy="5286412"/>
          </a:xfrm>
        </p:spPr>
        <p:txBody>
          <a:bodyPr/>
          <a:lstStyle/>
          <a:p>
            <a:r>
              <a:rPr lang="ru-RU" sz="2600" dirty="0" smtClean="0"/>
              <a:t>Нечеткая постановка цели;</a:t>
            </a:r>
          </a:p>
          <a:p>
            <a:r>
              <a:rPr lang="ru-RU" sz="2600" dirty="0" smtClean="0"/>
              <a:t>Отсутствие приоритетов в делах;</a:t>
            </a:r>
          </a:p>
          <a:p>
            <a:r>
              <a:rPr lang="ru-RU" sz="2600" dirty="0" smtClean="0"/>
              <a:t>Попытки слишком много сделать за один раз;</a:t>
            </a:r>
          </a:p>
          <a:p>
            <a:r>
              <a:rPr lang="ru-RU" sz="2600" dirty="0" smtClean="0"/>
              <a:t>Отсутствие представлений о предстоящих задачах;</a:t>
            </a:r>
          </a:p>
          <a:p>
            <a:r>
              <a:rPr lang="ru-RU" sz="2600" dirty="0" smtClean="0"/>
              <a:t>Плохое планирование дня;</a:t>
            </a:r>
          </a:p>
          <a:p>
            <a:r>
              <a:rPr lang="ru-RU" sz="2600" dirty="0" smtClean="0"/>
              <a:t>Заваленный письменный стол;</a:t>
            </a:r>
          </a:p>
          <a:p>
            <a:r>
              <a:rPr lang="ru-RU" sz="2600" dirty="0" smtClean="0"/>
              <a:t>Интернет, компьютерные игры, чаты, форумы;</a:t>
            </a:r>
          </a:p>
          <a:p>
            <a:r>
              <a:rPr lang="ru-RU" sz="2600" dirty="0" smtClean="0"/>
              <a:t>Дорога;</a:t>
            </a:r>
          </a:p>
          <a:p>
            <a:r>
              <a:rPr lang="ru-RU" sz="2600" dirty="0" smtClean="0"/>
              <a:t>Недостаток мотивации;</a:t>
            </a:r>
          </a:p>
          <a:p>
            <a:r>
              <a:rPr lang="ru-RU" sz="2600" dirty="0" smtClean="0"/>
              <a:t>Телефонные звонки отрывающие от дела;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285728"/>
            <a:ext cx="7924800" cy="6000792"/>
          </a:xfrm>
        </p:spPr>
        <p:txBody>
          <a:bodyPr/>
          <a:lstStyle/>
          <a:p>
            <a:r>
              <a:rPr lang="ru-RU" sz="2800" dirty="0" smtClean="0"/>
              <a:t>Поиски записей, адресов телефонов;</a:t>
            </a:r>
          </a:p>
          <a:p>
            <a:r>
              <a:rPr lang="ru-RU" sz="2800" dirty="0" smtClean="0"/>
              <a:t>Недостаток кооперации;</a:t>
            </a:r>
          </a:p>
          <a:p>
            <a:r>
              <a:rPr lang="ru-RU" sz="2800" dirty="0" smtClean="0"/>
              <a:t>Незапланированные посетители;</a:t>
            </a:r>
          </a:p>
          <a:p>
            <a:r>
              <a:rPr lang="ru-RU" sz="2800" dirty="0" smtClean="0"/>
              <a:t>Неспособность сказать «НЕТ»;</a:t>
            </a:r>
          </a:p>
          <a:p>
            <a:r>
              <a:rPr lang="ru-RU" sz="2800" dirty="0" smtClean="0"/>
              <a:t>Неполная или запоздалая информация;</a:t>
            </a:r>
          </a:p>
          <a:p>
            <a:r>
              <a:rPr lang="ru-RU" sz="2800" dirty="0" smtClean="0"/>
              <a:t>Отсутствие самодисциплины (частые перекусы, перерывы на кофе);</a:t>
            </a:r>
          </a:p>
          <a:p>
            <a:r>
              <a:rPr lang="ru-RU" sz="2800" dirty="0" smtClean="0"/>
              <a:t>Неумение довести дело до конца;</a:t>
            </a:r>
          </a:p>
          <a:p>
            <a:r>
              <a:rPr lang="ru-RU" sz="2800" dirty="0" smtClean="0"/>
              <a:t>Отвлечение на внешние факторы;</a:t>
            </a:r>
          </a:p>
          <a:p>
            <a:r>
              <a:rPr lang="ru-RU" sz="2800" dirty="0" smtClean="0"/>
              <a:t>Затяжные совещания, собрания;</a:t>
            </a:r>
          </a:p>
          <a:p>
            <a:r>
              <a:rPr lang="ru-RU" sz="2800" dirty="0" smtClean="0"/>
              <a:t>Недостаточная подготовка к беседа, переговорам, встречам;</a:t>
            </a:r>
          </a:p>
          <a:p>
            <a:pPr>
              <a:buNone/>
            </a:pPr>
            <a:endParaRPr lang="ru-RU" sz="28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214290"/>
            <a:ext cx="7924800" cy="6643710"/>
          </a:xfrm>
        </p:spPr>
        <p:txBody>
          <a:bodyPr/>
          <a:lstStyle/>
          <a:p>
            <a:r>
              <a:rPr lang="ru-RU" sz="2800" dirty="0" smtClean="0"/>
              <a:t>Телевизор, просмотр видео и </a:t>
            </a:r>
            <a:r>
              <a:rPr lang="en-US" sz="2800" dirty="0" smtClean="0"/>
              <a:t>DVD-</a:t>
            </a:r>
            <a:r>
              <a:rPr lang="ru-RU" sz="2800" dirty="0" smtClean="0"/>
              <a:t>фильмов;</a:t>
            </a:r>
          </a:p>
          <a:p>
            <a:r>
              <a:rPr lang="ru-RU" sz="2800" dirty="0" smtClean="0"/>
              <a:t>Болтовня на частные темы;</a:t>
            </a:r>
          </a:p>
          <a:p>
            <a:r>
              <a:rPr lang="ru-RU" sz="2800" dirty="0" smtClean="0"/>
              <a:t>Излишняя коммуникабельность;</a:t>
            </a:r>
          </a:p>
          <a:p>
            <a:r>
              <a:rPr lang="ru-RU" sz="2800" dirty="0" smtClean="0"/>
              <a:t>Синдром откладывания;</a:t>
            </a:r>
          </a:p>
          <a:p>
            <a:r>
              <a:rPr lang="ru-RU" sz="2800" dirty="0" smtClean="0"/>
              <a:t>Желание знать все факты;</a:t>
            </a:r>
          </a:p>
          <a:p>
            <a:r>
              <a:rPr lang="ru-RU" sz="2800" dirty="0" smtClean="0"/>
              <a:t>Длительное ожидание (очереди);</a:t>
            </a:r>
          </a:p>
          <a:p>
            <a:r>
              <a:rPr lang="ru-RU" sz="2800" dirty="0" smtClean="0"/>
              <a:t>Спешка, нетерпение;</a:t>
            </a:r>
          </a:p>
          <a:p>
            <a:r>
              <a:rPr lang="ru-RU" sz="2800" dirty="0" smtClean="0"/>
              <a:t>Слишком редкое делегирование (решаю сам дела, которые могут сделать другие);</a:t>
            </a:r>
          </a:p>
          <a:p>
            <a:r>
              <a:rPr lang="ru-RU" sz="2800" dirty="0" smtClean="0"/>
              <a:t>Недостаточный контроль за делегированием</a:t>
            </a:r>
          </a:p>
          <a:p>
            <a:r>
              <a:rPr lang="ru-RU" sz="2800" dirty="0" smtClean="0"/>
              <a:t>Нечеткая обратная связь или её отсутствие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1E24F4-A286-4B69-8887-CD207931A1F6}" type="slidenum">
              <a:rPr lang="ru-RU" altLang="ru-RU"/>
              <a:pPr/>
              <a:t>2</a:t>
            </a:fld>
            <a:endParaRPr lang="ru-RU" altLang="ru-RU" dirty="0"/>
          </a:p>
        </p:txBody>
      </p:sp>
      <p:sp>
        <p:nvSpPr>
          <p:cNvPr id="6147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936625"/>
          </a:xfrm>
        </p:spPr>
        <p:txBody>
          <a:bodyPr lIns="92160" tIns="46080" rIns="92160" bIns="46080"/>
          <a:lstStyle/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3200" dirty="0" smtClean="0"/>
              <a:t>Тайм-менеджмент 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280400" cy="4659312"/>
          </a:xfrm>
        </p:spPr>
        <p:txBody>
          <a:bodyPr lIns="182520" tIns="46080" rIns="182520" bIns="46080"/>
          <a:lstStyle/>
          <a:p>
            <a:pPr marL="338138" indent="-338138" algn="just" eaLnBrk="1" hangingPunct="1">
              <a:lnSpc>
                <a:spcPct val="90000"/>
              </a:lnSpc>
              <a:buSzPct val="7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ru-RU" altLang="ru-RU" sz="2200" dirty="0" smtClean="0"/>
              <a:t>Тайм-менеджмент (ТМ) – комплексная система управления своим временем и своей деятельностью; Тайм-менеджер – человек осознанно и ответственно строящий свою жизнь, ставящий осмысленные цели и достигающий их.</a:t>
            </a:r>
          </a:p>
          <a:p>
            <a:pPr marL="338138" indent="-338138" algn="just" eaLnBrk="1" hangingPunct="1">
              <a:lnSpc>
                <a:spcPct val="90000"/>
              </a:lnSpc>
              <a:buSzPct val="7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ru-RU" altLang="ru-RU" sz="2200" dirty="0" smtClean="0"/>
              <a:t>Основной инструмент наших успехов - наша личность, чтобы состояться мы прежде всего должны знать особенности этого «инструмента» и стремиться к его постоянному развитию, но </a:t>
            </a:r>
          </a:p>
          <a:p>
            <a:pPr marL="338138" indent="-338138" algn="just" eaLnBrk="1" hangingPunct="1">
              <a:lnSpc>
                <a:spcPct val="90000"/>
              </a:lnSpc>
              <a:buSzPct val="7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ru-RU" altLang="ru-RU" sz="2200" dirty="0" smtClean="0"/>
              <a:t>Если человек знает о пользе утренних зарядок, то это вовсе не означает, что он ее каждый день будет делать. </a:t>
            </a:r>
          </a:p>
          <a:p>
            <a:pPr marL="338138" indent="-338138" algn="just" eaLnBrk="1" hangingPunct="1">
              <a:lnSpc>
                <a:spcPct val="90000"/>
              </a:lnSpc>
              <a:buSzPct val="7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ru-RU" altLang="ru-RU" sz="2200" dirty="0" smtClean="0"/>
              <a:t>ТМ - это прежде всего труд и упражнения, направленные на собственное физическое, психическое, духовное развитие.</a:t>
            </a:r>
          </a:p>
          <a:p>
            <a:pPr marL="338138" indent="-338138" eaLnBrk="1" hangingPunct="1">
              <a:lnSpc>
                <a:spcPct val="90000"/>
              </a:lnSpc>
              <a:buSzPct val="7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ru-RU" altLang="ru-RU" sz="2400" dirty="0" smtClean="0"/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Оптимизация расходов времени.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357298"/>
            <a:ext cx="7924800" cy="466250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Дорога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Тщательная подготовка к поездке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Оптимальный выбор времени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Наполнение дороги полезным содержанием (почитать любимую книжку или конспект лекций, послушать любимую музыку, </a:t>
            </a:r>
            <a:r>
              <a:rPr lang="ru-RU" dirty="0" err="1" smtClean="0"/>
              <a:t>аудиокнигу,урок</a:t>
            </a:r>
            <a:r>
              <a:rPr lang="ru-RU" dirty="0" smtClean="0"/>
              <a:t> английского языка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Хронометраж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800" dirty="0" smtClean="0"/>
              <a:t>Это учёт расходов личного времени путем письменной фиксации, дающий материал для анализа и принятия решений являющийся инструментом повышения эффективности мышления.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Это «фотография» рабочего дня, полностью отражающая все расходы времени на различные виды деятельности. Основные задачи анализа</a:t>
            </a:r>
            <a:endParaRPr lang="ru-RU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448703" cy="914400"/>
          </a:xfrm>
        </p:spPr>
        <p:txBody>
          <a:bodyPr/>
          <a:lstStyle/>
          <a:p>
            <a:r>
              <a:rPr lang="ru-RU" dirty="0" smtClean="0"/>
              <a:t>Техника полного хронометража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248680" cy="4876816"/>
          </a:xfrm>
        </p:spPr>
        <p:txBody>
          <a:bodyPr/>
          <a:lstStyle/>
          <a:p>
            <a:r>
              <a:rPr lang="ru-RU" sz="2800" dirty="0" smtClean="0"/>
              <a:t>Завести карманный блокнот.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800" dirty="0" smtClean="0"/>
              <a:t>Записывать все дела и их длительность при каждом переключении внимания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714488"/>
          <a:ext cx="8286808" cy="3361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3640"/>
                <a:gridCol w="953216"/>
                <a:gridCol w="1082102"/>
                <a:gridCol w="1500198"/>
                <a:gridCol w="2714644"/>
                <a:gridCol w="1143008"/>
              </a:tblGrid>
              <a:tr h="1257885">
                <a:tc>
                  <a:txBody>
                    <a:bodyPr/>
                    <a:lstStyle/>
                    <a:p>
                      <a:r>
                        <a:rPr lang="ru-RU" dirty="0" smtClean="0"/>
                        <a:t>Начало работы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Окончание работы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Длит-ть</a:t>
                      </a:r>
                      <a:r>
                        <a:rPr lang="ru-RU" dirty="0" smtClean="0"/>
                        <a:t> работы (мин)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Вид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Примечание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 было потрачено</a:t>
                      </a:r>
                      <a:endParaRPr lang="ru-RU" dirty="0"/>
                    </a:p>
                  </a:txBody>
                  <a:tcPr/>
                </a:tc>
              </a:tr>
              <a:tr h="1022031">
                <a:tc>
                  <a:txBody>
                    <a:bodyPr/>
                    <a:lstStyle/>
                    <a:p>
                      <a:r>
                        <a:rPr lang="ru-RU" dirty="0" smtClean="0"/>
                        <a:t>13.00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13.20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Совещание у директора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Прослушал «интересную» лекцию о том, что надо хорошо</a:t>
                      </a:r>
                      <a:r>
                        <a:rPr lang="ru-RU" baseline="0" dirty="0" smtClean="0"/>
                        <a:t> работать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86178">
                <a:tc>
                  <a:txBody>
                    <a:bodyPr/>
                    <a:lstStyle/>
                    <a:p>
                      <a:r>
                        <a:rPr lang="ru-RU" dirty="0" smtClean="0"/>
                        <a:t>13.20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14.00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Обработка</a:t>
                      </a:r>
                      <a:r>
                        <a:rPr lang="ru-RU" baseline="0" dirty="0" smtClean="0"/>
                        <a:t> диагностики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Ударными темпами закончил работу на сегодня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448703" cy="914400"/>
          </a:xfrm>
        </p:spPr>
        <p:txBody>
          <a:bodyPr/>
          <a:lstStyle/>
          <a:p>
            <a:r>
              <a:rPr lang="ru-RU" dirty="0" smtClean="0"/>
              <a:t>Классификации затрат времени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429684" cy="4929222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Сенека</a:t>
            </a:r>
          </a:p>
          <a:p>
            <a:r>
              <a:rPr lang="ru-RU" sz="2800" dirty="0" smtClean="0"/>
              <a:t>Хорошо потраченное</a:t>
            </a:r>
          </a:p>
          <a:p>
            <a:r>
              <a:rPr lang="ru-RU" sz="2800" dirty="0" smtClean="0"/>
              <a:t>Дурно потраченное</a:t>
            </a:r>
          </a:p>
          <a:p>
            <a:r>
              <a:rPr lang="ru-RU" sz="2800" dirty="0" smtClean="0"/>
              <a:t>Потраченное на безделье</a:t>
            </a:r>
          </a:p>
          <a:p>
            <a:pPr>
              <a:buNone/>
            </a:pPr>
            <a:r>
              <a:rPr lang="ru-RU" sz="2800" dirty="0" smtClean="0"/>
              <a:t>Козловский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Основные (затраты времени на них хотелось бы увеличить)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Навязанные (затраты хотелось бы уменьшить)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Нейтральные (затраты хотелось бы сохранить неизменными)</a:t>
            </a:r>
          </a:p>
          <a:p>
            <a:pPr>
              <a:buFont typeface="Wingdings" pitchFamily="2" charset="2"/>
              <a:buChar char="v"/>
            </a:pPr>
            <a:endParaRPr lang="ru-RU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Качество организации труда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358246" cy="4419600"/>
          </a:xfrm>
        </p:spPr>
        <p:txBody>
          <a:bodyPr/>
          <a:lstStyle/>
          <a:p>
            <a:r>
              <a:rPr lang="ru-RU" dirty="0" smtClean="0"/>
              <a:t>Была ли необходимость выполнять эту работу самому?</a:t>
            </a:r>
          </a:p>
          <a:p>
            <a:r>
              <a:rPr lang="ru-RU" dirty="0" smtClean="0"/>
              <a:t>Были ли оправданы затраты времени?</a:t>
            </a:r>
          </a:p>
          <a:p>
            <a:r>
              <a:rPr lang="ru-RU" dirty="0" smtClean="0"/>
              <a:t>Было ли целесообразным выполнение работы?</a:t>
            </a:r>
          </a:p>
          <a:p>
            <a:r>
              <a:rPr lang="ru-RU" dirty="0" smtClean="0"/>
              <a:t>Был ли сознательно определен временной интервал для </a:t>
            </a:r>
            <a:r>
              <a:rPr lang="ru-RU" smtClean="0"/>
              <a:t>выполнения работы?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015287" cy="914400"/>
          </a:xfrm>
        </p:spPr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500034" y="4714884"/>
          <a:ext cx="7929618" cy="1321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206"/>
                <a:gridCol w="2643206"/>
                <a:gridCol w="2643206"/>
              </a:tblGrid>
              <a:tr h="66080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Поглотители времени</a:t>
                      </a:r>
                      <a:endParaRPr lang="ru-RU" dirty="0"/>
                    </a:p>
                  </a:txBody>
                  <a:tcPr marL="44841" marR="448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Возможные</a:t>
                      </a:r>
                      <a:r>
                        <a:rPr lang="ru-RU" baseline="0" dirty="0" smtClean="0"/>
                        <a:t> причины потерь времени</a:t>
                      </a:r>
                      <a:endParaRPr lang="ru-RU" dirty="0"/>
                    </a:p>
                  </a:txBody>
                  <a:tcPr marL="44841" marR="448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Меры по их устранению</a:t>
                      </a:r>
                      <a:endParaRPr lang="ru-RU" dirty="0"/>
                    </a:p>
                  </a:txBody>
                  <a:tcPr marL="44841" marR="44841"/>
                </a:tc>
              </a:tr>
              <a:tr h="66080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4841" marR="4484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4841" marR="4484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4841" marR="44841"/>
                </a:tc>
              </a:tr>
            </a:tbl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285720" y="1142984"/>
            <a:ext cx="8286808" cy="328614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Прочитайте внимательно список основных поглотителей времени, выпишите в таблицу свои основные поглотители.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Во вторую колонку запишите причину, которые влияют на потерю времени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Продумайте шаги по рационализации расходов времени . Внесите их в третью колонку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305827" cy="914400"/>
          </a:xfrm>
        </p:spPr>
        <p:txBody>
          <a:bodyPr/>
          <a:lstStyle/>
          <a:p>
            <a:r>
              <a:rPr lang="ru-RU" dirty="0" smtClean="0"/>
              <a:t>Работоспособность и биоритмы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428596" y="2000240"/>
          <a:ext cx="7929618" cy="1143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642942"/>
                <a:gridCol w="642942"/>
                <a:gridCol w="785818"/>
                <a:gridCol w="857256"/>
                <a:gridCol w="928694"/>
                <a:gridCol w="785818"/>
                <a:gridCol w="857256"/>
                <a:gridCol w="785818"/>
              </a:tblGrid>
              <a:tr h="571504">
                <a:tc>
                  <a:txBody>
                    <a:bodyPr/>
                    <a:lstStyle/>
                    <a:p>
                      <a:r>
                        <a:rPr lang="ru-RU" dirty="0" smtClean="0"/>
                        <a:t>ПОДЪЁМЫ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5-6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11-12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17-18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23-24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ru-RU" dirty="0" smtClean="0"/>
                        <a:t>СПАДЫ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8-9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14-15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20-21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2-3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34" y="1357298"/>
            <a:ext cx="8105804" cy="614354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Пики и спады активности чередуются таким образом:</a:t>
            </a:r>
          </a:p>
        </p:txBody>
      </p:sp>
      <p:sp>
        <p:nvSpPr>
          <p:cNvPr id="7" name="Содержимое 3"/>
          <p:cNvSpPr txBox="1">
            <a:spLocks/>
          </p:cNvSpPr>
          <p:nvPr/>
        </p:nvSpPr>
        <p:spPr bwMode="auto">
          <a:xfrm>
            <a:off x="500034" y="3286124"/>
            <a:ext cx="810580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ru-RU" sz="2800" kern="0" dirty="0" smtClean="0">
                <a:latin typeface="+mn-lt"/>
                <a:cs typeface="+mn-cs"/>
              </a:rPr>
              <a:t>Рекомендуется согласовывать работу с пиками активности, а в периоды спадов во время бодрствования полежать или даже вздремнуть на 10-20 минут. Это позволит быстро пройти период спада – чем глубже в это время торможение нервной системы, тем скорее она восстанавливается.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Эффективный отдых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285860"/>
            <a:ext cx="8286808" cy="480537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Ритмичность. Планирование небольших перерывов через определенные промежутки времени. Оптимально 5 мин через каждый час или 10 минут через полтора часа.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Максимальное переключение. Чем сильнее будет переключение во время перерыва, тем лучше вы отдохнете и восстановите свои силы.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Смена контекста. Сменить место в котором вы находились во время работы.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Эффективный сон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285860"/>
            <a:ext cx="8643966" cy="500066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Ритмичность сна. Ложиться спать и просыпаться в определенные для этого часа.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Оптимальная продолжительность сна. Определить оптимальную для себя продолжительность сна.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Переключение на сон. Спокойное чтение на ночь, прогулка, релаксационные упражнения и т.д.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Правильное пробуждение. Установите в мобильном приятную мелодию и создайте утренний ритуал.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228600"/>
            <a:ext cx="8929718" cy="771508"/>
          </a:xfrm>
        </p:spPr>
        <p:txBody>
          <a:bodyPr/>
          <a:lstStyle/>
          <a:p>
            <a:r>
              <a:rPr lang="ru-RU" sz="4150" dirty="0" smtClean="0"/>
              <a:t>Методы и способы самонастройки</a:t>
            </a:r>
            <a:endParaRPr lang="ru-RU" sz="415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285860"/>
            <a:ext cx="8534400" cy="4929222"/>
          </a:xfrm>
        </p:spPr>
        <p:txBody>
          <a:bodyPr/>
          <a:lstStyle/>
          <a:p>
            <a:pPr>
              <a:buNone/>
            </a:pPr>
            <a:r>
              <a:rPr lang="ru-RU" u="sng" dirty="0" smtClean="0"/>
              <a:t>Техника «</a:t>
            </a:r>
            <a:r>
              <a:rPr lang="ru-RU" u="sng" dirty="0" err="1" smtClean="0"/>
              <a:t>якорения</a:t>
            </a:r>
            <a:r>
              <a:rPr lang="ru-RU" u="sng" dirty="0" smtClean="0"/>
              <a:t>».</a:t>
            </a:r>
          </a:p>
          <a:p>
            <a:pPr>
              <a:buNone/>
            </a:pPr>
            <a:r>
              <a:rPr lang="ru-RU" dirty="0" smtClean="0"/>
              <a:t>Переключение эмоций и моментальное вхождение в ресурсное состояние – </a:t>
            </a:r>
            <a:r>
              <a:rPr lang="ru-RU" dirty="0" err="1" smtClean="0"/>
              <a:t>состояние</a:t>
            </a:r>
            <a:r>
              <a:rPr lang="ru-RU" dirty="0" smtClean="0"/>
              <a:t> настроенности на выполнение работы, дающее ощущение радости и удовольствия, силы и энергии.</a:t>
            </a:r>
          </a:p>
          <a:p>
            <a:pPr>
              <a:buNone/>
            </a:pPr>
            <a:r>
              <a:rPr lang="ru-RU" dirty="0" smtClean="0"/>
              <a:t>«Якорь» – любой материальный объект или любой стимул, (визуальный и </a:t>
            </a:r>
            <a:r>
              <a:rPr lang="ru-RU" dirty="0" err="1" smtClean="0"/>
              <a:t>аудиальный</a:t>
            </a:r>
            <a:r>
              <a:rPr lang="ru-RU" dirty="0" smtClean="0"/>
              <a:t> </a:t>
            </a:r>
            <a:r>
              <a:rPr lang="ru-RU" dirty="0" err="1" smtClean="0"/>
              <a:t>обораз</a:t>
            </a:r>
            <a:r>
              <a:rPr lang="ru-RU" dirty="0" smtClean="0"/>
              <a:t>, жест, поза, движение, цвет, запах), вызывающий определенные эмоциональные состояния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18BD32-C03D-45A7-ADF6-EF709C53E80B}" type="slidenum">
              <a:rPr lang="ru-RU" altLang="ru-RU"/>
              <a:pPr/>
              <a:t>3</a:t>
            </a:fld>
            <a:endParaRPr lang="ru-RU" altLang="ru-RU" dirty="0"/>
          </a:p>
        </p:txBody>
      </p:sp>
      <p:sp>
        <p:nvSpPr>
          <p:cNvPr id="8195" name="Rectangle 1"/>
          <p:cNvSpPr>
            <a:spLocks noGrp="1" noChangeArrowheads="1"/>
          </p:cNvSpPr>
          <p:nvPr>
            <p:ph type="title"/>
          </p:nvPr>
        </p:nvSpPr>
        <p:spPr>
          <a:xfrm>
            <a:off x="179388" y="179388"/>
            <a:ext cx="8580437" cy="1260475"/>
          </a:xfrm>
        </p:spPr>
        <p:txBody>
          <a:bodyPr lIns="0" tIns="0" rIns="0" bIns="0"/>
          <a:lstStyle/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dirty="0" smtClean="0"/>
              <a:t>Время - деньги?!</a:t>
            </a:r>
          </a:p>
        </p:txBody>
      </p:sp>
      <p:sp>
        <p:nvSpPr>
          <p:cNvPr id="51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1844675"/>
            <a:ext cx="8532812" cy="4176713"/>
          </a:xfrm>
        </p:spPr>
        <p:txBody>
          <a:bodyPr lIns="0" tIns="0" rIns="0" bIns="0"/>
          <a:lstStyle/>
          <a:p>
            <a:pPr marL="1587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6826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ru-RU" altLang="ru-RU" sz="2800" dirty="0"/>
              <a:t>Время, в отличие от других ресурсов, в т.ч. денег:</a:t>
            </a:r>
          </a:p>
          <a:p>
            <a:pPr marL="682625" indent="-681038" eaLnBrk="1" hangingPunct="1">
              <a:lnSpc>
                <a:spcPct val="90000"/>
              </a:lnSpc>
              <a:tabLst>
                <a:tab pos="6826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ru-RU" altLang="ru-RU" sz="2800" dirty="0"/>
              <a:t>Необратимо;</a:t>
            </a:r>
          </a:p>
          <a:p>
            <a:pPr marL="682625" indent="-681038" eaLnBrk="1" hangingPunct="1">
              <a:lnSpc>
                <a:spcPct val="90000"/>
              </a:lnSpc>
              <a:tabLst>
                <a:tab pos="6826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ru-RU" altLang="ru-RU" sz="2800" dirty="0"/>
              <a:t>Нельзя умножить;</a:t>
            </a:r>
          </a:p>
          <a:p>
            <a:pPr marL="682625" indent="-681038" eaLnBrk="1" hangingPunct="1">
              <a:lnSpc>
                <a:spcPct val="90000"/>
              </a:lnSpc>
              <a:tabLst>
                <a:tab pos="6826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ru-RU" altLang="ru-RU" sz="2800" dirty="0"/>
              <a:t>Нельзя накопить;</a:t>
            </a:r>
          </a:p>
          <a:p>
            <a:pPr marL="682625" indent="-681038" eaLnBrk="1" hangingPunct="1">
              <a:lnSpc>
                <a:spcPct val="90000"/>
              </a:lnSpc>
              <a:tabLst>
                <a:tab pos="6826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ru-RU" altLang="ru-RU" sz="2800" dirty="0"/>
              <a:t>Нельзя передать или занять;</a:t>
            </a:r>
          </a:p>
          <a:p>
            <a:pPr marL="682625" indent="-681038" eaLnBrk="1" hangingPunct="1">
              <a:lnSpc>
                <a:spcPct val="90000"/>
              </a:lnSpc>
              <a:tabLst>
                <a:tab pos="6826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ru-RU" altLang="ru-RU" sz="2800" dirty="0"/>
              <a:t>Проходит безвозвратно</a:t>
            </a:r>
          </a:p>
          <a:p>
            <a:pPr marL="682625" indent="-681038" eaLnBrk="1" hangingPunct="1">
              <a:lnSpc>
                <a:spcPct val="90000"/>
              </a:lnSpc>
              <a:tabLst>
                <a:tab pos="6826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ru-RU" altLang="ru-RU" sz="2800" dirty="0"/>
              <a:t>Значит время дороже, чем деньги - это сама жизнь!!!</a:t>
            </a:r>
          </a:p>
        </p:txBody>
      </p:sp>
      <p:pic>
        <p:nvPicPr>
          <p:cNvPr id="8197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38" y="2214563"/>
            <a:ext cx="2928937" cy="2286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«Заточка карандашей»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1571612"/>
            <a:ext cx="8215370" cy="4448188"/>
          </a:xfrm>
        </p:spPr>
        <p:txBody>
          <a:bodyPr/>
          <a:lstStyle/>
          <a:p>
            <a:pPr marL="514350" indent="-514350">
              <a:buNone/>
            </a:pPr>
            <a:r>
              <a:rPr lang="ru-RU" sz="2650" dirty="0" smtClean="0"/>
              <a:t>Простая техническая операция помогает настроиться на сложную работу. Пока точим карандаши, оформляем титульный лист доклада, подбираем иллюстрации или просто раскладываем в нужном порядке необходимые для работы бумаги, мы обдумываем , что будем делать дальше, определяем отдельные шаги для  выполнения задачи и постепенно втягиваемся в процесс деятельности.</a:t>
            </a:r>
            <a:endParaRPr lang="ru-RU" sz="265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 «швейцарского сыра»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357298"/>
            <a:ext cx="8143932" cy="4662502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Суть метода заключается в том, что задача выполняется не в логическом порядке, а в произвольном.</a:t>
            </a:r>
          </a:p>
          <a:p>
            <a:pPr>
              <a:buNone/>
            </a:pPr>
            <a:r>
              <a:rPr lang="ru-RU" sz="2400" dirty="0" smtClean="0"/>
              <a:t>Попробуйте «выгрызть» маленькие кусочки из большого дела.</a:t>
            </a:r>
          </a:p>
          <a:p>
            <a:pPr>
              <a:buNone/>
            </a:pPr>
            <a:r>
              <a:rPr lang="ru-RU" sz="2400" dirty="0" smtClean="0"/>
              <a:t>Самое главное, начинать следует с тех элементов, которые наиболее интересны, привлекательны или хотя бы просты для выполнения. Это создаёт позитивный настрой, необходимый для реализации данного большого дела. Постепенно вы увидите, что в вашем деле- «сыре» появилось так много «дырок», что доесть его уже не сложно.</a:t>
            </a:r>
            <a:endParaRPr lang="ru-RU" sz="2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Промежуточная радость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357298"/>
            <a:ext cx="7891490" cy="466250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Разбейте всю работу на несколько этапов и за прохождение каждого назначьте себе небольшую награду.</a:t>
            </a:r>
          </a:p>
          <a:p>
            <a:pPr>
              <a:buNone/>
            </a:pPr>
            <a:r>
              <a:rPr lang="ru-RU" dirty="0" smtClean="0"/>
              <a:t>Немедленная награда за каждый сделанный шаг мотивирует на дальнейшее движение.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4FCB6F-A6CB-488A-8802-663E40426A68}" type="slidenum">
              <a:rPr lang="ru-RU" altLang="ru-RU"/>
              <a:pPr/>
              <a:t>33</a:t>
            </a:fld>
            <a:endParaRPr lang="ru-RU" altLang="ru-RU"/>
          </a:p>
        </p:txBody>
      </p:sp>
      <p:sp>
        <p:nvSpPr>
          <p:cNvPr id="26627" name="Rectangle 1"/>
          <p:cNvSpPr>
            <a:spLocks noGrp="1" noChangeArrowheads="1"/>
          </p:cNvSpPr>
          <p:nvPr>
            <p:ph type="title"/>
          </p:nvPr>
        </p:nvSpPr>
        <p:spPr>
          <a:xfrm>
            <a:off x="682625" y="188913"/>
            <a:ext cx="8080375" cy="792162"/>
          </a:xfrm>
        </p:spPr>
        <p:txBody>
          <a:bodyPr lIns="92160" tIns="46080" rIns="92160" bIns="4608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mtClean="0"/>
              <a:t>Лень - это не всегда плохо</a:t>
            </a:r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424863" cy="4895850"/>
          </a:xfrm>
        </p:spPr>
        <p:txBody>
          <a:bodyPr lIns="182520" tIns="46080" rIns="182520" bIns="46080"/>
          <a:lstStyle/>
          <a:p>
            <a:pPr marL="0" indent="0" eaLnBrk="1" hangingPunct="1">
              <a:lnSpc>
                <a:spcPct val="80000"/>
              </a:lnSpc>
              <a:spcBef>
                <a:spcPts val="600"/>
              </a:spcBef>
              <a:buSzPct val="75000"/>
              <a:buFont typeface="Wingdings" pitchFamily="2" charset="2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ru-RU" altLang="ru-RU" sz="2400" dirty="0"/>
              <a:t>Часто это нормальная защитная реакция организма. Её причинами могут быть: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SzPct val="7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ru-RU" altLang="ru-RU" sz="2400" dirty="0"/>
              <a:t>Переутомление, объективная </a:t>
            </a:r>
            <a:r>
              <a:rPr lang="ru-RU" altLang="ru-RU" sz="2400" dirty="0" err="1"/>
              <a:t>растраченность</a:t>
            </a:r>
            <a:r>
              <a:rPr lang="ru-RU" altLang="ru-RU" sz="2400" dirty="0"/>
              <a:t> физических, энергетических, эмоциональных ресурсов;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SzPct val="7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ru-RU" altLang="ru-RU" sz="2400" dirty="0"/>
              <a:t>Несоответствие нашего «должен» нашему «хочу» - когда мы тратим время своей жизни на дела, не являющиеся для нас желанными;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SzPct val="7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ru-RU" altLang="ru-RU" sz="2400" dirty="0"/>
              <a:t>Интуитивное ощущение ненужности выполняемой в данный момент задачи;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SzPct val="7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ru-RU" altLang="ru-RU" sz="2400" dirty="0"/>
              <a:t>Возможно, что ваше подсознание дает вам сигнал: «подожди, не суетись, очисти душу от мелких текущих мыслей, дай место рождению чего-то нового». Часто именно в таком состоянии приходят лучшие идеи и творческие озарения.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SzPct val="75000"/>
              <a:buFontTx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ru-RU" altLang="ru-RU" sz="2400" dirty="0"/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52A4DE-A9D7-4221-9402-893FCEB65FDA}" type="slidenum">
              <a:rPr lang="ru-RU" altLang="ru-RU"/>
              <a:pPr/>
              <a:t>34</a:t>
            </a:fld>
            <a:endParaRPr lang="ru-RU" altLang="ru-RU"/>
          </a:p>
        </p:txBody>
      </p:sp>
      <p:sp>
        <p:nvSpPr>
          <p:cNvPr id="28675" name="Rectangle 1"/>
          <p:cNvSpPr>
            <a:spLocks noGrp="1" noChangeArrowheads="1"/>
          </p:cNvSpPr>
          <p:nvPr>
            <p:ph type="title"/>
          </p:nvPr>
        </p:nvSpPr>
        <p:spPr>
          <a:xfrm>
            <a:off x="195263" y="322263"/>
            <a:ext cx="8020050" cy="730250"/>
          </a:xfrm>
        </p:spPr>
        <p:txBody>
          <a:bodyPr lIns="92160" tIns="46080" rIns="92160" bIns="4608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mtClean="0"/>
              <a:t>Правила творческой лени</a:t>
            </a: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9563" cy="4398963"/>
          </a:xfrm>
        </p:spPr>
        <p:txBody>
          <a:bodyPr lIns="182520" tIns="46080" rIns="182520" bIns="46080"/>
          <a:lstStyle/>
          <a:p>
            <a:pPr marL="338138" indent="-338138" eaLnBrk="1" hangingPunct="1">
              <a:lnSpc>
                <a:spcPct val="80000"/>
              </a:lnSpc>
              <a:spcBef>
                <a:spcPts val="700"/>
              </a:spcBef>
              <a:buSzPct val="7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ru-RU" altLang="ru-RU" sz="2800" smtClean="0"/>
              <a:t>Если уж лениться, то на 100%, не пытаясь делать в это время что-то еще. Чистая лень – это чистое ощущение полноты бытия и всеобщей гармонии мироздания;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700"/>
              </a:spcBef>
              <a:buSzPct val="7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ru-RU" altLang="ru-RU" sz="2800" smtClean="0"/>
              <a:t>Сознательно принимать решение: «хочу лениться и буду это делать». Без колебаний и угрызений совести. 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700"/>
              </a:spcBef>
              <a:buSzPct val="7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ru-RU" altLang="ru-RU" sz="2800" smtClean="0"/>
              <a:t>Перед творческой ленью загружать мозг информацией по важной для вас творческой проблеме. Но не думать о проблеме во время самой лени!</a:t>
            </a:r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ctrTitle"/>
          </p:nvPr>
        </p:nvSpPr>
        <p:spPr>
          <a:xfrm>
            <a:off x="685800" y="1557338"/>
            <a:ext cx="7772400" cy="1079500"/>
          </a:xfrm>
        </p:spPr>
        <p:txBody>
          <a:bodyPr/>
          <a:lstStyle/>
          <a:p>
            <a:r>
              <a:rPr lang="ru-RU" altLang="ru-RU" sz="4800" b="1" smtClean="0"/>
              <a:t>9 советов управления временем</a:t>
            </a:r>
          </a:p>
        </p:txBody>
      </p:sp>
      <p:sp>
        <p:nvSpPr>
          <p:cNvPr id="307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188" y="3068638"/>
            <a:ext cx="7489825" cy="2570162"/>
          </a:xfrm>
        </p:spPr>
        <p:txBody>
          <a:bodyPr/>
          <a:lstStyle/>
          <a:p>
            <a:pPr algn="ctr"/>
            <a:r>
              <a:rPr lang="ru-RU" altLang="ru-RU" sz="2800" b="1" smtClean="0">
                <a:solidFill>
                  <a:srgbClr val="C00000"/>
                </a:solidFill>
              </a:rPr>
              <a:t>Как говорил Лао-Цзы </a:t>
            </a:r>
            <a:r>
              <a:rPr lang="ru-RU" altLang="ru-RU" sz="1800" smtClean="0"/>
              <a:t>(библиотекарь государственной библиотеки во времена династии Чжоу - более 2,5 тыс.лет назад - основатель даосизма)</a:t>
            </a:r>
            <a:r>
              <a:rPr lang="ru-RU" altLang="ru-RU" sz="1800" b="1" smtClean="0"/>
              <a:t>, </a:t>
            </a:r>
            <a:r>
              <a:rPr lang="ru-RU" altLang="ru-RU" sz="2800" b="1" smtClean="0">
                <a:solidFill>
                  <a:srgbClr val="C00000"/>
                </a:solidFill>
              </a:rPr>
              <a:t>«побеждающий других силен, а побеждающий самого себя могущественен» </a:t>
            </a:r>
          </a:p>
          <a:p>
            <a:pPr algn="ctr">
              <a:buFont typeface="Arial" charset="0"/>
              <a:buNone/>
            </a:pPr>
            <a:endParaRPr lang="ru-RU" altLang="ru-RU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Время было и остается наиболее ценным ресурсом</a:t>
            </a:r>
          </a:p>
        </p:txBody>
      </p:sp>
      <p:sp>
        <p:nvSpPr>
          <p:cNvPr id="317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Жаль людей, которые не получают удовольствия от того, чем они занимаются или с удовольствием делают то, что не приносит им результата. </a:t>
            </a:r>
          </a:p>
          <a:p>
            <a:r>
              <a:rPr lang="ru-RU" altLang="ru-RU" smtClean="0"/>
              <a:t>Жаль тех, кто неэффективно работает над правильными задачами и тех, кто эффективно идет к бесполезным целям.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Совет первый. </a:t>
            </a:r>
            <a:br>
              <a:rPr lang="ru-RU" b="1" dirty="0"/>
            </a:br>
            <a:r>
              <a:rPr lang="ru-RU" b="1" dirty="0"/>
              <a:t>Будьте уверены и позитивны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1341438"/>
            <a:ext cx="8280400" cy="4678362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Самооценка человека во многом определяет, кто он есть и чего сможет добиться.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«</a:t>
            </a:r>
            <a:r>
              <a:rPr lang="ru-RU" dirty="0"/>
              <a:t>Нет смысла делать то, что вы любите, следует любить то, что вы делаете» У.Черчилль.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Актуально моральное состояние в любом деле: «Первое условие бизнеса состоит в том, что он не должен быть скучным и нудным. Надо радоваться жизни. Если работа не доставляет радости, то вы просто попусту растрачиваете свою жизнь», – пишет </a:t>
            </a:r>
            <a:r>
              <a:rPr lang="ru-RU" b="1" dirty="0"/>
              <a:t>Том </a:t>
            </a:r>
            <a:r>
              <a:rPr lang="ru-RU" b="1" dirty="0" err="1"/>
              <a:t>Питерс</a:t>
            </a:r>
            <a:r>
              <a:rPr lang="ru-RU" dirty="0"/>
              <a:t>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  <p:custDataLst>
      <p:tags r:id="rId1"/>
    </p:custData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Совет второй. </a:t>
            </a:r>
            <a:br>
              <a:rPr lang="ru-RU" b="1" dirty="0"/>
            </a:br>
            <a:r>
              <a:rPr lang="ru-RU" b="1" dirty="0"/>
              <a:t>Определитесь с приоритетами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5214937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Найди дело для души и тебе не придется работать ни дня», – говорил </a:t>
            </a:r>
            <a:r>
              <a:rPr lang="ru-RU" b="1" dirty="0"/>
              <a:t>Конфуций </a:t>
            </a:r>
            <a:r>
              <a:rPr lang="ru-RU" sz="2600" dirty="0"/>
              <a:t>более 2.5 тыс. лет назад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Спросите себя: занимались бы вы тем же чем сейчас, если бы имели стабильный ежемесячный рентный доход в $10 т.? Нет? А что бы вы делали?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Выпишете основные жизненные приоритеты.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Попробуйте вести дневник, записывая два самых ярких события прошедшего дня. Через некоторое время можно будет выделить область основных приоритетов.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Расширяете кругозор: сделайте то, что еще не делали, сходите туда, где еще не были, изучите новую область знаний, много читайте; и еще больше общайтесь.</a:t>
            </a:r>
          </a:p>
        </p:txBody>
      </p:sp>
    </p:spTree>
    <p:custDataLst>
      <p:tags r:id="rId1"/>
    </p:custData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Совет третий. </a:t>
            </a:r>
            <a:br>
              <a:rPr lang="ru-RU" b="1" dirty="0"/>
            </a:br>
            <a:r>
              <a:rPr lang="ru-RU" b="1" dirty="0"/>
              <a:t>Определитесь с целями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879975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«Все планы совершенно бесполезны. А вот без планирования просто не обойтись» (</a:t>
            </a:r>
            <a:r>
              <a:rPr lang="ru-RU" dirty="0" err="1"/>
              <a:t>Д.</a:t>
            </a:r>
            <a:r>
              <a:rPr lang="ru-RU" b="1" dirty="0" err="1"/>
              <a:t>Эйзенхауэр</a:t>
            </a:r>
            <a:r>
              <a:rPr lang="ru-RU" dirty="0"/>
              <a:t>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По мнению </a:t>
            </a:r>
            <a:r>
              <a:rPr lang="ru-RU" b="1" dirty="0"/>
              <a:t>Брайана </a:t>
            </a:r>
            <a:r>
              <a:rPr lang="ru-RU" b="1" dirty="0" err="1"/>
              <a:t>Трейси</a:t>
            </a:r>
            <a:r>
              <a:rPr lang="ru-RU" dirty="0"/>
              <a:t>, не менее 80% успеха зависит от абсолютной ясности того, что вы пытаетесь достичь.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Запишите три главные цели на закладке вашего ежедневника, расскажите о них максимальному числу друзей. Это мотивирует.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Установите </a:t>
            </a:r>
            <a:r>
              <a:rPr lang="ru-RU" dirty="0"/>
              <a:t>временные </a:t>
            </a:r>
            <a:r>
              <a:rPr lang="ru-RU" dirty="0" smtClean="0"/>
              <a:t>рамки достижения целей, </a:t>
            </a:r>
            <a:r>
              <a:rPr lang="ru-RU" dirty="0"/>
              <a:t>ведите и еженедельно обновляйте этот список. Обязательно имейте перечень самых приоритетных дел на день (5-7 позиций; лучше составлять накануне, либо с утра), ведь «жизнь – это серия вдохновенных глупостей, где трудность заключается в том, чтобы понять, какие из них стоит делать» (</a:t>
            </a:r>
            <a:r>
              <a:rPr lang="ru-RU" b="1" dirty="0"/>
              <a:t>Бернард Шоу).</a:t>
            </a:r>
            <a:r>
              <a:rPr lang="ru-RU" dirty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Тайм-менеджмент как система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105804" cy="4733940"/>
          </a:xfrm>
        </p:spPr>
        <p:txBody>
          <a:bodyPr/>
          <a:lstStyle/>
          <a:p>
            <a:pPr marL="514350" indent="-514350">
              <a:buFont typeface="Wingdings" pitchFamily="2" charset="2"/>
              <a:buChar char="ü"/>
            </a:pPr>
            <a:r>
              <a:rPr lang="ru-RU" sz="2800" dirty="0" smtClean="0"/>
              <a:t>Философия (Зачем ехать?)</a:t>
            </a:r>
          </a:p>
          <a:p>
            <a:pPr marL="514350" indent="-514350">
              <a:buNone/>
            </a:pPr>
            <a:r>
              <a:rPr lang="ru-RU" sz="2800" dirty="0" smtClean="0"/>
              <a:t>     Как осознать свои жизненные ценности и приоритеты?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sz="2800" dirty="0" smtClean="0"/>
              <a:t>Стратегия (куда ехать?) Каковы цели? Продуман ли алгоритм их достижения? Организована ли моя повседневная жизнь в соответствии с моими целями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sz="2800" dirty="0" smtClean="0"/>
              <a:t>Технология (на чём ехать?)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sz="2800" dirty="0" smtClean="0"/>
              <a:t>Эффективность (как ехать?)</a:t>
            </a:r>
          </a:p>
          <a:p>
            <a:pPr marL="514350" indent="-514350">
              <a:buNone/>
            </a:pPr>
            <a:r>
              <a:rPr lang="ru-RU" sz="2800" dirty="0" smtClean="0"/>
              <a:t>    Как затратить минимум ресурса и добраться до цели вовремя.</a:t>
            </a:r>
          </a:p>
          <a:p>
            <a:pPr marL="514350" indent="-514350">
              <a:buFont typeface="Wingdings" pitchFamily="2" charset="2"/>
              <a:buChar char="ü"/>
            </a:pPr>
            <a:endParaRPr lang="ru-RU" sz="2800" dirty="0" smtClean="0"/>
          </a:p>
          <a:p>
            <a:pPr marL="514350" indent="-514350">
              <a:buFont typeface="Wingdings" pitchFamily="2" charset="2"/>
              <a:buChar char="ü"/>
            </a:pPr>
            <a:endParaRPr lang="ru-RU" sz="2800" dirty="0" smtClean="0"/>
          </a:p>
          <a:p>
            <a:pPr marL="514350" indent="-514350">
              <a:buFont typeface="Wingdings" pitchFamily="2" charset="2"/>
              <a:buChar char="ü"/>
            </a:pPr>
            <a:endParaRPr lang="ru-RU" sz="2800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100" b="1" dirty="0"/>
              <a:t>Совет четвертый. Определите существенное, удалите лишнее и сфокусируйтесь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1341438"/>
            <a:ext cx="8139112" cy="4678362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В экономике и бизнесе широко известен принцип </a:t>
            </a:r>
            <a:r>
              <a:rPr lang="ru-RU" dirty="0" err="1"/>
              <a:t>Паретто</a:t>
            </a:r>
            <a:r>
              <a:rPr lang="ru-RU" dirty="0"/>
              <a:t> или принцип 80/20 (20% вложений дают 80% результата).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/>
              <a:t>Поощрение продуктивности</a:t>
            </a:r>
            <a:r>
              <a:rPr lang="ru-RU" dirty="0"/>
              <a:t>, а не интенсивности.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/>
              <a:t>Проявление избирательности</a:t>
            </a:r>
            <a:r>
              <a:rPr lang="ru-RU" dirty="0"/>
              <a:t>, а не стремление использовать все имеющиеся возможности.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Стремление </a:t>
            </a:r>
            <a:r>
              <a:rPr lang="ru-RU" i="1" dirty="0"/>
              <a:t>к совершенству в немногих вещах</a:t>
            </a:r>
            <a:r>
              <a:rPr lang="ru-RU" dirty="0"/>
              <a:t>, а не к удовлетворительному исполнению многих.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Выполнение работы, которая </a:t>
            </a:r>
            <a:r>
              <a:rPr lang="ru-RU" i="1" dirty="0"/>
              <a:t>дает наибольший результат и приносит максимальное </a:t>
            </a:r>
            <a:r>
              <a:rPr lang="ru-RU" i="1" dirty="0" smtClean="0"/>
              <a:t>удовольствие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88" y="214313"/>
            <a:ext cx="8358187" cy="6022975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/>
              <a:t>Помните, что сконцентрированные и направленные усилия намного более продуктивны. Только сфокусированная деятельность будет по-настоящему эффективна (Стив Джобс):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dirty="0"/>
              <a:t>Начинайте утро с самых важных задач и не переключайтесь, пока они не будут выполнены.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dirty="0"/>
              <a:t>Группируйте задачи (проверка почты, работа с документами, телефонные звонки, написание текстов, просмотр интересных сайтов, чтение книг и проч.).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dirty="0"/>
              <a:t>Будьте информационно воздержанными. Когда вы работаете над группой задач, отключите все раздражители: Интернет, телефон (если не ждете срочных звонков), телевизор.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dirty="0"/>
              <a:t>Держите рядом с собой блокнот для записи идей и планов.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dirty="0"/>
              <a:t>Выкидывайте все, что не нужно. Корзина для мусора – один из самых полезных инструментов управления временем </a:t>
            </a:r>
            <a:r>
              <a:rPr lang="ru-RU" sz="3800" dirty="0" smtClean="0"/>
              <a:t>.</a:t>
            </a:r>
            <a:endParaRPr lang="ru-RU" sz="3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dirty="0"/>
              <a:t>У </a:t>
            </a:r>
            <a:r>
              <a:rPr lang="ru-RU" sz="3800" b="1" dirty="0"/>
              <a:t>Омара Хайяма</a:t>
            </a:r>
            <a:r>
              <a:rPr lang="ru-RU" sz="3800" dirty="0"/>
              <a:t> есть замечательное стихотворение: «Не оплакивай, смертный, вчерашних потерь/ Дел сегодняшних завтрашней мерой не мерь/ Ни прошедшей, ни грядущей минутам не верь/ Верь текущей минуте, будь счастлив теперь!»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  <p:custDataLst>
      <p:tags r:id="rId1"/>
    </p:custData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734425" cy="914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Совет пятый. Ставьте временные рамки и не откладывайте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1341438"/>
            <a:ext cx="8362950" cy="5159375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Закон Паркинсона: «Задача прибавляет в значимости и сложности соразмерно времени, которое на нее отпущено». И действительно, наличие твердых временных сроков стимулирует активную работу, в то время как их отсутствие поощряет возможность отвлекаться на ненужные мелочи, потому что «работа занимает все отведенное на нее время» (еще один закон Паркинсона).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В мире мало людей знает слово «</a:t>
            </a:r>
            <a:r>
              <a:rPr lang="ru-RU" dirty="0" err="1"/>
              <a:t>прокрастинация</a:t>
            </a:r>
            <a:r>
              <a:rPr lang="ru-RU" dirty="0"/>
              <a:t>», но еще меньше людей свободны от нее.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>
                <a:solidFill>
                  <a:srgbClr val="FF0000"/>
                </a:solidFill>
              </a:rPr>
              <a:t>Прокрастинация</a:t>
            </a:r>
            <a:r>
              <a:rPr lang="ru-RU" dirty="0"/>
              <a:t> – это состояние откладывания на потом серьезных дел. Придумываете ли вы себе мелкие занятия для избегания крупных дел? Близкий </a:t>
            </a:r>
            <a:r>
              <a:rPr lang="ru-RU" dirty="0" err="1"/>
              <a:t>дэдлайн</a:t>
            </a:r>
            <a:r>
              <a:rPr lang="ru-RU" dirty="0"/>
              <a:t> позволяет от этого избавиться, ибо «В суетливости нет усердия» (</a:t>
            </a:r>
            <a:r>
              <a:rPr lang="ru-RU" b="1" dirty="0"/>
              <a:t>Сенека</a:t>
            </a:r>
            <a:r>
              <a:rPr lang="ru-RU" dirty="0"/>
              <a:t>).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err="1">
                <a:solidFill>
                  <a:srgbClr val="FF0000"/>
                </a:solidFill>
              </a:rPr>
              <a:t>Дедлайн</a:t>
            </a:r>
            <a:r>
              <a:rPr lang="ru-RU" dirty="0"/>
              <a:t> — крайний срок (дата и/или время), к которому должна быть выполнена задача.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  <p:custDataLst>
      <p:tags r:id="rId1"/>
    </p:custData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/>
              <a:t/>
            </a:r>
            <a:br>
              <a:rPr lang="ru-RU" b="1" dirty="0"/>
            </a:br>
            <a:r>
              <a:rPr lang="ru-RU" sz="3600" b="1" dirty="0"/>
              <a:t>Совет шестой. Научитесь грамотно управлять рабочим процессом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357313"/>
            <a:ext cx="8329612" cy="4879975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Сбор. Необходимо наладить грамотный процесс работы с входящей информацией. Собирайте входящие материалы в минимальное число хранилищ (блокнот, почта, папка с входящими бумагами). Заведите списки текущих задач, текущих проектов, делегированных задач, неприоритетных задач и полезной информации. Списки можно вести в бумажном виде, на КПК, в электронном блокноте </a:t>
            </a:r>
            <a:r>
              <a:rPr lang="ru-RU" dirty="0" err="1"/>
              <a:t>Google</a:t>
            </a:r>
            <a:r>
              <a:rPr lang="ru-RU" dirty="0"/>
              <a:t> и проч.).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Идентификация и структурирование. Во-первых, регулярно (раз в день) обрабатывайте материалы и принимайте решения о дальнейших действиях: выкинуть, отложить, выполнить. Выполнение может подразумевать: выполнить немедленно (если выполнение займет менее 5 минут), делегировать (добавив в список делегированных задач), либо выполнить позже (добавив в список задач). Если одного действия для выполнения задачи недостаточно, то создайте новый проект. Во-вторых, регулярно оставляйте себе время, чтобы спокойно подумать о новых планах и задачах, которые следует немедленно внести в соответствующие списки.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Выполнение. Принимайте решения о конкретных действиях на основе текущих возможностей и  приоритетов.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Да, и не забывайте зачеркивать выполненные дела – это приятный процесс.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  <p:custDataLst>
      <p:tags r:id="rId1"/>
    </p:custData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Совет седьмой. </a:t>
            </a:r>
            <a:br>
              <a:rPr lang="ru-RU" b="1" dirty="0"/>
            </a:br>
            <a:r>
              <a:rPr lang="ru-RU" b="1" dirty="0"/>
              <a:t>Избегайте потерь времени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0963" name="Содержимое 2"/>
          <p:cNvSpPr>
            <a:spLocks noGrp="1"/>
          </p:cNvSpPr>
          <p:nvPr>
            <p:ph idx="1"/>
          </p:nvPr>
        </p:nvSpPr>
        <p:spPr>
          <a:xfrm>
            <a:off x="395288" y="1341438"/>
            <a:ext cx="8280400" cy="4967287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ru-RU" altLang="ru-RU" smtClean="0"/>
              <a:t>Первым делом, необходимо провести аудит своего времени: в течение нескольких дней ведите учет расхода времени. Необходимо произвести анализ видов деятельности и расхода времени, составить листок «дневных помех». Фиксировать расходы времени нужно сразу вплоть до 15-ти-минутных занятий. В результате получится ясная картина того, куда оно у вас уходит. </a:t>
            </a:r>
          </a:p>
          <a:p>
            <a:pPr>
              <a:buFont typeface="Arial" charset="0"/>
              <a:buChar char="•"/>
            </a:pPr>
            <a:endParaRPr lang="ru-RU" altLang="ru-RU" smtClean="0"/>
          </a:p>
        </p:txBody>
      </p:sp>
    </p:spTree>
    <p:custDataLst>
      <p:tags r:id="rId1"/>
    </p:custData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Не путайте плохой менеджмент с судьбой!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357313"/>
            <a:ext cx="8318500" cy="5072062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/>
              <a:t>«</a:t>
            </a:r>
            <a:r>
              <a:rPr lang="ru-RU" sz="3400" dirty="0" err="1"/>
              <a:t>Запараллеливайте</a:t>
            </a:r>
            <a:r>
              <a:rPr lang="ru-RU" sz="3400" dirty="0"/>
              <a:t>» простые задачи: слушайте книги и </a:t>
            </a:r>
            <a:r>
              <a:rPr lang="ru-RU" sz="3400" dirty="0" err="1"/>
              <a:t>аудиокурсы</a:t>
            </a:r>
            <a:r>
              <a:rPr lang="ru-RU" sz="3400" dirty="0"/>
              <a:t>, пока готовите или гладите, учите иностранные слова пока находитесь в транспорте.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/>
              <a:t>Чаще говорите «Нет» на неудобные просьбы. Цените свое время! Кто, если не вы, будет это делать?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/>
              <a:t>Не тратьте время на незначительные решения: купить ли йогурт за 30 рублей или за 35. Многие люди долго настраиваются, прежде чем сделать неважный телефонный звонок. Просто действуйте!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/>
              <a:t>Структурируйте: создайте и соблюдайте иерархическую структуру папок на компьютере, распределяйте нужные материалы по подписанным папкам, складывайте одежду в заранее определенных местах…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  <p:custDataLst>
      <p:tags r:id="rId1"/>
    </p:custData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625" y="214313"/>
            <a:ext cx="8215313" cy="6143625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Превратите автомобиль в университет на колесах.  Слушайте образовательные программы, изучайте иностранные языки (но не забывайте о безопасности!)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Откажитесь от телевизора. Попробуйте хотя бы на месяц – будете в шоке от количества свободного времени.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Найдите привычки, ворующие у вас время, и помните, что «побороть дурные привычки лучше сегодня, а не завтра» (Конфуций).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И, самое главное, сядьте на интернет-диету: работайте над важными творческими задачами с выключенным Интернетом , записывая необходимые для поиска слова. Никакого поиска в Интернете, кроме абсолютно необходимого.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56% процентов пользователей Интернета чувствуют нервозность при невозможности проверки почты. Не уподобляйтесь им, проверяйте свой </a:t>
            </a:r>
            <a:r>
              <a:rPr lang="ru-RU" dirty="0" err="1"/>
              <a:t>e-mail</a:t>
            </a:r>
            <a:r>
              <a:rPr lang="ru-RU" dirty="0"/>
              <a:t> регулярно, но не постоянно (от двух раз в день до двух раз в неделю, в зависимости от специфики работы).</a:t>
            </a:r>
          </a:p>
        </p:txBody>
      </p:sp>
    </p:spTree>
    <p:custDataLst>
      <p:tags r:id="rId1"/>
    </p:custData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/>
              <a:t>Совет восьмой. Ускоряйтесь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5143500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Скорость важный компонент продуктивности. На какие действия вы тратите много времени? А что будет, если делать эти вещи быстрее?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Вам приходится много читать? Освойте технику быстрого чтения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Вам приходится много печатать? Освойте технику слепой печати, печатайте в 10 раз быстрее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Вам приходится многое осваивать? Поймите, через какие каналы восприятия вы лучше усваиваете информацию: </a:t>
            </a:r>
            <a:r>
              <a:rPr lang="ru-RU" dirty="0" err="1"/>
              <a:t>аудиал</a:t>
            </a:r>
            <a:r>
              <a:rPr lang="ru-RU" dirty="0"/>
              <a:t>, </a:t>
            </a:r>
            <a:r>
              <a:rPr lang="ru-RU" dirty="0" err="1"/>
              <a:t>визуал</a:t>
            </a:r>
            <a:r>
              <a:rPr lang="ru-RU" dirty="0"/>
              <a:t> или </a:t>
            </a:r>
            <a:r>
              <a:rPr lang="ru-RU" dirty="0" err="1"/>
              <a:t>кинестетик</a:t>
            </a:r>
            <a:r>
              <a:rPr lang="ru-RU" dirty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Вам приходится много ходить? Двигайтесь быстро или возьмите велосипед.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Вам приходится много работать? Делегируйте задачи и постройте эффективную систему коммуникаций, пресекая попытки обратного делегирования со стороны подчиненных.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Вам приходится многое держать в голове? Освойте мнемотехнику запоминания.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Вам приходится много переписываться по электронной почте? Эффективно работайте с электронной почтой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«Жить легко очень трудно» (</a:t>
            </a:r>
            <a:r>
              <a:rPr lang="ru-RU" b="1" dirty="0" err="1"/>
              <a:t>Пшекурий</a:t>
            </a:r>
            <a:r>
              <a:rPr lang="ru-RU" dirty="0"/>
              <a:t>).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  <p:custDataLst>
      <p:tags r:id="rId1"/>
    </p:custData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/>
              <a:t>Совет девятый. Отдыхайте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5072062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 «В физиологическом смысле отдых — состояние особой деятельности, когда клетка, оставаясь свободной от работы, восстанавливает свой нормальный состав».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Мозг формирует 2% массы тела человека, но потребляет четверть кислорода, поступающего в организм - больше гуляйте.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Физические упражнения способствуют снабжению мозга кислородом и кровью, а также стимулируют выделение </a:t>
            </a:r>
            <a:r>
              <a:rPr lang="ru-RU" dirty="0" err="1"/>
              <a:t>нейротропных</a:t>
            </a:r>
            <a:r>
              <a:rPr lang="ru-RU" dirty="0"/>
              <a:t> факторов, кот. предотвращают разрушение клеток мозга. Больше тренируйтесь.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Мозг наращивает силу при активном использовании. Больше получайте разносторонних знаний.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Мозг восстанавливает энергию во сне, но: при времени сна меньшем 4-х часов смертность возрастает в 2,5 раза, а когда человек спит больше 10 часов, смертность становится в 1,5 раза выше. Спите оптимальное время.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AC3DFE-2C1E-41AD-9FEC-4A98D892CBF3}" type="slidenum">
              <a:rPr lang="ru-RU" altLang="ru-RU"/>
              <a:pPr/>
              <a:t>49</a:t>
            </a:fld>
            <a:endParaRPr lang="ru-RU" altLang="ru-RU"/>
          </a:p>
        </p:txBody>
      </p:sp>
      <p:sp>
        <p:nvSpPr>
          <p:cNvPr id="46083" name="Rectangle 1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964612" cy="1341438"/>
          </a:xfrm>
        </p:spPr>
        <p:txBody>
          <a:bodyPr lIns="92160" tIns="46080" rIns="92160" bIns="4608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3200" b="1" smtClean="0"/>
              <a:t>Список рекомендованной литературы:</a:t>
            </a:r>
            <a:br>
              <a:rPr lang="ru-RU" altLang="ru-RU" sz="3200" b="1" smtClean="0"/>
            </a:br>
            <a:endParaRPr lang="ru-RU" altLang="ru-RU" sz="3200" b="1" smtClean="0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6400" y="1341438"/>
            <a:ext cx="8280400" cy="5137150"/>
          </a:xfrm>
        </p:spPr>
        <p:txBody>
          <a:bodyPr lIns="182520" tIns="46080" rIns="182520" bIns="46080"/>
          <a:lstStyle/>
          <a:p>
            <a:pPr marL="338138" indent="-338138" eaLnBrk="1" hangingPunct="1">
              <a:lnSpc>
                <a:spcPct val="80000"/>
              </a:lnSpc>
              <a:spcBef>
                <a:spcPts val="700"/>
              </a:spcBef>
              <a:buSzPct val="7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ru-RU" altLang="ru-RU" sz="2800" dirty="0" smtClean="0"/>
              <a:t>Архангельский Г.А. Организация времени Питер. 2008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700"/>
              </a:spcBef>
              <a:buSzPct val="7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ru-RU" altLang="ru-RU" sz="2800" dirty="0" smtClean="0"/>
              <a:t>Резник С.Д., Удалов </a:t>
            </a:r>
            <a:r>
              <a:rPr lang="ru-RU" altLang="ru-RU" sz="2800" dirty="0" err="1" smtClean="0"/>
              <a:t>Ф.Е.,...Персональный</a:t>
            </a:r>
            <a:r>
              <a:rPr lang="ru-RU" altLang="ru-RU" sz="2800" dirty="0" smtClean="0"/>
              <a:t> менеджмент. Учебник. М. 2002 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700"/>
              </a:spcBef>
              <a:buSzPct val="7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ru-RU" altLang="ru-RU" sz="2800" dirty="0" smtClean="0"/>
              <a:t>Л. </a:t>
            </a:r>
            <a:r>
              <a:rPr lang="ru-RU" altLang="ru-RU" sz="2800" dirty="0" err="1" smtClean="0"/>
              <a:t>Зайверт</a:t>
            </a:r>
            <a:r>
              <a:rPr lang="ru-RU" altLang="ru-RU" sz="2800" dirty="0" smtClean="0"/>
              <a:t> Ваше время - в ваших руках. М. «Экономика», 1990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700"/>
              </a:spcBef>
              <a:buSzPct val="7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ru-RU" altLang="ru-RU" sz="2800" dirty="0" smtClean="0"/>
              <a:t>Б. Пирсон, Н. Томас Магистр делового администрирования. М., </a:t>
            </a:r>
            <a:r>
              <a:rPr lang="ru-RU" altLang="ru-RU" sz="2800" dirty="0" err="1" smtClean="0"/>
              <a:t>Альпина</a:t>
            </a:r>
            <a:r>
              <a:rPr lang="ru-RU" altLang="ru-RU" sz="2800" dirty="0" smtClean="0"/>
              <a:t>, 2000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700"/>
              </a:spcBef>
              <a:buSzPct val="7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ru-RU" altLang="ru-RU" sz="2800" dirty="0" smtClean="0"/>
              <a:t>Дэн Кеннеди Жесткий тайм-менеджмент. </a:t>
            </a:r>
            <a:r>
              <a:rPr lang="ru-RU" altLang="ru-RU" sz="2800" dirty="0" err="1" smtClean="0"/>
              <a:t>М.:Альпина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Паблишер</a:t>
            </a:r>
            <a:r>
              <a:rPr lang="ru-RU" altLang="ru-RU" sz="2800" dirty="0" smtClean="0"/>
              <a:t>., 2013.- 199 с.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700"/>
              </a:spcBef>
              <a:buSzPct val="7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ru-RU" altLang="ru-RU" sz="2800" dirty="0" smtClean="0"/>
              <a:t>Секреты умелого руководителя. Сост. </a:t>
            </a:r>
            <a:r>
              <a:rPr lang="ru-RU" altLang="ru-RU" sz="2800" dirty="0" err="1" smtClean="0"/>
              <a:t>Липсиц</a:t>
            </a:r>
            <a:r>
              <a:rPr lang="ru-RU" altLang="ru-RU" sz="2800" dirty="0" smtClean="0"/>
              <a:t> И.В., </a:t>
            </a:r>
            <a:r>
              <a:rPr lang="ru-RU" altLang="ru-RU" sz="2800" dirty="0" err="1" smtClean="0"/>
              <a:t>М.,Экономика</a:t>
            </a:r>
            <a:r>
              <a:rPr lang="ru-RU" altLang="ru-RU" sz="2800" dirty="0" smtClean="0"/>
              <a:t>, 1991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700"/>
              </a:spcBef>
              <a:buSzPct val="75000"/>
              <a:buFontTx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ru-RU" altLang="ru-RU" sz="2800" dirty="0" smtClean="0"/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Целепологание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000" dirty="0" smtClean="0"/>
              <a:t>  Идея ставить цели неочевидна для многих людей, которые не управляют свое жизнью, а лишь «плывут по течению»</a:t>
            </a:r>
          </a:p>
          <a:p>
            <a:pPr>
              <a:buNone/>
            </a:pPr>
            <a:r>
              <a:rPr lang="ru-RU" sz="3000" dirty="0" err="1" smtClean="0"/>
              <a:t>Целепологание</a:t>
            </a:r>
            <a:r>
              <a:rPr lang="ru-RU" sz="3000" dirty="0" smtClean="0"/>
              <a:t> – это определение, конструирование цели, формирование образа желаемого будущего.</a:t>
            </a:r>
          </a:p>
          <a:p>
            <a:pPr>
              <a:buNone/>
            </a:pPr>
            <a:r>
              <a:rPr lang="ru-RU" sz="3000" dirty="0" smtClean="0"/>
              <a:t>Лишь четко поставленная цель позволяет добиться значительных результатов.</a:t>
            </a:r>
            <a:endParaRPr lang="ru-RU" sz="30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mtClean="0"/>
              <a:t>Спасибо за внимание!</a:t>
            </a:r>
          </a:p>
        </p:txBody>
      </p:sp>
      <p:pic>
        <p:nvPicPr>
          <p:cNvPr id="4813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571750" y="2565400"/>
            <a:ext cx="3643313" cy="3527425"/>
          </a:xfrm>
          <a:noFill/>
        </p:spPr>
      </p:pic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Круг влияния и круг забот</a:t>
            </a:r>
            <a:endParaRPr lang="ru-RU" dirty="0"/>
          </a:p>
        </p:txBody>
      </p:sp>
      <p:pic>
        <p:nvPicPr>
          <p:cNvPr id="1026" name="Picture 2" descr="C:\Users\USER\Desktop\Тайм-менеджмент\25551_90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352533"/>
            <a:ext cx="6643734" cy="47613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Если проанализировать то, что находится в круге забот, можно увидеть, что на одни входящие в него явления мы способны повлиять, а на другие нет. То что поддаётся личному контролю, помещается во второй круг, внутренний по отношению к «кругу забот» , - «круг влияния»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Проактивные</a:t>
            </a:r>
            <a:r>
              <a:rPr lang="ru-RU" dirty="0" smtClean="0"/>
              <a:t> люди</a:t>
            </a:r>
            <a:endParaRPr lang="ru-RU" dirty="0"/>
          </a:p>
        </p:txBody>
      </p:sp>
      <p:pic>
        <p:nvPicPr>
          <p:cNvPr id="4" name="Содержимое 3" descr="Картинки по запросу круг влияния и круг забот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500034" y="1500174"/>
            <a:ext cx="3951288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1000100" y="5429264"/>
            <a:ext cx="7286676" cy="639762"/>
          </a:xfrm>
        </p:spPr>
        <p:txBody>
          <a:bodyPr/>
          <a:lstStyle/>
          <a:p>
            <a:r>
              <a:rPr lang="ru-RU" dirty="0" smtClean="0"/>
              <a:t>В результате чего расширяют свой круг «влияния».</a:t>
            </a:r>
            <a:endParaRPr lang="ru-RU" dirty="0"/>
          </a:p>
        </p:txBody>
      </p:sp>
      <p:sp>
        <p:nvSpPr>
          <p:cNvPr id="13" name="Текст 6"/>
          <p:cNvSpPr>
            <a:spLocks noGrp="1"/>
          </p:cNvSpPr>
          <p:nvPr>
            <p:ph sz="quarter" idx="4"/>
          </p:nvPr>
        </p:nvSpPr>
        <p:spPr>
          <a:xfrm>
            <a:off x="4357686" y="1785926"/>
            <a:ext cx="4041775" cy="3000396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b="0" u="sng" dirty="0" smtClean="0"/>
              <a:t>Проективные люди </a:t>
            </a:r>
            <a:r>
              <a:rPr lang="ru-RU" b="0" dirty="0" smtClean="0"/>
              <a:t>отдают приоритет кругу влияния. Они направляют силы, время и энергию на то, что в их власти изменить.</a:t>
            </a:r>
            <a:endParaRPr lang="ru-RU" b="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Реактивные люди </a:t>
            </a:r>
            <a:endParaRPr lang="ru-RU" dirty="0"/>
          </a:p>
        </p:txBody>
      </p:sp>
      <p:pic>
        <p:nvPicPr>
          <p:cNvPr id="7" name="Содержимое 6" descr="Картинки по запросу круг влияния и круг забот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428596" y="1428736"/>
            <a:ext cx="364333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357158" y="5214950"/>
            <a:ext cx="4041775" cy="639762"/>
          </a:xfrm>
        </p:spPr>
        <p:txBody>
          <a:bodyPr/>
          <a:lstStyle/>
          <a:p>
            <a:r>
              <a:rPr lang="ru-RU" dirty="0" smtClean="0"/>
              <a:t>В результате «круг влияния» сжимается.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071934" y="1428736"/>
            <a:ext cx="4500594" cy="395128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300" u="sng" dirty="0" smtClean="0"/>
              <a:t>Реактивные люди</a:t>
            </a:r>
            <a:r>
              <a:rPr lang="ru-RU" sz="2300" dirty="0" smtClean="0"/>
              <a:t>, напротив, сосредотачивают свои усилия на «круге забот» – жалуются на поведение других людей, на обстоятельства, которые не в состоянии изменить, и обвиняют  в своих неудачах кого угодно, только не себя.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dirty="0" smtClean="0"/>
              <a:t>Ориентируясь на реактивный подход, такие люди нередко упускают из виду те области, в которых реально могли бы что-то сделать.</a:t>
            </a:r>
          </a:p>
          <a:p>
            <a:pPr marL="0" indent="0">
              <a:spcBef>
                <a:spcPts val="0"/>
              </a:spcBef>
              <a:buNone/>
            </a:pPr>
            <a:endParaRPr lang="ru-RU" sz="230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Скругленный">
  <a:themeElements>
    <a:clrScheme name="Скругленный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Скругленный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ругленный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3898</TotalTime>
  <Words>3355</Words>
  <Application>Microsoft Office PowerPoint</Application>
  <PresentationFormat>Экран (4:3)</PresentationFormat>
  <Paragraphs>303</Paragraphs>
  <Slides>50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1" baseType="lpstr">
      <vt:lpstr>Скругленный</vt:lpstr>
      <vt:lpstr>Тайм-менеджмент </vt:lpstr>
      <vt:lpstr>Тайм-менеджмент </vt:lpstr>
      <vt:lpstr>Время - деньги?!</vt:lpstr>
      <vt:lpstr>Тайм-менеджмент как система</vt:lpstr>
      <vt:lpstr>Целепологание</vt:lpstr>
      <vt:lpstr>Круг влияния и круг забот</vt:lpstr>
      <vt:lpstr>Слайд 7</vt:lpstr>
      <vt:lpstr>Проактивные люди</vt:lpstr>
      <vt:lpstr>Реактивные люди </vt:lpstr>
      <vt:lpstr>Проактивный и реактивный подход к жизни</vt:lpstr>
      <vt:lpstr>Ценности как основа целепологания</vt:lpstr>
      <vt:lpstr>Слайд 12</vt:lpstr>
      <vt:lpstr>Переход о повседневных задач к ценностям</vt:lpstr>
      <vt:lpstr>Цель и миссия</vt:lpstr>
      <vt:lpstr>Цели и ключевые области жизни</vt:lpstr>
      <vt:lpstr>Упражнение </vt:lpstr>
      <vt:lpstr>Поглотители времени – неэффективно организованные процессы, ведущие к его потерям</vt:lpstr>
      <vt:lpstr>Слайд 18</vt:lpstr>
      <vt:lpstr>Слайд 19</vt:lpstr>
      <vt:lpstr>Оптимизация расходов времени.</vt:lpstr>
      <vt:lpstr>Хронометраж</vt:lpstr>
      <vt:lpstr>Техника полного хронометража</vt:lpstr>
      <vt:lpstr>Классификации затрат времени</vt:lpstr>
      <vt:lpstr>Качество организации труда</vt:lpstr>
      <vt:lpstr>Задание</vt:lpstr>
      <vt:lpstr>Работоспособность и биоритмы</vt:lpstr>
      <vt:lpstr>Эффективный отдых</vt:lpstr>
      <vt:lpstr>Эффективный сон</vt:lpstr>
      <vt:lpstr>Методы и способы самонастройки</vt:lpstr>
      <vt:lpstr>«Заточка карандашей»</vt:lpstr>
      <vt:lpstr>Метод «швейцарского сыра»</vt:lpstr>
      <vt:lpstr>Промежуточная радость </vt:lpstr>
      <vt:lpstr>Лень - это не всегда плохо</vt:lpstr>
      <vt:lpstr>Правила творческой лени</vt:lpstr>
      <vt:lpstr>9 советов управления временем</vt:lpstr>
      <vt:lpstr>Время было и остается наиболее ценным ресурсом</vt:lpstr>
      <vt:lpstr> Совет первый.  Будьте уверены и позитивны  </vt:lpstr>
      <vt:lpstr> Совет второй.  Определитесь с приоритетами  </vt:lpstr>
      <vt:lpstr> Совет третий.  Определитесь с целями  </vt:lpstr>
      <vt:lpstr> Совет четвертый. Определите существенное, удалите лишнее и сфокусируйтесь  </vt:lpstr>
      <vt:lpstr> </vt:lpstr>
      <vt:lpstr> Совет пятый. Ставьте временные рамки и не откладывайте  </vt:lpstr>
      <vt:lpstr> Совет шестой. Научитесь грамотно управлять рабочим процессом  </vt:lpstr>
      <vt:lpstr> Совет седьмой.  Избегайте потерь времени  </vt:lpstr>
      <vt:lpstr>Не путайте плохой менеджмент с судьбой!</vt:lpstr>
      <vt:lpstr>Слайд 46</vt:lpstr>
      <vt:lpstr>Совет восьмой. Ускоряйтесь  </vt:lpstr>
      <vt:lpstr>Совет девятый. Отдыхайте  </vt:lpstr>
      <vt:lpstr>Список рекомендованной литературы: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gainutdinova</dc:creator>
  <cp:lastModifiedBy>Каверина Н Е</cp:lastModifiedBy>
  <cp:revision>144</cp:revision>
  <cp:lastPrinted>1601-01-01T00:00:00Z</cp:lastPrinted>
  <dcterms:created xsi:type="dcterms:W3CDTF">1601-01-01T00:00:00Z</dcterms:created>
  <dcterms:modified xsi:type="dcterms:W3CDTF">2016-12-21T13:59:42Z</dcterms:modified>
</cp:coreProperties>
</file>