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1"/>
  </p:notesMasterIdLst>
  <p:sldIdLst>
    <p:sldId id="322" r:id="rId3"/>
    <p:sldId id="323" r:id="rId4"/>
    <p:sldId id="403" r:id="rId5"/>
    <p:sldId id="404" r:id="rId6"/>
    <p:sldId id="405" r:id="rId7"/>
    <p:sldId id="406" r:id="rId8"/>
    <p:sldId id="407" r:id="rId9"/>
    <p:sldId id="408" r:id="rId10"/>
    <p:sldId id="409" r:id="rId11"/>
    <p:sldId id="410" r:id="rId12"/>
    <p:sldId id="411" r:id="rId13"/>
    <p:sldId id="412" r:id="rId14"/>
    <p:sldId id="413" r:id="rId15"/>
    <p:sldId id="414" r:id="rId16"/>
    <p:sldId id="415" r:id="rId17"/>
    <p:sldId id="416" r:id="rId18"/>
    <p:sldId id="417" r:id="rId19"/>
    <p:sldId id="418" r:id="rId20"/>
    <p:sldId id="419" r:id="rId21"/>
    <p:sldId id="420" r:id="rId22"/>
    <p:sldId id="421" r:id="rId23"/>
    <p:sldId id="422" r:id="rId24"/>
    <p:sldId id="423" r:id="rId25"/>
    <p:sldId id="424" r:id="rId26"/>
    <p:sldId id="425" r:id="rId27"/>
    <p:sldId id="426" r:id="rId28"/>
    <p:sldId id="427" r:id="rId29"/>
    <p:sldId id="428" r:id="rId30"/>
    <p:sldId id="429" r:id="rId31"/>
    <p:sldId id="430" r:id="rId32"/>
    <p:sldId id="325" r:id="rId33"/>
    <p:sldId id="355" r:id="rId34"/>
    <p:sldId id="386" r:id="rId35"/>
    <p:sldId id="357" r:id="rId36"/>
    <p:sldId id="358" r:id="rId37"/>
    <p:sldId id="359" r:id="rId38"/>
    <p:sldId id="360" r:id="rId39"/>
    <p:sldId id="361" r:id="rId40"/>
    <p:sldId id="363" r:id="rId41"/>
    <p:sldId id="385" r:id="rId42"/>
    <p:sldId id="387" r:id="rId43"/>
    <p:sldId id="397" r:id="rId44"/>
    <p:sldId id="402" r:id="rId45"/>
    <p:sldId id="369" r:id="rId46"/>
    <p:sldId id="377" r:id="rId47"/>
    <p:sldId id="390" r:id="rId48"/>
    <p:sldId id="371" r:id="rId49"/>
    <p:sldId id="372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C716F05-E837-4EA4-9CAA-82AF2A78D49C}">
          <p14:sldIdLst>
            <p14:sldId id="322"/>
            <p14:sldId id="323"/>
            <p14:sldId id="403"/>
            <p14:sldId id="404"/>
            <p14:sldId id="405"/>
            <p14:sldId id="406"/>
            <p14:sldId id="407"/>
            <p14:sldId id="408"/>
            <p14:sldId id="409"/>
            <p14:sldId id="410"/>
            <p14:sldId id="411"/>
            <p14:sldId id="412"/>
            <p14:sldId id="413"/>
            <p14:sldId id="414"/>
            <p14:sldId id="415"/>
            <p14:sldId id="416"/>
            <p14:sldId id="417"/>
            <p14:sldId id="418"/>
            <p14:sldId id="419"/>
            <p14:sldId id="420"/>
            <p14:sldId id="421"/>
            <p14:sldId id="422"/>
            <p14:sldId id="423"/>
            <p14:sldId id="424"/>
            <p14:sldId id="425"/>
            <p14:sldId id="426"/>
            <p14:sldId id="427"/>
            <p14:sldId id="428"/>
            <p14:sldId id="429"/>
            <p14:sldId id="430"/>
            <p14:sldId id="325"/>
            <p14:sldId id="355"/>
            <p14:sldId id="386"/>
            <p14:sldId id="357"/>
            <p14:sldId id="358"/>
            <p14:sldId id="359"/>
            <p14:sldId id="360"/>
            <p14:sldId id="361"/>
            <p14:sldId id="363"/>
            <p14:sldId id="385"/>
            <p14:sldId id="387"/>
            <p14:sldId id="397"/>
            <p14:sldId id="402"/>
            <p14:sldId id="369"/>
            <p14:sldId id="377"/>
            <p14:sldId id="390"/>
            <p14:sldId id="371"/>
            <p14:sldId id="37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>
      <p:cViewPr>
        <p:scale>
          <a:sx n="98" d="100"/>
          <a:sy n="98" d="100"/>
        </p:scale>
        <p:origin x="-330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18A27-3C58-45FA-909E-A0B1117C3651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B5DF8-F281-4400-AC69-76BE5337B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42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B5DF8-F281-4400-AC69-76BE5337BEF8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496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_f2eb0_a7f3de0f_XL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07505" y="4186775"/>
            <a:ext cx="4248472" cy="267122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347C-18A5-482A-AC34-385DD50779E3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FBE6D-2732-403F-9456-D23D34A277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347C-18A5-482A-AC34-385DD50779E3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FBE6D-2732-403F-9456-D23D34A277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347C-18A5-482A-AC34-385DD50779E3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FBE6D-2732-403F-9456-D23D34A277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5746E-051F-4353-BF8D-4AC8A35EBB9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134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AF78D-132B-423E-9C07-95B73522B7C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196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A184A-0910-4A7F-8245-8F021FC7197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181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CD7CD-BCF0-43A8-88D8-D2C9BD19078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728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3C13B-EA4F-4E6A-9395-9C8B433C26F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337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87BA5-590F-491D-9514-12AD2E8E6E0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441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F09BB-90E1-4094-B78F-5471DB9BB83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5195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B314D-1C1D-46B8-80EF-573FC24A40D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587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347C-18A5-482A-AC34-385DD50779E3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FBE6D-2732-403F-9456-D23D34A2770A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 descr="0_f2eb0_a7f3de0f_XL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07504" y="4805345"/>
            <a:ext cx="3024336" cy="19015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95452-29B5-4E76-B43E-962A421377A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8537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8F5DC-BE27-44D0-A818-8303FC66778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4507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12BCE-1D6A-4908-BBB3-8235C5237C7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654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EBD03-6EFA-4B53-9F2C-428AFA8B19B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947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347C-18A5-482A-AC34-385DD50779E3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FBE6D-2732-403F-9456-D23D34A277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347C-18A5-482A-AC34-385DD50779E3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FBE6D-2732-403F-9456-D23D34A277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347C-18A5-482A-AC34-385DD50779E3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FBE6D-2732-403F-9456-D23D34A277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347C-18A5-482A-AC34-385DD50779E3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FBE6D-2732-403F-9456-D23D34A277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347C-18A5-482A-AC34-385DD50779E3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FBE6D-2732-403F-9456-D23D34A277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347C-18A5-482A-AC34-385DD50779E3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FBE6D-2732-403F-9456-D23D34A277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347C-18A5-482A-AC34-385DD50779E3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FBE6D-2732-403F-9456-D23D34A277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4347C-18A5-482A-AC34-385DD50779E3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FBE6D-2732-403F-9456-D23D34A2770A}" type="slidenum">
              <a:rPr lang="ru-RU" smtClean="0"/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42556"/>
            <a:ext cx="12458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Блок-схема: документ 7"/>
          <p:cNvSpPr/>
          <p:nvPr/>
        </p:nvSpPr>
        <p:spPr>
          <a:xfrm flipH="1">
            <a:off x="0" y="0"/>
            <a:ext cx="9144000" cy="6597352"/>
          </a:xfrm>
          <a:prstGeom prst="flowChartDocumen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chemeClr val="accent3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4A3813-92BD-4127-9CD5-FA5707B5E8FE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439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uchitel-izd.ru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lib.pstgu.ru/icons/" TargetMode="External"/><Relationship Id="rId7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azbyka.ru/tserkov/" TargetMode="External"/><Relationship Id="rId5" Type="http://schemas.openxmlformats.org/officeDocument/2006/relationships/hyperlink" Target="http://zakonbozhiy.ru/" TargetMode="External"/><Relationship Id="rId4" Type="http://schemas.openxmlformats.org/officeDocument/2006/relationships/hyperlink" Target="http://pravolimp.ru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://www.uchitel-izd.ru/" TargetMode="External"/><Relationship Id="rId7" Type="http://schemas.openxmlformats.org/officeDocument/2006/relationships/hyperlink" Target="http://www.uchmet.ru/events/item/584505/certificate/589703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uchmet.ru/order/add.php?pid=589415&amp;q=1&amp;eid=584505&amp;cb=Y" TargetMode="External"/><Relationship Id="rId5" Type="http://schemas.openxmlformats.org/officeDocument/2006/relationships/hyperlink" Target="http://www.uchmet.ru/order/add.php?pid=589414&amp;q=1&amp;eid=584505&amp;cb=Y" TargetMode="Externa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hmet.ru/about/regulations/" TargetMode="External"/><Relationship Id="rId2" Type="http://schemas.openxmlformats.org/officeDocument/2006/relationships/hyperlink" Target="http://www.uchmet.ru/about/lic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hyperlink" Target="http://www.uchmet.ru/help/#events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emlstart.com/ru/mail_link_tracker?hash=5bnyj39ao6x4jq8yeuf5bpq1jnejr93mx3pwge43dwfe5ntywrp1y73i9ksixmsjaqah36cdqhq4sr&amp;url=http://www.uchmet.ru/distribution/events/content_files_only/2016.10.16/kpp_online/?referer1%3Dsubscribe_webinar%26referer2%3D2016_oct_16_anons%26partner%3D572%26utm_source%3DUnisender_www.uchmet.ru%26utm_medium%3Demail%26utm_campaign%3DRassylka_UchMeta_Anons_2016.10.16#KPP_on_pedagog_proizvodstvo" TargetMode="External"/><Relationship Id="rId13" Type="http://schemas.openxmlformats.org/officeDocument/2006/relationships/hyperlink" Target="http://emlstart.com/ru/mail_link_tracker?hash=571uuqrn6a494s8yeuf5bpq1jnejr93mx3pwge43x67n51sroitqgjfkwpr3eq3p8bzeaa9bs6rkpy&amp;url=http://www.uchmet.ru/distribution/events/content_files_only/2016.10.16/kpp_offline/?referer1%3Dsubscribe_webinar%26referer2%3D2016_oct_16_anons%26partner%3D572%26utm_source%3DUnisender_www.uchmet.ru%26utm_medium%3Demail%26utm_campaign%3DRassylka_UchMeta_Anons_2016.10.16#KPP_off_rukovoditeli" TargetMode="External"/><Relationship Id="rId18" Type="http://schemas.openxmlformats.org/officeDocument/2006/relationships/hyperlink" Target="http://emlstart.com/ru/mail_link_tracker?hash=5wxqhcuxcy3xuq8yeuf5bpq1jnejr93mx3pwge49easbt8bca1ymfqe79xmo7odhijczkbxwa37p1g&amp;url=http://www.uchmet.ru/distribution/events/content_files_only/2016.10.16/kpp_offline/?referer1%3Dsubscribe_webinar%26referer2%3D2016_oct_16_anons%26partner%3D572%26utm_source%3DUnisender_www.uchmet.ru%26utm_medium%3Demail%26utm_campaign%3DRassylka_UchMeta_Anons_2016.10.16#KPP_off_VUZ" TargetMode="External"/><Relationship Id="rId26" Type="http://schemas.openxmlformats.org/officeDocument/2006/relationships/hyperlink" Target="http://emlstart.com/ru/mail_link_tracker?hash=558diruic7mykk8yeuf5bpq1jnejr93mx3pwge46jqfg9t3qr81z7kpchs4tqxoy11cyff73ddyfmy&amp;url=http://www.uchmet.ru/distribution/events/content_files_only/2016.10.16/kpk_offline/?referer1%3Dsubscribe_webinar%26referer2%3D2016_oct_16_anons%26partner%3D572%26utm_source%3DUnisender_www.uchmet.ru%26utm_medium%3Demail%26utm_campaign%3DRassylka_UchMeta_Anons_2016.10.16#KPK_off_pedagog_OU" TargetMode="External"/><Relationship Id="rId3" Type="http://schemas.openxmlformats.org/officeDocument/2006/relationships/hyperlink" Target="http://emlstart.com/ru/mail_link_tracker?hash=5thioebdbmszdr8yeuf5bpq1jnejr93mx3pwge473iqome8qxhybwtj1w3r8z696ry5atpmjy1iwac&amp;url=http://www.uchmet.ru/distribution/events/content_files_only/2016.10.16/kpp_online/?referer1%3Dsubscribe_webinar%26referer2%3D2016_oct_16_anons%26partner%3D572%26utm_source%3DUnisender_www.uchmet.ru%26utm_medium%3Demail%26utm_campaign%3DRassylka_UchMeta_Anons_2016.10.16#KPP_on_rukovoditeli" TargetMode="External"/><Relationship Id="rId21" Type="http://schemas.openxmlformats.org/officeDocument/2006/relationships/hyperlink" Target="http://emlstart.com/ru/mail_link_tracker?hash=5z8n6qj7jn9idg8yeuf5bpq1jnejr93mx3pwge43wj9anc158kci5bamwqgub73s6atpkadkn3a7wo&amp;url=http://www.uchmet.ru/distribution/events/content_files_only/2016.10.16/kpk_online/?referer1%3Dsubscribe_webinar%26referer2%3D2016_oct_16_anons%26partner%3D572%26utm_source%3DUnisender_www.uchmet.ru%26utm_medium%3Demail%26utm_campaign%3DRassylka_UchMeta_Anons_2016.10.16#KPK_on_pedagog_DOO" TargetMode="External"/><Relationship Id="rId7" Type="http://schemas.openxmlformats.org/officeDocument/2006/relationships/hyperlink" Target="http://emlstart.com/ru/mail_link_tracker?hash=586krmu1xj59nc8yeuf5bpq1jnejr93mx3pwge45koz5wqg1d79qfqnfmprnbo36gm8b9s1cswt9sk&amp;url=http://www.uchmet.ru/distribution/events/content_files_only/2016.10.16/kpp_online/?referer1%3Dsubscribe_webinar%26referer2%3D2016_oct_16_anons%26partner%3D572%26utm_source%3DUnisender_www.uchmet.ru%26utm_medium%3Demail%26utm_campaign%3DRassylka_UchMeta_Anons_2016.10.16#KPP_on_psiholog" TargetMode="External"/><Relationship Id="rId12" Type="http://schemas.openxmlformats.org/officeDocument/2006/relationships/hyperlink" Target="http://emlstart.com/ru/mail_link_tracker?hash=5h71x1x9bnwzfh8yeuf5bpq1jnejr93mx3pwge444q6m477b6zeedoknohwuu8w7399kqsr9qs991r&amp;url=http://www.uchmet.ru/distribution/events/content_files_only/2016.10.16/kpp_offline/?referer1%3Dsubscribe_webinar%26referer2%3D2016_oct_16_anons%26partner%3D572%26utm_source%3DUnisender_www.uchmet.ru%26utm_medium%3Demail%26utm_campaign%3DRassylka_UchMeta_Anons_2016.10.16" TargetMode="External"/><Relationship Id="rId17" Type="http://schemas.openxmlformats.org/officeDocument/2006/relationships/hyperlink" Target="http://emlstart.com/ru/mail_link_tracker?hash=5jpwo7p7urozj48yeuf5bpq1jnejr93mx3pwge47mcuwho8r3imwqwmd38pmrwn6e5q4db5bndsxnk&amp;url=http://www.uchmet.ru/distribution/events/content_files_only/2016.10.16/kpp_offline/?referer1%3Dsubscribe_webinar%26referer2%3D2016_oct_16_anons%26partner%3D572%26utm_source%3DUnisender_www.uchmet.ru%26utm_medium%3Demail%26utm_campaign%3DRassylka_UchMeta_Anons_2016.10.16#KPP_off_metodist" TargetMode="External"/><Relationship Id="rId25" Type="http://schemas.openxmlformats.org/officeDocument/2006/relationships/hyperlink" Target="http://emlstart.com/ru/mail_link_tracker?hash=53bdb6o9ytonc18yeuf5bpq1jnejr93mx3pwge46hem9xpc58jngz5oqgh3uheigxrh5ehfss83th1&amp;url=http://www.uchmet.ru/distribution/events/content_files_only/2016.10.16/kpk_offline/?referer1%3Dsubscribe_webinar%26referer2%3D2016_oct_16_anons%26partner%3D572%26utm_source%3DUnisender_www.uchmet.ru%26utm_medium%3Demail%26utm_campaign%3DRassylka_UchMeta_Anons_2016.10.16#KPK_off_pedagog_OO" TargetMode="External"/><Relationship Id="rId2" Type="http://schemas.openxmlformats.org/officeDocument/2006/relationships/hyperlink" Target="http://emlstart.com/ru/mail_link_tracker?hash=5ebpmsz8cte4ee8yeuf5bpq1jnejr93mx3pwge45stp4fuk5o3drirok4gifejuwy53oj5c3h5drsr&amp;url=http://www.uchmet.ru/distribution/events/content_files_only/2016.10.16/kpp_online/?referer1%3Dsubscribe_webinar%26referer2%3D2016_oct_16_anons%26partner%3D572%26utm_source%3DUnisender_www.uchmet.ru%26utm_medium%3Demail%26utm_campaign%3DRassylka_UchMeta_Anons_2016.10.16" TargetMode="External"/><Relationship Id="rId16" Type="http://schemas.openxmlformats.org/officeDocument/2006/relationships/hyperlink" Target="http://emlstart.com/ru/mail_link_tracker?hash=568qx8gpf8x6q48yeuf5bpq1jnejr93mx3pwge4aozo4jkzfipkkkp7eb35nnsch66axwhxg5wi8ic&amp;url=http://www.uchmet.ru/distribution/events/content_files_only/2016.10.16/kpp_offline/?referer1%3Dsubscribe_webinar%26referer2%3D2016_oct_16_anons%26partner%3D572%26utm_source%3DUnisender_www.uchmet.ru%26utm_medium%3Demail%26utm_campaign%3DRassylka_UchMeta_Anons_2016.10.16#KPP_off_pedagog_shk_lic_gimn" TargetMode="External"/><Relationship Id="rId20" Type="http://schemas.openxmlformats.org/officeDocument/2006/relationships/hyperlink" Target="http://emlstart.com/ru/mail_link_tracker?hash=5et3x678h4iyuq8yeuf5bpq1jnejr93mx3pwge49nrrpxi5zp4kjfjbbopnq8bb5qauhbgupiqi33w&amp;url=http://www.uchmet.ru/distribution/events/content_files_only/2016.10.16/kpk_online/?referer1%3Dsubscribe_webinar%26referer2%3D2016_oct_16_anons%26partner%3D572%26utm_source%3DUnisender_www.uchmet.ru%26utm_medium%3Demail%26utm_campaign%3DRassylka_UchMeta_Anons_2016.10.16#KPK_on_pedagog_OO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mlstart.com/ru/mail_link_tracker?hash=5f3nm1r9nmoumy8yeuf5bpq1jnejr93mx3pwge47mesy9sdzpzo8d3816r8s9hq9ir4mbm4hc4i65h&amp;url=http://www.uchmet.ru/distribution/events/content_files_only/2016.10.16/kpp_online/?referer1%3Dsubscribe_webinar%26referer2%3D2016_oct_16_anons%26partner%3D572%26utm_source%3DUnisender_www.uchmet.ru%26utm_medium%3Demail%26utm_campaign%3DRassylka_UchMeta_Anons_2016.10.16#KPP_on_pedagog_OVZ" TargetMode="External"/><Relationship Id="rId11" Type="http://schemas.openxmlformats.org/officeDocument/2006/relationships/hyperlink" Target="http://emlstart.com/ru/mail_link_tracker?hash=5zojuen7eiui8y8yeuf5bpq1jnejr93mx3pwge44owiku8y87ndpp5sxpzppx1agmc71frpwdob9ys&amp;url=http://www.uchmet.ru/distribution/events/content_files_only/2016.10.16/kpp_online/?referer1%3Dsubscribe_webinar%26referer2%3D2016_oct_16_anons%26partner%3D572%26utm_source%3DUnisender_www.uchmet.ru%26utm_medium%3Demail%26utm_campaign%3DRassylka_UchMeta_Anons_2016.10.16#KPP_on_predprinimateli" TargetMode="External"/><Relationship Id="rId24" Type="http://schemas.openxmlformats.org/officeDocument/2006/relationships/hyperlink" Target="http://emlstart.com/ru/mail_link_tracker?hash=5pc4w8fogcebm68yeuf5bpq1jnejr93mx3pwge4hyohz1xu6yn1ph5in3ng7jpobhfrk833cnp1e4r&amp;url=http://www.uchmet.ru/distribution/events/content_files_only/2016.10.16/kpk_offline/?referer1%3Dsubscribe_webinar%26referer2%3D2016_oct_16_anons%26partner%3D572%26utm_source%3DUnisender_www.uchmet.ru%26utm_medium%3Demail%26utm_campaign%3DRassylka_UchMeta_Anons_2016.10.16#KPK_off_pedagog_DOO" TargetMode="External"/><Relationship Id="rId5" Type="http://schemas.openxmlformats.org/officeDocument/2006/relationships/hyperlink" Target="http://emlstart.com/ru/mail_link_tracker?hash=5jr1hjwpzfh95c8yeuf5bpq1jnejr93mx3pwge44iwpew3m6p6s9yme5grt5xn96f8yf967uqregq4&amp;url=http://www.uchmet.ru/distribution/events/content_files_only/2016.10.16/kpp_online/?referer1%3Dsubscribe_webinar%26referer2%3D2016_oct_16_anons%26partner%3D572%26utm_source%3DUnisender_www.uchmet.ru%26utm_medium%3Demail%26utm_campaign%3DRassylka_UchMeta_Anons_2016.10.16#KPP_on_pedagog_shk_lic_gimn" TargetMode="External"/><Relationship Id="rId15" Type="http://schemas.openxmlformats.org/officeDocument/2006/relationships/hyperlink" Target="http://emlstart.com/ru/mail_link_tracker?hash=5id53c69orkj6h8yeuf5bpq1jnejr93mx3pwge43w9c5pewyu59feapoz3ki9bbaajo141ikxykrwy&amp;url=http://www.uchmet.ru/distribution/events/content_files_only/2016.10.16/kpp_offline/?referer1%3Dsubscribe_webinar%26referer2%3D2016_oct_16_anons%26partner%3D572%26utm_source%3DUnisender_www.uchmet.ru%26utm_medium%3Demail%26utm_campaign%3DRassylka_UchMeta_Anons_2016.10.16#KPP_off_pedagog_dop_obr" TargetMode="External"/><Relationship Id="rId23" Type="http://schemas.openxmlformats.org/officeDocument/2006/relationships/hyperlink" Target="http://emlstart.com/ru/mail_link_tracker?hash=5f9jzfnrcz79cg8yeuf5bpq1jnejr93mx3pwge4awyoe5imn6pzphdbf43puszkto91bmnst4j5paq&amp;url=http://www.uchmet.ru/distribution/events/content_files_only/2016.10.16/kpk_offline/?referer1%3Dsubscribe_webinar%26referer2%3D2016_oct_16_anons%26partner%3D572%26utm_source%3DUnisender_www.uchmet.ru%26utm_medium%3Demail%26utm_campaign%3DRassylka_UchMeta_Anons_2016.10.16" TargetMode="External"/><Relationship Id="rId28" Type="http://schemas.openxmlformats.org/officeDocument/2006/relationships/hyperlink" Target="http://emlstart.com/ru/mail_link_tracker?hash=5nwszm6p3naqyo8yeuf5bpq1jnejr93mx3pwge465gmp4s5o194ksq7tcqybegitpakck7q3hh979n&amp;url=http://www.uchmet.ru/distribution/web_offline/index.php/?referer1%3Dsubscribe_webinar%26referer2%3D2016_oct_16_anons%26partner%3D572%26utm_source%3DUnisender_www.uchmet.ru%26utm_medium%3Demail%26utm_campaign%3DRassylka_UchMeta_Anons_2016.10.16" TargetMode="External"/><Relationship Id="rId10" Type="http://schemas.openxmlformats.org/officeDocument/2006/relationships/hyperlink" Target="http://emlstart.com/ru/mail_link_tracker?hash=5rgkzukecfybpn8yeuf5bpq1jnejr93mx3pwge44ww18664nmnngxd9e55d3qebp91w11k6odcirt6&amp;url=http://www.uchmet.ru/distribution/events/content_files_only/2016.10.16/kpp_online/?referer1%3Dsubscribe_webinar%26referer2%3D2016_oct_16_anons%26partner%3D572%26utm_source%3DUnisender_www.uchmet.ru%26utm_medium%3Demail%26utm_campaign%3DRassylka_UchMeta_Anons_2016.10.16#KPP_on_kadr" TargetMode="External"/><Relationship Id="rId19" Type="http://schemas.openxmlformats.org/officeDocument/2006/relationships/hyperlink" Target="http://emlstart.com/ru/mail_link_tracker?hash=5n5dq9me8bwguk8yeuf5bpq1jnejr93mx3pwge443pb7rioh3mars7zmru6gpncyda1hskr3bhsr9h&amp;url=http://www.uchmet.ru/distribution/events/content_files_only/2016.10.16/kpk_online/?referer1%3Dsubscribe_webinar%26referer2%3D2016_oct_16_anons%26partner%3D572%26utm_source%3DUnisender_www.uchmet.ru%26utm_medium%3Demail%26utm_campaign%3DRassylka_UchMeta_Anons_2016.10.16" TargetMode="External"/><Relationship Id="rId4" Type="http://schemas.openxmlformats.org/officeDocument/2006/relationships/hyperlink" Target="http://emlstart.com/ru/mail_link_tracker?hash=5nfgd7pda5k7tr8yeuf5bpq1jnejr93mx3pwge44ge4a7d6iyuywmmowbyjyxh7rdi7k1h9zirtxfw&amp;url=http://www.uchmet.ru/distribution/events/content_files_only/2016.10.16/kpp_online/?referer1%3Dsubscribe_webinar%26referer2%3D2016_oct_16_anons%26partner%3D572%26utm_source%3DUnisender_www.uchmet.ru%26utm_medium%3Demail%26utm_campaign%3DRassylka_UchMeta_Anons_2016.10.16#KPP_on_pedagog_DO" TargetMode="External"/><Relationship Id="rId9" Type="http://schemas.openxmlformats.org/officeDocument/2006/relationships/hyperlink" Target="http://emlstart.com/ru/mail_link_tracker?hash=5rjsmgw9iaa1818yeuf5bpq1jnejr93mx3pwge43nnk1m8jnqtxt58uj4eqg5wyjwqnkn17ic73hfn&amp;url=http://www.uchmet.ru/distribution/events/content_files_only/2016.10.16/kpp_online/?referer1%3Dsubscribe_webinar%26referer2%3D2016_oct_16_anons%26partner%3D572%26utm_source%3DUnisender_www.uchmet.ru%26utm_medium%3Demail%26utm_campaign%3DRassylka_UchMeta_Anons_2016.10.16#KPP_on_avtoshkola" TargetMode="External"/><Relationship Id="rId14" Type="http://schemas.openxmlformats.org/officeDocument/2006/relationships/hyperlink" Target="http://emlstart.com/ru/mail_link_tracker?hash=53ro5nupog8ip18yeuf5bpq1jnejr93mx3pwge47wzjkzh68tsprsmhdyx34a3b58qdcmbkphidgf1&amp;url=http://www.uchmet.ru/distribution/events/content_files_only/2016.10.16/kpp_offline/?referer1%3Dsubscribe_webinar%26referer2%3D2016_oct_16_anons%26partner%3D572%26utm_source%3DUnisender_www.uchmet.ru%26utm_medium%3Demail%26utm_campaign%3DRassylka_UchMeta_Anons_2016.10.16#KPP_off_pedagog_DO" TargetMode="External"/><Relationship Id="rId22" Type="http://schemas.openxmlformats.org/officeDocument/2006/relationships/hyperlink" Target="http://emlstart.com/ru/mail_link_tracker?hash=5ixpuiejk1hf8n8yeuf5bpq1jnejr93mx3pwge47zcno9nw7rpszqgtxh48dc46gc4jcubnpeq4kpr&amp;url=http://www.uchmet.ru/distribution/events/content_files_only/2016.10.16/kpk_online/?referer1%3Dsubscribe_webinar%26referer2%3D2016_oct_16_anons%26partner%3D572%26utm_source%3DUnisender_www.uchmet.ru%26utm_medium%3Demail%26utm_campaign%3DRassylka_UchMeta_Anons_2016.10.16#KPK_on_pedagog_OU" TargetMode="External"/><Relationship Id="rId27" Type="http://schemas.openxmlformats.org/officeDocument/2006/relationships/hyperlink" Target="http://emlstart.com/ru/mail_link_tracker?hash=5px8rkj3exwyqh8yeuf5bpq1jnejr93mx3pwge479acsbz8fn6ghr7fqbbkaqeym3n7rni7dybej9w&amp;url=http://www.uchmet.ru/distribution/events/content_files_only/2016.10.16/web_online/?referer1%3Dsubscribe_webinar%26referer2%3D2016_oct_16_anons%26partner%3D572%26utm_source%3DUnisender_www.uchmet.ru%26utm_medium%3Demail%26utm_campaign%3DRassylka_UchMeta_Anons_2016.10.16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emlstart.com/ru/mail_link_tracker?hash=5px39w4c7d6usn8yeuf5bpq1jneoz1ha36ss1uhodjczpbwhn9x8fr8jnuci7cs5ehiyaur4f3j1an&amp;url=http://www.uchmet.ru/events/item/435805/?referer1%3Dsubscribe_webinar%26referer2%3D2016_aug_07_anons%26partner%3D572" TargetMode="External"/><Relationship Id="rId3" Type="http://schemas.openxmlformats.org/officeDocument/2006/relationships/hyperlink" Target="http://emlstart.com/ru/mail_link_tracker?hash=56xoapt8nitcqw8yeuf5bpq1jneoz1ha36ss1uhiurc6uydwt96s7rqamkp5wd5hbxxytj3zaxo31n&amp;url=http://www.uchmet.ru/events/item/400209/?referer1%3Dsubscribe_webinar%26referer2%3D2016_aug_07_anons%26partner%3D572" TargetMode="External"/><Relationship Id="rId7" Type="http://schemas.openxmlformats.org/officeDocument/2006/relationships/hyperlink" Target="http://emlstart.com/ru/mail_link_tracker?hash=5bgo7gctgh9wx48yeuf5bpq1jneoz1ha36ss1uh1wfuzq9w6t3cn9qnoka5fxf5m4c71frpwdob9ys&amp;url=http://www.uchmet.ru/events/item/430149/?referer1%3Dsubscribe_webinar%26referer2%3D2016_aug_07_anons%26partner%3D572" TargetMode="External"/><Relationship Id="rId2" Type="http://schemas.openxmlformats.org/officeDocument/2006/relationships/hyperlink" Target="http://emlstart.com/ru/mail_link_tracker?hash=55tgqeo95btt668yeuf5bpq1jneoz1ha36ss1uhi7zhei87gn8dpepznygtquajpawfriwx1k5bwfh&amp;url=http://www.uchmet.ru/events/item/300853/?referer1%3Dsubscribe_webinar%26referer2%3D2016_aug_07_anons%26partner%3D57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mlstart.com/ru/mail_link_tracker?hash=5by914qakp6ohn8yeuf5bpq1jneoz1ha36ss1uh1k8b3yy5wpnqfieohsbgsuy4tj6u6565fwzhfro&amp;url=http://www.uchmet.ru/events/item/400569/?referer1%3Dsubscribe_webinar%26referer2%3D2016_aug_07_anons%26partner%3D572" TargetMode="External"/><Relationship Id="rId5" Type="http://schemas.openxmlformats.org/officeDocument/2006/relationships/hyperlink" Target="http://emlstart.com/ru/mail_link_tracker?hash=5fsfsudgs8b6q48yeuf5bpq1jneoz1ha36ss1uhiomh4y4jufg3kr93y5jajwr7uebyppq85xogouh&amp;url=http://www.uchmet.ru/events/item/351126/?referer1%3Dsubscribe_webinar%26referer2%3D2016_aug_07_anons%26partner%3D572" TargetMode="External"/><Relationship Id="rId10" Type="http://schemas.openxmlformats.org/officeDocument/2006/relationships/hyperlink" Target="http://emlstart.com/ru/mail_link_tracker?hash=5du3enj6m7sinn8yeuf5bpq1jneoz1ha36ss1uhubbmd5mcfobmr3iucihmiheq5fx63zmyrdrerd4&amp;url=http://www.uchmet.ru/events/item/447193/?referer1%3Dsubscribe_webinar%26referer2%3D2016_aug_07_anons%26partner%3D572" TargetMode="External"/><Relationship Id="rId4" Type="http://schemas.openxmlformats.org/officeDocument/2006/relationships/hyperlink" Target="http://emlstart.com/ru/mail_link_tracker?hash=5339cquctwfzpn8yeuf5bpq1jneoz1ha36ss1uhwqxiu6j9cqmsrjsj3dsbstmyiscjwo3158ojgtn&amp;url=http://www.uchmet.ru/events/item/371839/?referer1%3Dsubscribe_webinar%26referer2%3D2016_aug_07_anons%26partner%3D572" TargetMode="External"/><Relationship Id="rId9" Type="http://schemas.openxmlformats.org/officeDocument/2006/relationships/hyperlink" Target="http://emlstart.com/ru/mail_link_tracker?hash=5xnijh7q758cos8yeuf5bpq1jneoz1ha36ss1uhu8t7c3nhe31moypab3p4kqufeb4k18acxj6r5ks&amp;url=http://www.uchmet.ru/events/item/435832/?referer1%3Dsubscribe_webinar%26referer2%3D2016_aug_07_anons%26partner%3D572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emlstart.com/ru/mail_link_tracker?hash=56fypis9se5fgq8yeuf5bpq1jneoz1ha36ss1uhw4zorymwe5mbaz9odh1r6xhk91k1xj4dkatkaq6&amp;url=http://www.uchmet.ru/events/item/430516/?referer1%3Dsubscribe_webinar%26referer2%3D2016_aug_07_anons%26partner%3D572" TargetMode="External"/><Relationship Id="rId3" Type="http://schemas.openxmlformats.org/officeDocument/2006/relationships/hyperlink" Target="http://emlstart.com/ru/mail_link_tracker?hash=58pr37p84tau3q8yeuf5bpq1jneoz1ha36ss1uhi51ua94qqkxq4dj9ukz84diiwti7xg8wbfbywxe&amp;url=http://www.uchmet.ru/events/item/430389/?referer1%3Dsubscribe_webinar%26referer2%3D2016_aug_07_anons%26partner%3D572" TargetMode="External"/><Relationship Id="rId7" Type="http://schemas.openxmlformats.org/officeDocument/2006/relationships/hyperlink" Target="http://emlstart.com/ru/mail_link_tracker?hash=5x98183tcyds6a8yeuf5bpq1jneoz1ha36ss1uhtbzm9hkgnof9e5yisjsk88y7ewfbig8ayf6wap6&amp;url=http://www.uchmet.ru/events/item/430486/?referer1%3Dsubscribe_webinar%26referer2%3D2016_aug_07_anons%26partner%3D572" TargetMode="External"/><Relationship Id="rId12" Type="http://schemas.openxmlformats.org/officeDocument/2006/relationships/hyperlink" Target="http://emlstart.com/ru/mail_link_tracker?hash=55999hwpaqgckq8yeuf5bpq1jneoz1ha36ss1uhtqk8uy5dw4fx1mzo3y4ioubycyf9gnpsmngqdcq&amp;url=http://www.uchmet.ru/events/item/453068/?referer1%3Dsubscribe_webinar%26referer2%3D2016_aug_07_anons%26partner%3D572" TargetMode="External"/><Relationship Id="rId2" Type="http://schemas.openxmlformats.org/officeDocument/2006/relationships/hyperlink" Target="http://emlstart.com/ru/mail_link_tracker?hash=5r463hfds5zssa8yeuf5bpq1jneoz1ha36ss1uh1c1pqrr173rtnom95xeikdsabf5ayti1qyk5tsn&amp;url=http://www.uchmet.ru/events/item/430380/?referer1%3Dsubscribe_webinar%26referer2%3D2016_aug_07_anons%26partner%3D57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mlstart.com/ru/mail_link_tracker?hash=53915hmzznmbra8yeuf5bpq1jneoz1ha36ss1uho56rikn39ejno8c7sckwjqeqoohkbgtz9f6396e&amp;url=http://www.uchmet.ru/events/item/430472/?referer1%3Dsubscribe_webinar%26referer2%3D2016_aug_07_anons%26partner%3D572" TargetMode="External"/><Relationship Id="rId11" Type="http://schemas.openxmlformats.org/officeDocument/2006/relationships/hyperlink" Target="http://emlstart.com/ru/mail_link_tracker?hash=5hf1rzhcsgh3en8yeuf5bpq1jneoz1ha36ss1uhtkzpp4x3a6858bbyaj3gocuef5e5yg9e1gjiffg&amp;url=http://www.uchmet.ru/events/item/430559/?referer1%3Dsubscribe_webinar%26referer2%3D2016_aug_07_anons%26partner%3D572" TargetMode="External"/><Relationship Id="rId5" Type="http://schemas.openxmlformats.org/officeDocument/2006/relationships/hyperlink" Target="http://emlstart.com/ru/mail_link_tracker?hash=5aqrkocj84po8c8yeuf5bpq1jneoz1ha36ss1uhoz95rep5e8uuwxqratjcxrfwdr8gcb9w5dresjn&amp;url=http://www.uchmet.ru/events/item/430458/?referer1%3Dsubscribe_webinar%26referer2%3D2016_aug_07_anons%26partner%3D572" TargetMode="External"/><Relationship Id="rId10" Type="http://schemas.openxmlformats.org/officeDocument/2006/relationships/hyperlink" Target="http://emlstart.com/ru/mail_link_tracker?hash=5zgxxeux8yh78y8yeuf5bpq1jneoz1ha36ss1uhzjj7zhimbkw4rgfiymy1ty8bipubwppzhx1713n&amp;url=http://www.uchmet.ru/events/item/430543/?referer1%3Dsubscribe_webinar%26referer2%3D2016_aug_07_anons%26partner%3D572" TargetMode="External"/><Relationship Id="rId4" Type="http://schemas.openxmlformats.org/officeDocument/2006/relationships/hyperlink" Target="http://emlstart.com/ru/mail_link_tracker?hash=59ex4d3xowfw3a8yeuf5bpq1jneoz1ha36ss1uhwpmrgt7b6ywg1qg9jjs5z48f3krd5fa3nk1uz4k&amp;url=http://www.uchmet.ru/events/item/430439/?referer1%3Dsubscribe_webinar%26referer2%3D2016_aug_07_anons%26partner%3D572" TargetMode="External"/><Relationship Id="rId9" Type="http://schemas.openxmlformats.org/officeDocument/2006/relationships/hyperlink" Target="http://emlstart.com/ru/mail_link_tracker?hash=54wcdqitnd3h9k8yeuf5bpq1jneoz1ha36ss1uhidgk569oryrg1id7xs1m11myay8pq6yj5ypf5cg&amp;url=http://www.uchmet.ru/events/item/430529/?referer1%3Dsubscribe_webinar%26referer2%3D2016_aug_07_anons%26partner%3D572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emlstart.com/ru/mail_link_tracker?hash=5yuk3g5njujufs8yeuf5bpq1jnjiadj4bbj35b6f1edx85uygs53fmpw3nk9hnr4ezu1qpdnpq97cr&amp;url=http://www.uchmet.ru/events/item/436489/?referer1%3Dsubscribe_webinar%26referer2%3D2016_sep_18_anons%26partner%3D572%26utm_source%3DUnisender_www.uchmet.ru%26utm_medium%3Demail%26utm_campaign%3DRassylka_UchMeta_Anons_2016.09.18" TargetMode="External"/><Relationship Id="rId13" Type="http://schemas.openxmlformats.org/officeDocument/2006/relationships/hyperlink" Target="http://emlstart.com/ru/mail_link_tracker?hash=5edqe5xrc6ncu18yeuf5bpq1jnjiadj4bbj35b6nkzhfci8yxf3n1hbqkkz7xiw7kt18oyjwyry9ea&amp;url=http://www.uchmet.ru/events/item/437329/?referer1%3Dsubscribe_webinar%26referer2%3D2016_sep_18_anons%26partner%3D572%26utm_source%3DUnisender_www.uchmet.ru%26utm_medium%3Demail%26utm_campaign%3DRassylka_UchMeta_Anons_2016.09.18" TargetMode="External"/><Relationship Id="rId18" Type="http://schemas.openxmlformats.org/officeDocument/2006/relationships/hyperlink" Target="http://emlstart.com/ru/mail_link_tracker?hash=56ypp1oijsj63s8yeuf5bpq1jnjiadj4bbj35b68xt516rar565aitphwte4963xrmdeem6jgy4qs1&amp;url=http://www.uchmet.ru/events/item/437370/?referer1%3Dsubscribe_webinar%26referer2%3D2016_sep_18_anons%26partner%3D572%26utm_source%3DUnisender_www.uchmet.ru%26utm_medium%3Demail%26utm_campaign%3DRassylka_UchMeta_Anons_2016.09.18" TargetMode="External"/><Relationship Id="rId3" Type="http://schemas.openxmlformats.org/officeDocument/2006/relationships/hyperlink" Target="http://emlstart.com/ru/mail_link_tracker?hash=58o7f4u4e8sn868yeuf5bpq1jnjiadj4bbj35b6ygousu5jcgz5akk1bqkyy4taj7iymungyxad631&amp;url=http://www.uchmet.ru/events/item/436481/?referer1%3Dsubscribe_webinar%26referer2%3D2016_sep_18_anons%26partner%3D572%26utm_source%3DUnisender_www.uchmet.ru%26utm_medium%3Demail%26utm_campaign%3DRassylka_UchMeta_Anons_2016.09.18" TargetMode="External"/><Relationship Id="rId21" Type="http://schemas.openxmlformats.org/officeDocument/2006/relationships/hyperlink" Target="http://emlstart.com/ru/mail_link_tracker?hash=55fmwtjo8ecxwa8yeuf5bpq1jnjiadj4bbj35b6ry6shpzc9wx1s4weujswiwdcffbb8jkyfaft87k&amp;url=http://www.uchmet.ru/events/item/437373/?referer1%3Dsubscribe_webinar%26referer2%3D2016_sep_18_anons%26partner%3D572%26utm_source%3DUnisender_www.uchmet.ru%26utm_medium%3Demail%26utm_campaign%3DRassylka_UchMeta_Anons_2016.09.18" TargetMode="External"/><Relationship Id="rId7" Type="http://schemas.openxmlformats.org/officeDocument/2006/relationships/hyperlink" Target="http://emlstart.com/ru/mail_link_tracker?hash=5ccghs37wbnaee8yeuf5bpq1jnjiadj4bbj35b6fucmtg3rzcx4dit1tesgdi5zemdwqpqd379ubyq&amp;url=http://www.uchmet.ru/events/item/436487/?referer1%3Dsubscribe_webinar%26referer2%3D2016_sep_18_anons%26partner%3D572%26utm_source%3DUnisender_www.uchmet.ru%26utm_medium%3Demail%26utm_campaign%3DRassylka_UchMeta_Anons_2016.09.18" TargetMode="External"/><Relationship Id="rId12" Type="http://schemas.openxmlformats.org/officeDocument/2006/relationships/hyperlink" Target="http://emlstart.com/ru/mail_link_tracker?hash=5417xsy513wja48yeuf5bpq1jnjiadj4bbj35b6y475pcx17gg3xw3mzm5zmfqp5xf5esnboe4dj4s&amp;url=http://www.uchmet.ru/events/item/437327/?referer1%3Dsubscribe_webinar%26referer2%3D2016_sep_18_anons%26partner%3D572%26utm_source%3DUnisender_www.uchmet.ru%26utm_medium%3Demail%26utm_campaign%3DRassylka_UchMeta_Anons_2016.09.18" TargetMode="External"/><Relationship Id="rId17" Type="http://schemas.openxmlformats.org/officeDocument/2006/relationships/hyperlink" Target="http://emlstart.com/ru/mail_link_tracker?hash=5w47u8w7t8abfq8yeuf5bpq1jnjiadj4bbj35b6dc7pcc61kycr5747g6p767u3q3xorkebaro4rbh&amp;url=http://www.uchmet.ru/events/item/437369/?referer1%3Dsubscribe_webinar%26referer2%3D2016_sep_18_anons%26partner%3D572%26utm_source%3DUnisender_www.uchmet.ru%26utm_medium%3Demail%26utm_campaign%3DRassylka_UchMeta_Anons_2016.09.18" TargetMode="External"/><Relationship Id="rId2" Type="http://schemas.openxmlformats.org/officeDocument/2006/relationships/hyperlink" Target="http://emlstart.com/ru/mail_link_tracker?hash=54n44z373msb9n8yeuf5bpq1jnjiadj4bbj35b6fmhkf13ahdfms6mawqwu1js3a5hrbtzxi6gbda1&amp;url=http://www.uchmet.ru/events/item/436426/?referer1%3Dsubscribe_webinar%26referer2%3D2016_sep_18_anons%26partner%3D572%26utm_source%3DUnisender_www.uchmet.ru%26utm_medium%3Demail%26utm_campaign%3DRassylka_UchMeta_Anons_2016.09.18" TargetMode="External"/><Relationship Id="rId16" Type="http://schemas.openxmlformats.org/officeDocument/2006/relationships/hyperlink" Target="http://emlstart.com/ru/mail_link_tracker?hash=5r8561e74ih8t18yeuf5bpq1jnjiadj4bbj35b6dzpkomkgnpapsit8hxcffb1runbcnbsqyo1kpx6&amp;url=http://www.uchmet.ru/events/item/437366/?referer1%3Dsubscribe_webinar%26referer2%3D2016_sep_18_anons%26partner%3D572%26utm_source%3DUnisender_www.uchmet.ru%26utm_medium%3Demail%26utm_campaign%3DRassylka_UchMeta_Anons_2016.09.18" TargetMode="External"/><Relationship Id="rId20" Type="http://schemas.openxmlformats.org/officeDocument/2006/relationships/hyperlink" Target="http://emlstart.com/ru/mail_link_tracker?hash=5sj57oo8t6ykih8yeuf5bpq1jnjiadj4bbj35b68fdockcishanismhfkm5wfff4mwfqxmo8pnykqq&amp;url=http://www.uchmet.ru/events/item/437372/?referer1%3Dsubscribe_webinar%26referer2%3D2016_sep_18_anons%26partner%3D572%26utm_source%3DUnisender_www.uchmet.ru%26utm_medium%3Demail%26utm_campaign%3DRassylka_UchMeta_Anons_2016.09.1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mlstart.com/ru/mail_link_tracker?hash=57a1owc57xwjtc8yeuf5bpq1jnjiadj4bbj35b6ym7qbkjaqf1se1imoxbuek9xq17god99i7f1ukh&amp;url=http://www.uchmet.ru/events/item/436486/?referer1%3Dsubscribe_webinar%26referer2%3D2016_sep_18_anons%26partner%3D572%26utm_source%3DUnisender_www.uchmet.ru%26utm_medium%3Demail%26utm_campaign%3DRassylka_UchMeta_Anons_2016.09.18" TargetMode="External"/><Relationship Id="rId11" Type="http://schemas.openxmlformats.org/officeDocument/2006/relationships/hyperlink" Target="http://emlstart.com/ru/mail_link_tracker?hash=55zwdg685bcutw8yeuf5bpq1jnjiadj4bbj35b6nz3jdnxsjtxn7o1ukbpursikf6rpjn8nnwsjxda&amp;url=http://www.uchmet.ru/events/item/436495/?referer1%3Dsubscribe_webinar%26referer2%3D2016_sep_18_anons%26partner%3D572%26utm_source%3DUnisender_www.uchmet.ru%26utm_medium%3Demail%26utm_campaign%3DRassylka_UchMeta_Anons_2016.09.18" TargetMode="External"/><Relationship Id="rId5" Type="http://schemas.openxmlformats.org/officeDocument/2006/relationships/hyperlink" Target="http://emlstart.com/ru/mail_link_tracker?hash=5mih1pnc64azj18yeuf5bpq1jnjiadj4bbj35b68eqbnhi78ms6333bdtrzc6o43rxtn6o3wtehd8k&amp;url=http://www.uchmet.ru/events/item/436485/?referer1%3Dsubscribe_webinar%26referer2%3D2016_sep_18_anons%26partner%3D572%26utm_source%3DUnisender_www.uchmet.ru%26utm_medium%3Demail%26utm_campaign%3DRassylka_UchMeta_Anons_2016.09.18" TargetMode="External"/><Relationship Id="rId15" Type="http://schemas.openxmlformats.org/officeDocument/2006/relationships/hyperlink" Target="http://emlstart.com/ru/mail_link_tracker?hash=5ayju4md69gi9a8yeuf5bpq1jnjiadj4bbj35b6rw647nu7aobz645ef1aeronbyk14dgzhohwgeg4&amp;url=http://www.uchmet.ru/events/item/437364/?referer1%3Dsubscribe_webinar%26referer2%3D2016_sep_18_anons%26partner%3D572%26utm_source%3DUnisender_www.uchmet.ru%26utm_medium%3Demail%26utm_campaign%3DRassylka_UchMeta_Anons_2016.09.18" TargetMode="External"/><Relationship Id="rId23" Type="http://schemas.openxmlformats.org/officeDocument/2006/relationships/hyperlink" Target="http://emlstart.com/ru/mail_link_tracker?hash=53338so7sg3ehq8yeuf5bpq1jnjiadj4bbj35b6g1e9n4xtjduszwu96kxq8mc8c8pahhj4ijd31rr&amp;url=http://www.uchmet.ru/events/item/437378/?referer1%3Dsubscribe_webinar%26referer2%3D2016_sep_18_anons%26partner%3D572%26utm_source%3DUnisender_www.uchmet.ru%26utm_medium%3Demail%26utm_campaign%3DRassylka_UchMeta_Anons_2016.09.18" TargetMode="External"/><Relationship Id="rId10" Type="http://schemas.openxmlformats.org/officeDocument/2006/relationships/hyperlink" Target="http://emlstart.com/ru/mail_link_tracker?hash=59ebjnyis3pu7e8yeuf5bpq1jnjiadj4bbj35b6gdj5digroihwgrmzcbej197e7u7ckwcrqxauecr&amp;url=http://www.uchmet.ru/events/item/436493/?referer1%3Dsubscribe_webinar%26referer2%3D2016_sep_18_anons%26partner%3D572%26utm_source%3DUnisender_www.uchmet.ru%26utm_medium%3Demail%26utm_campaign%3DRassylka_UchMeta_Anons_2016.09.18" TargetMode="External"/><Relationship Id="rId19" Type="http://schemas.openxmlformats.org/officeDocument/2006/relationships/hyperlink" Target="http://emlstart.com/ru/mail_link_tracker?hash=5r4oeht7np3ro18yeuf5bpq1jnjiadj4bbj35b6bjr9619z8itnd5ja7tdja1obn1sh67kirp7xsdh&amp;url=http://www.uchmet.ru/events/item/437371/?referer1%3Dsubscribe_webinar%26referer2%3D2016_sep_18_anons%26partner%3D572%26utm_source%3DUnisender_www.uchmet.ru%26utm_medium%3Demail%26utm_campaign%3DRassylka_UchMeta_Anons_2016.09.18" TargetMode="External"/><Relationship Id="rId4" Type="http://schemas.openxmlformats.org/officeDocument/2006/relationships/hyperlink" Target="http://emlstart.com/ru/mail_link_tracker?hash=5xwy9i5tj1ktwc8yeuf5bpq1jnjiadj4bbj35b6ds1iaaxjk4r61d3wx8wqs1s1opcoquonewusfcn&amp;url=http://www.uchmet.ru/events/item/436482/?referer1%3Dsubscribe_webinar%26referer2%3D2016_sep_18_anons%26partner%3D572%26utm_source%3DUnisender_www.uchmet.ru%26utm_medium%3Demail%26utm_campaign%3DRassylka_UchMeta_Anons_2016.09.18" TargetMode="External"/><Relationship Id="rId9" Type="http://schemas.openxmlformats.org/officeDocument/2006/relationships/hyperlink" Target="http://emlstart.com/ru/mail_link_tracker?hash=5rm36xa9urk8qo8yeuf5bpq1jnjiadj4bbj35b6bnsex9iimcb1qiz3z3z4x34egx53kgcg5dgdneq&amp;url=http://www.uchmet.ru/events/item/436491/?referer1%3Dsubscribe_webinar%26referer2%3D2016_sep_18_anons%26partner%3D572%26utm_source%3DUnisender_www.uchmet.ru%26utm_medium%3Demail%26utm_campaign%3DRassylka_UchMeta_Anons_2016.09.18" TargetMode="External"/><Relationship Id="rId14" Type="http://schemas.openxmlformats.org/officeDocument/2006/relationships/hyperlink" Target="http://emlstart.com/ru/mail_link_tracker?hash=5s5wazdbjgp9un8yeuf5bpq1jnjiadj4bbj35b6ymbutwx7skwrznthdjg15kwscr5mp6s736z5dao&amp;url=http://www.uchmet.ru/events/item/437360/?referer1%3Dsubscribe_webinar%26referer2%3D2016_sep_18_anons%26partner%3D572%26utm_source%3DUnisender_www.uchmet.ru%26utm_medium%3Demail%26utm_campaign%3DRassylka_UchMeta_Anons_2016.09.18" TargetMode="External"/><Relationship Id="rId22" Type="http://schemas.openxmlformats.org/officeDocument/2006/relationships/hyperlink" Target="http://emlstart.com/ru/mail_link_tracker?hash=5h3nimu7r659to8yeuf5bpq1jnjiadj4bbj35b6ggaeb96hgs84cxyqojug9yfefae55uagugjruje&amp;url=http://www.uchmet.ru/events/item/437375/?referer1%3Dsubscribe_webinar%26referer2%3D2016_sep_18_anons%26partner%3D572%26utm_source%3DUnisender_www.uchmet.ru%26utm_medium%3Demail%26utm_campaign%3DRassylka_UchMeta_Anons_2016.09.18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emlstart.com/ru/mail_link_tracker?hash=5f4tobu7rdudaq8yeuf5bpq1jnjiadj4bbj35b6ypjik6fnp8bmr6cgbwfpximwuesq5szua64dcbr&amp;url=http://www.uchmet.ru/events/item/437379/?referer1%3Dsubscribe_webinar%26referer2%3D2016_sep_18_anons%26partner%3D572%26utm_source%3DUnisender_www.uchmet.ru%26utm_medium%3Demail%26utm_campaign%3DRassylka_UchMeta_Anons_2016.09.18" TargetMode="External"/><Relationship Id="rId13" Type="http://schemas.openxmlformats.org/officeDocument/2006/relationships/hyperlink" Target="http://emlstart.com/ru/mail_link_tracker?hash=531we4qh4d1i3k8yeuf5bpq1jnjiadj4bbj35b6fprzhzsb7skccfube75fmmcobxjy1g7c8p336zw&amp;url=http://www.uchmet.ru/events/item/434330/?referer1%3Dsubscribe_webinar%26referer2%3D2016_sep_18_anons%26partner%3D572%26utm_source%3DUnisender_www.uchmet.ru%26utm_medium%3Demail%26utm_campaign%3DRassylka_UchMeta_Anons_2016.09.18" TargetMode="External"/><Relationship Id="rId18" Type="http://schemas.openxmlformats.org/officeDocument/2006/relationships/hyperlink" Target="http://emlstart.com/ru/mail_link_tracker?hash=5wsudhpsdyqpdr8yeuf5bpq1jnjiadj4bbj35b6foe3mpeazpybw66gef31amaxozp81f5yx9y1ypq&amp;url=http://www.uchmet.ru/events/item/436433/?referer1%3Dsubscribe_webinar%26referer2%3D2016_sep_18_anons%26partner%3D572%26utm_source%3DUnisender_www.uchmet.ru%26utm_medium%3Demail%26utm_campaign%3DRassylka_UchMeta_Anons_2016.09.18" TargetMode="External"/><Relationship Id="rId3" Type="http://schemas.openxmlformats.org/officeDocument/2006/relationships/hyperlink" Target="http://emlstart.com/ru/mail_link_tracker?hash=5k8kjqtirsuk9q8yeuf5bpq1jnjiadj4bbj35b6nbx4mkjmhqngyearbutuckwuxbn9couuunydahr&amp;url=http://www.uchmet.ru/events/item/436431/?referer1%3Dsubscribe_webinar%26referer2%3D2016_sep_18_anons%26partner%3D572%26utm_source%3DUnisender_www.uchmet.ru%26utm_medium%3Demail%26utm_campaign%3DRassylka_UchMeta_Anons_2016.09.18" TargetMode="External"/><Relationship Id="rId21" Type="http://schemas.openxmlformats.org/officeDocument/2006/relationships/hyperlink" Target="http://emlstart.com/ru/mail_link_tracker?hash=5m9rpbeyu9pyan8yeuf5bpq1jnjiadj4bbj35b6ndy8udkb3uuqeoqp3ribaa6b775kcm67wm7xg9a&amp;url=http://www.uchmet.ru/events/item/436437/?referer1%3Dsubscribe_webinar%26referer2%3D2016_sep_18_anons%26partner%3D572%26utm_source%3DUnisender_www.uchmet.ru%26utm_medium%3Demail%26utm_campaign%3DRassylka_UchMeta_Anons_2016.09.18" TargetMode="External"/><Relationship Id="rId7" Type="http://schemas.openxmlformats.org/officeDocument/2006/relationships/hyperlink" Target="http://emlstart.com/ru/mail_link_tracker?hash=55pkguh8kf3r568yeuf5bpq1jnjiadj4bbj35b6g3duiuhmyqkjg1cf4ihh7fnhpbrzmd7bkb1nc4q&amp;url=http://www.uchmet.ru/events/item/437377/?referer1%3Dsubscribe_webinar%26referer2%3D2016_sep_18_anons%26partner%3D572%26utm_source%3DUnisender_www.uchmet.ru%26utm_medium%3Demail%26utm_campaign%3DRassylka_UchMeta_Anons_2016.09.18" TargetMode="External"/><Relationship Id="rId12" Type="http://schemas.openxmlformats.org/officeDocument/2006/relationships/hyperlink" Target="http://emlstart.com/ru/mail_link_tracker?hash=51r76dzs8f6tts8yeuf5bpq1jnjiadj4bbj35b6g1byt1kkse6hnu3e7g4itr9qftbz4cw8kgmr8de&amp;url=http://www.uchmet.ru/events/item/434309/?referer1%3Dsubscribe_webinar%26referer2%3D2016_sep_18_anons%26partner%3D572%26utm_source%3DUnisender_www.uchmet.ru%26utm_medium%3Demail%26utm_campaign%3DRassylka_UchMeta_Anons_2016.09.18" TargetMode="External"/><Relationship Id="rId17" Type="http://schemas.openxmlformats.org/officeDocument/2006/relationships/hyperlink" Target="http://emlstart.com/ru/mail_link_tracker?hash=5tbmy1d8r4anpa8yeuf5bpq1jnjiadj4bbj35b6n4e6s8aeknjo1nsq5pwg3y8m8ayc9csf8six454&amp;url=http://www.uchmet.ru/events/item/436430/?referer1%3Dsubscribe_webinar%26referer2%3D2016_sep_18_anons%26partner%3D572%26utm_source%3DUnisender_www.uchmet.ru%26utm_medium%3Demail%26utm_campaign%3DRassylka_UchMeta_Anons_2016.09.18" TargetMode="External"/><Relationship Id="rId2" Type="http://schemas.openxmlformats.org/officeDocument/2006/relationships/hyperlink" Target="http://emlstart.com/ru/mail_link_tracker?hash=57maohios665ga8yeuf5bpq1jnjiadj4bbj35b6n6uwruc84okjqc7ccsrggso44suobst8kfojueh&amp;url=http://www.uchmet.ru/events/item/437729/?referer1%3Dsubscribe_webinar%26referer2%3D2016_sep_18_anons%26partner%3D572%26utm_source%3DUnisender_www.uchmet.ru%26utm_medium%3Demail%26utm_campaign%3DRassylka_UchMeta_Anons_2016.09.18" TargetMode="External"/><Relationship Id="rId16" Type="http://schemas.openxmlformats.org/officeDocument/2006/relationships/hyperlink" Target="http://emlstart.com/ru/mail_link_tracker?hash=5go81qnx4wr8e68yeuf5bpq1jnjiadj4bbj35b6gi1hecr1ikno5y7ked8gocwdqgrzsfgctciacss&amp;url=http://www.uchmet.ru/events/item/434312/?referer1%3Dsubscribe_webinar%26referer2%3D2016_sep_18_anons%26partner%3D572%26utm_source%3DUnisender_www.uchmet.ru%26utm_medium%3Demail%26utm_campaign%3DRassylka_UchMeta_Anons_2016.09.18" TargetMode="External"/><Relationship Id="rId20" Type="http://schemas.openxmlformats.org/officeDocument/2006/relationships/hyperlink" Target="http://emlstart.com/ru/mail_link_tracker?hash=563d7w8633t6hk8yeuf5bpq1jnjiadj4bbj35b6rckzfmdkx5mbjd5pckc3a4f1t3uisnd9dqp1byy&amp;url=http://www.uchmet.ru/events/item/436435/?referer1%3Dsubscribe_webinar%26referer2%3D2016_sep_18_anons%26partner%3D572%26utm_source%3DUnisender_www.uchmet.ru%26utm_medium%3Demail%26utm_campaign%3DRassylka_UchMeta_Anons_2016.09.1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mlstart.com/ru/mail_link_tracker?hash=5qe8pua97okzpr8yeuf5bpq1jnjiadj4bbj35b6847p13n8qe6c6ednq4er5mnfzq4ytab3amusb6a&amp;url=http://www.uchmet.ru/events/item/437376/?referer1%3Dsubscribe_webinar%26referer2%3D2016_sep_18_anons%26partner%3D572%26utm_source%3DUnisender_www.uchmet.ru%26utm_medium%3Demail%26utm_campaign%3DRassylka_UchMeta_Anons_2016.09.18" TargetMode="External"/><Relationship Id="rId11" Type="http://schemas.openxmlformats.org/officeDocument/2006/relationships/hyperlink" Target="http://emlstart.com/ru/mail_link_tracker?hash=5wz3n64k1w5p7q8yeuf5bpq1jnjiadj4bbj35b6det6dyscc48inbrg4ps3htt98snfq5ew7pf3sze&amp;url=http://www.uchmet.ru/events/item/434301/?referer1%3Dsubscribe_webinar%26referer2%3D2016_sep_18_anons%26partner%3D572%26utm_source%3DUnisender_www.uchmet.ru%26utm_medium%3Demail%26utm_campaign%3DRassylka_UchMeta_Anons_2016.09.18" TargetMode="External"/><Relationship Id="rId5" Type="http://schemas.openxmlformats.org/officeDocument/2006/relationships/hyperlink" Target="http://emlstart.com/ru/mail_link_tracker?hash=5by3xt9bmoaqis8yeuf5bpq1jnjiadj4bbj35b6b94sc5tzu6jfiadmqqeh3rh8377fbqfwta33wbk&amp;url=http://www.uchmet.ru/events/item/436551/?referer1%3Dsubscribe_webinar%26referer2%3D2016_sep_18_anons%26partner%3D572%26utm_source%3DUnisender_www.uchmet.ru%26utm_medium%3Demail%26utm_campaign%3DRassylka_UchMeta_Anons_2016.09.18" TargetMode="External"/><Relationship Id="rId15" Type="http://schemas.openxmlformats.org/officeDocument/2006/relationships/hyperlink" Target="http://emlstart.com/ru/mail_link_tracker?hash=58rqd69py4nqb48yeuf5bpq1jnjiadj4bbj35b6n571krm1k5yze6anmyzczqy1fgifiz6pfe6hb46&amp;url=http://www.uchmet.ru/events/item/434445/?referer1%3Dsubscribe_webinar%26referer2%3D2016_sep_18_anons%26partner%3D572%26utm_source%3DUnisender_www.uchmet.ru%26utm_medium%3Demail%26utm_campaign%3DRassylka_UchMeta_Anons_2016.09.18" TargetMode="External"/><Relationship Id="rId23" Type="http://schemas.openxmlformats.org/officeDocument/2006/relationships/hyperlink" Target="http://emlstart.com/ru/mail_link_tracker?hash=5cz4k5dx6ztbz48yeuf5bpq1jnjiadj4bbj35b6decfsdhmeqma445npyu3gtwiccazfkn3onuiqsr&amp;url=http://www.uchmet.ru/events/item/437374/?referer1%3Dsubscribe_webinar%26referer2%3D2016_sep_18_anons%26partner%3D572%26utm_source%3DUnisender_www.uchmet.ru%26utm_medium%3Demail%26utm_campaign%3DRassylka_UchMeta_Anons_2016.09.18" TargetMode="External"/><Relationship Id="rId10" Type="http://schemas.openxmlformats.org/officeDocument/2006/relationships/hyperlink" Target="http://emlstart.com/ru/mail_link_tracker?hash=58nkkkorukqr9s8yeuf5bpq1jnjiadj4bbj35b6d6ude9chsjkkxqzbjrxxghrg53465iyni3ysnuo&amp;url=http://www.uchmet.ru/events/item/434305/?referer1%3Dsubscribe_webinar%26referer2%3D2016_sep_18_anons%26partner%3D572%26utm_source%3DUnisender_www.uchmet.ru%26utm_medium%3Demail%26utm_campaign%3DRassylka_UchMeta_Anons_2016.09.18" TargetMode="External"/><Relationship Id="rId19" Type="http://schemas.openxmlformats.org/officeDocument/2006/relationships/hyperlink" Target="http://emlstart.com/ru/mail_link_tracker?hash=5hj6wubucwmjnr8yeuf5bpq1jnjiadj4bbj35b6dbmedote58t9kcrwwq66fn8xy91rmo3zkh6n6io&amp;url=http://www.uchmet.ru/events/item/436434/?referer1%3Dsubscribe_webinar%26referer2%3D2016_sep_18_anons%26partner%3D572%26utm_source%3DUnisender_www.uchmet.ru%26utm_medium%3Demail%26utm_campaign%3DRassylka_UchMeta_Anons_2016.09.18" TargetMode="External"/><Relationship Id="rId4" Type="http://schemas.openxmlformats.org/officeDocument/2006/relationships/hyperlink" Target="http://emlstart.com/ru/mail_link_tracker?hash=54picofboazyfn8yeuf5bpq1jnjiadj4bbj35b6ycpbak1rscfn1dt6hm9tn1mkom7pr9hw8ophnzn&amp;url=http://www.uchmet.ru/events/item/436432/?referer1%3Dsubscribe_webinar%26referer2%3D2016_sep_18_anons%26partner%3D572%26utm_source%3DUnisender_www.uchmet.ru%26utm_medium%3Demail%26utm_campaign%3DRassylka_UchMeta_Anons_2016.09.18" TargetMode="External"/><Relationship Id="rId9" Type="http://schemas.openxmlformats.org/officeDocument/2006/relationships/hyperlink" Target="http://emlstart.com/ru/mail_link_tracker?hash=5iihms8cz8puz68yeuf5bpq1jnjiadj4bbj35b6byy9ohkzsydi63yyruggu88pzii5rhyoswsrghq&amp;url=http://www.uchmet.ru/events/item/434289/?referer1%3Dsubscribe_webinar%26referer2%3D2016_sep_18_anons%26partner%3D572%26utm_source%3DUnisender_www.uchmet.ru%26utm_medium%3Demail%26utm_campaign%3DRassylka_UchMeta_Anons_2016.09.18" TargetMode="External"/><Relationship Id="rId14" Type="http://schemas.openxmlformats.org/officeDocument/2006/relationships/hyperlink" Target="http://emlstart.com/ru/mail_link_tracker?hash=5kaegmnna3gs518yeuf5bpq1jnjiadj4bbj35b6gtbbji4so4mshuxmarxpbxpggw5kcdfdb8tjfxc&amp;url=http://www.uchmet.ru/events/item/434391/?referer1%3Dsubscribe_webinar%26referer2%3D2016_sep_18_anons%26partner%3D572%26utm_source%3DUnisender_www.uchmet.ru%26utm_medium%3Demail%26utm_campaign%3DRassylka_UchMeta_Anons_2016.09.18" TargetMode="External"/><Relationship Id="rId22" Type="http://schemas.openxmlformats.org/officeDocument/2006/relationships/hyperlink" Target="http://emlstart.com/ru/mail_link_tracker?hash=5zxyah8wjdd7er8yeuf5bpq1jnjiadj4bbj35b6yh3hpxdoexx569i7byicsqnxyp3zod55jcrwe7g&amp;url=http://www.uchmet.ru/events/item/436483/?referer1%3Dsubscribe_webinar%26referer2%3D2016_sep_18_anons%26partner%3D572%26utm_source%3DUnisender_www.uchmet.ru%26utm_medium%3Demail%26utm_campaign%3DRassylka_UchMeta_Anons_2016.09.18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hmet.ru/events/item/430559/#innernav_document_list" TargetMode="External"/><Relationship Id="rId2" Type="http://schemas.openxmlformats.org/officeDocument/2006/relationships/hyperlink" Target="http://www.uchmet.ru/help/#498825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emlstart.com/ru/mail_link_tracker?hash=5dcxhrp4pww9a48yeuf5bpq1jneimwkuumncr7kcb36faowjd4zrod8hdt76ha14558sz6bdopicis&amp;url=http://www.uchmet.ru/events/item/528861/?referer1%3Dsubscribe_webinar%26referer2%3D2016_oct_15%26partner%3D572%26utm_source%3DUnisender_www.uchmet.ru%26utm_medium%3Demail%26utm_campaign%3DRassylka_UchMeta_2016.10.15" TargetMode="External"/><Relationship Id="rId2" Type="http://schemas.openxmlformats.org/officeDocument/2006/relationships/hyperlink" Target="http://emlstart.com/ru/mail_link_tracker?hash=55pwzji9nk9jzq8yeuf5bpq1jneimwkuumncr7kjm5iejkyqsfjnod8hdt76ha14558sz6bdopicis&amp;url=http://www.uchmet.ru/events/item/528861/?referer1%3Dsubscribe_webinar%26referer2%3D2016_oct_15%26partner%3D572%26utm_source%3DUnisender_www.uchmet.ru%26utm_medium%3Demail%26utm_campaign%3DRassylka_UchMeta_2016.10.15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uchmet.ru/about/mco_lic/" TargetMode="Externa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://emlstart.com/ru/mail_link_tracker?hash=5f68bopm8jwt748yeuf5bpq1jnmsawxfteac9kbtmyz64ajf8u8brnpcg11pdndw69kyy13ebp7mpa&amp;url=http://www.uchmet.ru/events/item/430543/?referer1%3Dsubscribe_webinar%26referer2%3D2016_nov_19_anons%26partner%3D572%26utm_source%3DUnisender_www.uchmet.ru%26utm_medium%3Demail%26utm_campaign%3DRassylka_UchMeta_Anons_2016.11.19" TargetMode="External"/><Relationship Id="rId3" Type="http://schemas.openxmlformats.org/officeDocument/2006/relationships/hyperlink" Target="http://emlstart.com/ru/mail_link_tracker?hash=5nz6jpax6whboe8yeuf5bpq1jnmsawxfteac9kb1nubok4pbi6skk4d5eesep3yznwistmfi3shebr&amp;url=http://www.uchmet.ru/events/item/549998/?referer1%3Dsubscribe_webinar%26referer2%3D2016_nov_19_anons%26partner%3D572%26utm_source%3DUnisender_www.uchmet.ru%26utm_medium%3Demail%26utm_campaign%3DRassylka_UchMeta_Anons_2016.11.19" TargetMode="External"/><Relationship Id="rId7" Type="http://schemas.openxmlformats.org/officeDocument/2006/relationships/hyperlink" Target="http://emlstart.com/ru/mail_link_tracker?hash=5tpsqqza97sggk8yeuf5bpq1jnmsawxfteac9kbwhabdeqnaqskdcagq1quzgshge9ygwz9fqfonyy&amp;url=http://www.uchmet.ru/events/item/577810/?referer1%3Dsubscribe_webinar%26referer2%3D2016_nov_19_anons%26partner%3D572%26utm_source%3DUnisender_www.uchmet.ru%26utm_medium%3Demail%26utm_campaign%3DRassylka_UchMeta_Anons_2016.11.19" TargetMode="External"/><Relationship Id="rId2" Type="http://schemas.openxmlformats.org/officeDocument/2006/relationships/hyperlink" Target="http://emlstart.com/ru/mail_link_tracker?hash=5wmqq4fopo5tbw8yeuf5bpq1jnmsawxfteac9kbzq8rqm3mj9q84y8wu7kh4f6nmif4hnaj9gqfe5c&amp;url=http://www.uchmet.ru/events/item/575344/?referer1%3Dsubscribe_webinar%26referer2%3D2016_nov_19_anons%26partner%3D572%26utm_source%3DUnisender_www.uchmet.ru%26utm_medium%3Demail%26utm_campaign%3DRassylka_UchMeta_Anons_2016.11.19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mlstart.com/ru/mail_link_tracker?hash=5ggtpddj63np5o8yeuf5bpq1jnmsawxfteac9kbutmawxhsicmgty1xu7c981eiagkzw8mryzrf5c1&amp;url=http://www.uchmet.ru/events/item/430516/?referer1%3Dsubscribe_webinar%26referer2%3D2016_nov_19_anons%26partner%3D572%26utm_source%3DUnisender_www.uchmet.ru%26utm_medium%3Demail%26utm_campaign%3DRassylka_UchMeta_Anons_2016.11.19" TargetMode="External"/><Relationship Id="rId5" Type="http://schemas.openxmlformats.org/officeDocument/2006/relationships/hyperlink" Target="http://emlstart.com/ru/mail_link_tracker?hash=5pc769rhk4jc148yeuf5bpq1jnmsawxfteac9kbwom19c5iq5pppyj3cz43dwojofnkbmdwgt6fdoq&amp;url=http://www.uchmet.ru/events/item/568787/?referer1%3Dsubscribe_webinar%26referer2%3D2016_nov_19_anons%26partner%3D572%26utm_source%3DUnisender_www.uchmet.ru%26utm_medium%3Demail%26utm_campaign%3DRassylka_UchMeta_Anons_2016.11.19" TargetMode="External"/><Relationship Id="rId4" Type="http://schemas.openxmlformats.org/officeDocument/2006/relationships/hyperlink" Target="http://emlstart.com/ru/mail_link_tracker?hash=59mt8oyeexjg118yeuf5bpq1jnmsawxfteac9kboti9ufy1nzb4qzjtb4xaua7hgn3rtbucuyp531r&amp;url=http://www.uchmet.ru/events/item/430486/?referer1%3Dsubscribe_webinar%26referer2%3D2016_nov_19_anons%26partner%3D572%26utm_source%3DUnisender_www.uchmet.ru%26utm_medium%3Demail%26utm_campaign%3DRassylka_UchMeta_Anons_2016.11.19" TargetMode="External"/><Relationship Id="rId9" Type="http://schemas.openxmlformats.org/officeDocument/2006/relationships/hyperlink" Target="http://emlstart.com/ru/mail_link_tracker?hash=5six4isyufux7h8yeuf5bpq1jnmsawxfteac9kbwqxtz4o113w5j1yf9ppy6dbczaq986njy65gm16&amp;url=http://www.uchmet.ru/events/item/578123/?referer1%3Dsubscribe_webinar%26referer2%3D2016_nov_19_anons%26partner%3D572%26utm_source%3DUnisender_www.uchmet.ru%26utm_medium%3Demail%26utm_campaign%3DRassylka_UchMeta_Anons_2016.11.19" TargetMode="Externa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://emlstart.com/ru/mail_link_tracker?hash=53ittzjzufx7romp5p9q5aabdpsgks6w8aezjp1dmgbr3dwubktwgb4ih3e6xetru97rts41hirz7k&amp;url=http://www.uchmet.ru/events/item/587481/?referer1%3Dsubscribe_webinar%26referer2%3D2016_dec_04_anons%26partner%3D572%26utm_source%3DUnisender_www.uchmet.ru%26utm_medium%3Demail%26utm_campaign%3DRassylka_UchMeta_Anons_2016.12.04" TargetMode="External"/><Relationship Id="rId3" Type="http://schemas.openxmlformats.org/officeDocument/2006/relationships/hyperlink" Target="http://emlstart.com/ru/mail_link_tracker?hash=5kjw867gqa1onnmp5p9q5aabdpsgks6w8aezjp18qpza3bwg9eopm6ay3jffoaahmermsuk4zbt5zg&amp;url=http://www.uchmet.ru/events/item/590752/?referer1%3Dsubscribe_webinar%26referer2%3D2016_dec_04_anons%26partner%3D572%26utm_source%3DUnisender_www.uchmet.ru%26utm_medium%3Demail%26utm_campaign%3DRassylka_UchMeta_Anons_2016.12.04" TargetMode="External"/><Relationship Id="rId7" Type="http://schemas.openxmlformats.org/officeDocument/2006/relationships/hyperlink" Target="http://emlstart.com/ru/mail_link_tracker?hash=5bin84dg3wjgmomp5p9q5aabdpsgks6w8aezjp1brcdzjuttr4k359ifj1smp695n3spcskscybdd1&amp;url=http://www.uchmet.ru/events/item/590829/?referer1%3Dsubscribe_webinar%26referer2%3D2016_dec_04_anons%26partner%3D572%26utm_source%3DUnisender_www.uchmet.ru%26utm_medium%3Demail%26utm_campaign%3DRassylka_UchMeta_Anons_2016.12.04" TargetMode="External"/><Relationship Id="rId2" Type="http://schemas.openxmlformats.org/officeDocument/2006/relationships/hyperlink" Target="http://emlstart.com/ru/mail_link_tracker?hash=54sj1d5wzjhr96mp5p9q5aabdpsgks6w8aezjp1f8swm4qnoohszz5ckmafff4yusrd19f71e7mu3a&amp;url=http://www.uchmet.ru/events/item/584490/?referer1%3Dsubscribe_webinar%26referer2%3D2016_dec_04_anons%26partner%3D572%26utm_source%3DUnisender_www.uchmet.ru%26utm_medium%3Demail%26utm_campaign%3DRassylka_UchMeta_Anons_2016.12.0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mlstart.com/ru/mail_link_tracker?hash=5wrigwq5mgmk46mp5p9q5aabdpsgks6w8aezjp1f6p5pp61jywjxn1qdzmomegdszn3wq3h7i6wz8y&amp;url=http://www.uchmet.ru/events/item/584507/?referer1%3Dsubscribe_webinar%26referer2%3D2016_dec_04_anons%26partner%3D572%26utm_source%3DUnisender_www.uchmet.ru%26utm_medium%3Demail%26utm_campaign%3DRassylka_UchMeta_Anons_2016.12.04" TargetMode="External"/><Relationship Id="rId11" Type="http://schemas.openxmlformats.org/officeDocument/2006/relationships/hyperlink" Target="http://emlstart.com/ru/mail_link_tracker?hash=55pz8n7zmx4wo6mp5p9q5aabdpsgks6w8aezjp18bq4bp89n8cbpdn35h5sw97b98ygd9yshang99w&amp;url=http://www.uchmet.ru/events/item/591508/?referer1%3Dsubscribe_webinar%26referer2%3D2016_dec_04_anons%26partner%3D572%26utm_source%3DUnisender_www.uchmet.ru%26utm_medium%3Demail%26utm_campaign%3DRassylka_UchMeta_Anons_2016.12.04" TargetMode="External"/><Relationship Id="rId5" Type="http://schemas.openxmlformats.org/officeDocument/2006/relationships/hyperlink" Target="http://emlstart.com/ru/mail_link_tracker?hash=5d5p4prim8dwb6mp5p9q5aabdpsgks6w8aezjp1g614a4oj7kpekassr3ngfjhsern9ycj4hfbidmg&amp;url=http://www.uchmet.ru/events/item/590835/?referer1%3Dsubscribe_webinar%26referer2%3D2016_dec_04_anons%26partner%3D572%26utm_source%3DUnisender_www.uchmet.ru%26utm_medium%3Demail%26utm_campaign%3DRassylka_UchMeta_Anons_2016.12.04" TargetMode="External"/><Relationship Id="rId10" Type="http://schemas.openxmlformats.org/officeDocument/2006/relationships/hyperlink" Target="http://emlstart.com/ru/mail_link_tracker?hash=5bee75zcrgh51kmp5p9q5aabdpsgks6w8aezjp1bz5wo8q6gcyb9swz5nrac65q83y8iybkroh47j4&amp;url=http://www.uchmet.ru/events/item/590847/?referer1%3Dsubscribe_webinar%26referer2%3D2016_dec_04_anons%26partner%3D572%26utm_source%3DUnisender_www.uchmet.ru%26utm_medium%3Demail%26utm_campaign%3DRassylka_UchMeta_Anons_2016.12.04" TargetMode="External"/><Relationship Id="rId4" Type="http://schemas.openxmlformats.org/officeDocument/2006/relationships/hyperlink" Target="http://emlstart.com/ru/mail_link_tracker?hash=5phuiedweogp1kmp5p9q5aabdpsgks6w8aezjp18wo68u7sr3qaqjfgen3utb7az7n9z9xxwdxgxzr&amp;url=http://www.uchmet.ru/events/item/584505/?referer1%3Dsubscribe_webinar%26referer2%3D2016_dec_04_anons%26partner%3D572%26utm_source%3DUnisender_www.uchmet.ru%26utm_medium%3Demail%26utm_campaign%3DRassylka_UchMeta_Anons_2016.12.04" TargetMode="External"/><Relationship Id="rId9" Type="http://schemas.openxmlformats.org/officeDocument/2006/relationships/hyperlink" Target="http://emlstart.com/ru/mail_link_tracker?hash=57uw6569umhxh6mp5p9q5aabdpsgks6w8aezjp1yu9ebcazw1ko5kgc3516aans7nk134w53roi4a1&amp;url=http://www.uchmet.ru/events/item/590844/?referer1%3Dsubscribe_webinar%26referer2%3D2016_dec_04_anons%26partner%3D572%26utm_source%3DUnisender_www.uchmet.ru%26utm_medium%3Demail%26utm_campaign%3DRassylka_UchMeta_Anons_2016.12.04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my.webinar.ru/record/447570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ulist-man.com/ru/mail_link_tracker?hash=5qjcxmzezbyjn18yeuf5bpq1jnm7jagdtsfpscy5ntberz4w8d1maji8h8a1ugoc16zqjwe168h9u4&amp;url=http://www.uchmet.ru/events/filter/?section%5b%5d%3D7966%26offline%3Dyes%26year%3Dall%26referer1%3Dsubscribe_webinar%26referer2%3D2015_jul_12_anons%26partner%3D572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emlstart.com/ru/mail_link_tracker?hash=58xd496g9wqmbr8yeuf5bpq1jnmsawxfteac9kbu8girm8yb5wawxet4c44aqurn1q3r4fyxqqz99c&amp;url=http://www.uchmet.ru/contests/first_steps_in_science/?referer1%3Dsubscribe_webinar%26referer2%3D2016_nov_20_anons%26partner%3D572%26utm_source%3DUnisender_www.uchmet.ru%26utm_medium%3Demail%26utm_campaign%3DRassylka_UchMeta_Anons_2016.11.20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mlstart.com/ru/mail_link_tracker?hash=5pnwnq4xsema368yeuf5bpq1jnmsawxfteac9kb17wewugzasjox9et4c44aqurn1q3r4fyxqqz99c&amp;url=http://www.uchmet.ru/contests/first_steps_in_science/?referer1%3Dsubscribe_webinar%26referer2%3D2016_nov_20_anons%26partner%3D572%26utm_source%3DUnisender_www.uchmet.ru%26utm_medium%3Demail%26utm_campaign%3DRassylka_UchMeta_Anons_2016.11.20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hmet.ru/events/item/264084/" TargetMode="External"/><Relationship Id="rId2" Type="http://schemas.openxmlformats.org/officeDocument/2006/relationships/hyperlink" Target="http://www.uchmet.ru/events/item/263096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uchmet.ru/events/item/476074/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mailto:webinar@uchitel-izd.ru" TargetMode="External"/><Relationship Id="rId2" Type="http://schemas.openxmlformats.org/officeDocument/2006/relationships/hyperlink" Target="http://www.uchitel-izd.ru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met@uchitel-izd.ru" TargetMode="External"/><Relationship Id="rId4" Type="http://schemas.openxmlformats.org/officeDocument/2006/relationships/hyperlink" Target="mailto:teach@uchmet.org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webinar@uchitel-izd.ru" TargetMode="External"/><Relationship Id="rId5" Type="http://schemas.openxmlformats.org/officeDocument/2006/relationships/image" Target="../media/image27.png"/><Relationship Id="rId4" Type="http://schemas.openxmlformats.org/officeDocument/2006/relationships/hyperlink" Target="http://www.uchitel-izd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Лого_Учитель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" b="28014"/>
          <a:stretch>
            <a:fillRect/>
          </a:stretch>
        </p:blipFill>
        <p:spPr bwMode="auto">
          <a:xfrm>
            <a:off x="1892301" y="476250"/>
            <a:ext cx="53594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68314" y="4221163"/>
            <a:ext cx="8207375" cy="24701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charset="-52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charset="-52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charset="-52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charset="-52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charset="-52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-52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-52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-52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-52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6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ИЗДАТЕЛЬСТВО</a:t>
            </a:r>
          </a:p>
          <a:p>
            <a:pPr algn="ctr">
              <a:defRPr/>
            </a:pPr>
            <a:r>
              <a:rPr lang="ru-RU" sz="9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«УЧИТЕЛЬ»</a:t>
            </a:r>
          </a:p>
        </p:txBody>
      </p:sp>
    </p:spTree>
    <p:extLst>
      <p:ext uri="{BB962C8B-B14F-4D97-AF65-F5344CB8AC3E}">
        <p14:creationId xmlns:p14="http://schemas.microsoft.com/office/powerpoint/2010/main" val="47008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533400" y="306388"/>
            <a:ext cx="62484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600" smtClean="0">
                <a:solidFill>
                  <a:srgbClr val="000000"/>
                </a:solidFill>
                <a:latin typeface="Times New Roman" pitchFamily="18" charset="0"/>
              </a:rPr>
              <a:t>• </a:t>
            </a:r>
            <a:r>
              <a:rPr lang="ru-RU" altLang="ru-RU" sz="1600" b="1" smtClean="0">
                <a:solidFill>
                  <a:srgbClr val="000000"/>
                </a:solidFill>
                <a:latin typeface="Times New Roman" pitchFamily="18" charset="0"/>
              </a:rPr>
              <a:t>Патриотизм</a:t>
            </a:r>
            <a:r>
              <a:rPr lang="ru-RU" altLang="ru-RU" sz="1600" smtClean="0">
                <a:solidFill>
                  <a:srgbClr val="000000"/>
                </a:solidFill>
                <a:latin typeface="Times New Roman" pitchFamily="18" charset="0"/>
              </a:rPr>
              <a:t> — любовь к России, к своему народу, к своей малой родине, служение Отечеству;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600" smtClean="0">
                <a:solidFill>
                  <a:srgbClr val="000000"/>
                </a:solidFill>
                <a:latin typeface="Times New Roman" pitchFamily="18" charset="0"/>
              </a:rPr>
              <a:t>• </a:t>
            </a:r>
            <a:r>
              <a:rPr lang="ru-RU" altLang="ru-RU" sz="1600" b="1" smtClean="0">
                <a:solidFill>
                  <a:srgbClr val="000000"/>
                </a:solidFill>
                <a:latin typeface="Times New Roman" pitchFamily="18" charset="0"/>
              </a:rPr>
              <a:t>социальная солидарность</a:t>
            </a:r>
            <a:r>
              <a:rPr lang="ru-RU" altLang="ru-RU" sz="1600" smtClean="0">
                <a:solidFill>
                  <a:srgbClr val="000000"/>
                </a:solidFill>
                <a:latin typeface="Times New Roman" pitchFamily="18" charset="0"/>
              </a:rPr>
              <a:t> — свобода личная и национальная, доверие к людям, институтам государства и гражданского общества, справедливость, милосердие, честь, достоинство;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600" smtClean="0">
                <a:solidFill>
                  <a:srgbClr val="000000"/>
                </a:solidFill>
                <a:latin typeface="Times New Roman" pitchFamily="18" charset="0"/>
              </a:rPr>
              <a:t> • </a:t>
            </a:r>
            <a:r>
              <a:rPr lang="ru-RU" altLang="ru-RU" sz="1600" b="1" smtClean="0">
                <a:solidFill>
                  <a:srgbClr val="000000"/>
                </a:solidFill>
                <a:latin typeface="Times New Roman" pitchFamily="18" charset="0"/>
              </a:rPr>
              <a:t>гражданственность</a:t>
            </a:r>
            <a:r>
              <a:rPr lang="ru-RU" altLang="ru-RU" sz="1600" smtClean="0">
                <a:solidFill>
                  <a:srgbClr val="000000"/>
                </a:solidFill>
                <a:latin typeface="Times New Roman" pitchFamily="18" charset="0"/>
              </a:rPr>
              <a:t> — служение Отечеству, правовое государство, гражданское общество, закон и правопорядок, поликультурный мир, свобода совести и вероисповедания;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60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altLang="ru-RU" sz="1600" b="1" smtClean="0">
                <a:solidFill>
                  <a:srgbClr val="000000"/>
                </a:solidFill>
                <a:latin typeface="Times New Roman" pitchFamily="18" charset="0"/>
              </a:rPr>
              <a:t>• семья</a:t>
            </a:r>
            <a:r>
              <a:rPr lang="ru-RU" altLang="ru-RU" sz="1600" smtClean="0">
                <a:solidFill>
                  <a:srgbClr val="000000"/>
                </a:solidFill>
                <a:latin typeface="Times New Roman" pitchFamily="18" charset="0"/>
              </a:rPr>
              <a:t> — любовь и верность, здоровье, достаток, уважение к родителям, забота о старших и младших, забота о продолжении рода;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600" smtClean="0">
                <a:solidFill>
                  <a:srgbClr val="000000"/>
                </a:solidFill>
                <a:latin typeface="Times New Roman" pitchFamily="18" charset="0"/>
              </a:rPr>
              <a:t>• </a:t>
            </a:r>
            <a:r>
              <a:rPr lang="ru-RU" altLang="ru-RU" sz="1600" b="1" smtClean="0">
                <a:solidFill>
                  <a:srgbClr val="000000"/>
                </a:solidFill>
                <a:latin typeface="Times New Roman" pitchFamily="18" charset="0"/>
              </a:rPr>
              <a:t>труд и творчество</a:t>
            </a:r>
            <a:r>
              <a:rPr lang="ru-RU" altLang="ru-RU" sz="1600" smtClean="0">
                <a:solidFill>
                  <a:srgbClr val="000000"/>
                </a:solidFill>
                <a:latin typeface="Times New Roman" pitchFamily="18" charset="0"/>
              </a:rPr>
              <a:t> — уважение к труду, творчество и созидание, целеустремлённость и настойчивость;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600" smtClean="0">
                <a:solidFill>
                  <a:srgbClr val="000000"/>
                </a:solidFill>
                <a:latin typeface="Times New Roman" pitchFamily="18" charset="0"/>
              </a:rPr>
              <a:t>• </a:t>
            </a:r>
            <a:r>
              <a:rPr lang="ru-RU" altLang="ru-RU" sz="1600" b="1" smtClean="0">
                <a:solidFill>
                  <a:srgbClr val="000000"/>
                </a:solidFill>
                <a:latin typeface="Times New Roman" pitchFamily="18" charset="0"/>
              </a:rPr>
              <a:t>наука </a:t>
            </a:r>
            <a:r>
              <a:rPr lang="ru-RU" altLang="ru-RU" sz="1600" smtClean="0">
                <a:solidFill>
                  <a:srgbClr val="000000"/>
                </a:solidFill>
                <a:latin typeface="Times New Roman" pitchFamily="18" charset="0"/>
              </a:rPr>
              <a:t>— ценность знания, стремление к истине, научная картина мира;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600" smtClean="0">
                <a:solidFill>
                  <a:srgbClr val="000000"/>
                </a:solidFill>
                <a:latin typeface="Times New Roman" pitchFamily="18" charset="0"/>
              </a:rPr>
              <a:t>• </a:t>
            </a:r>
            <a:r>
              <a:rPr lang="ru-RU" altLang="ru-RU" sz="1600" b="1" smtClean="0">
                <a:solidFill>
                  <a:srgbClr val="000000"/>
                </a:solidFill>
                <a:latin typeface="Times New Roman" pitchFamily="18" charset="0"/>
              </a:rPr>
              <a:t>традиционные российские религии</a:t>
            </a:r>
            <a:r>
              <a:rPr lang="ru-RU" altLang="ru-RU" sz="1600" smtClean="0">
                <a:solidFill>
                  <a:srgbClr val="000000"/>
                </a:solidFill>
                <a:latin typeface="Times New Roman" pitchFamily="18" charset="0"/>
              </a:rPr>
              <a:t> — представления о вере, духовности, религиозной жизни человека, ценности религиозного мировоззрения, толерантности, формируемые на основе межконфессионального диалога;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600" smtClean="0">
                <a:solidFill>
                  <a:srgbClr val="000000"/>
                </a:solidFill>
                <a:latin typeface="Times New Roman" pitchFamily="18" charset="0"/>
              </a:rPr>
              <a:t>• </a:t>
            </a:r>
            <a:r>
              <a:rPr lang="ru-RU" altLang="ru-RU" sz="1600" b="1" smtClean="0">
                <a:solidFill>
                  <a:srgbClr val="000000"/>
                </a:solidFill>
                <a:latin typeface="Times New Roman" pitchFamily="18" charset="0"/>
              </a:rPr>
              <a:t>искусство и литература</a:t>
            </a:r>
            <a:r>
              <a:rPr lang="ru-RU" altLang="ru-RU" sz="1600" smtClean="0">
                <a:solidFill>
                  <a:srgbClr val="000000"/>
                </a:solidFill>
                <a:latin typeface="Times New Roman" pitchFamily="18" charset="0"/>
              </a:rPr>
              <a:t> — красота, гармония, духовный мир человека, нравственный выбор, смысл жизни, эстетическое развитие, этическое развитие;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60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altLang="ru-RU" sz="1600" b="1" smtClean="0">
                <a:solidFill>
                  <a:srgbClr val="000000"/>
                </a:solidFill>
                <a:latin typeface="Times New Roman" pitchFamily="18" charset="0"/>
              </a:rPr>
              <a:t>• природа</a:t>
            </a:r>
            <a:r>
              <a:rPr lang="ru-RU" altLang="ru-RU" sz="1600" smtClean="0">
                <a:solidFill>
                  <a:srgbClr val="000000"/>
                </a:solidFill>
                <a:latin typeface="Times New Roman" pitchFamily="18" charset="0"/>
              </a:rPr>
              <a:t> — эволюция, родная земля, заповедная природа, планета Земля, экологическое сознание;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600" smtClean="0">
                <a:solidFill>
                  <a:srgbClr val="000000"/>
                </a:solidFill>
                <a:latin typeface="Times New Roman" pitchFamily="18" charset="0"/>
              </a:rPr>
              <a:t>• </a:t>
            </a:r>
            <a:r>
              <a:rPr lang="ru-RU" altLang="ru-RU" sz="1600" b="1" smtClean="0">
                <a:solidFill>
                  <a:srgbClr val="000000"/>
                </a:solidFill>
                <a:latin typeface="Times New Roman" pitchFamily="18" charset="0"/>
              </a:rPr>
              <a:t>человечество</a:t>
            </a:r>
            <a:r>
              <a:rPr lang="ru-RU" altLang="ru-RU" sz="1600" smtClean="0">
                <a:solidFill>
                  <a:srgbClr val="000000"/>
                </a:solidFill>
                <a:latin typeface="Times New Roman" pitchFamily="18" charset="0"/>
              </a:rPr>
              <a:t> — мир во всём мире, многообразие культур и народов, прогресс человечества, международное сотрудничество. </a:t>
            </a:r>
          </a:p>
        </p:txBody>
      </p:sp>
    </p:spTree>
    <p:extLst>
      <p:ext uri="{BB962C8B-B14F-4D97-AF65-F5344CB8AC3E}">
        <p14:creationId xmlns:p14="http://schemas.microsoft.com/office/powerpoint/2010/main" val="281401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533400" y="269875"/>
            <a:ext cx="6019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smtClean="0">
                <a:solidFill>
                  <a:srgbClr val="000000"/>
                </a:solidFill>
                <a:latin typeface="Times New Roman" pitchFamily="18" charset="0"/>
              </a:rPr>
              <a:t>История появления курса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smtClean="0">
                <a:solidFill>
                  <a:srgbClr val="000000"/>
                </a:solidFill>
                <a:latin typeface="Times New Roman" pitchFamily="18" charset="0"/>
              </a:rPr>
              <a:t>«Основы религиозных культур и светской этики» 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533400" y="1160463"/>
            <a:ext cx="46482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smtClean="0">
                <a:solidFill>
                  <a:srgbClr val="000000"/>
                </a:solidFill>
                <a:latin typeface="Times New Roman" pitchFamily="18" charset="0"/>
              </a:rPr>
              <a:t>В марте 2006 г. для подготовки согласованных предложений по вопросу изучения истории и культуры религии (православия) приказом Минобрнауки была создана </a:t>
            </a:r>
            <a:r>
              <a:rPr lang="ru-RU" altLang="ru-RU" sz="1800" u="sng" smtClean="0">
                <a:solidFill>
                  <a:srgbClr val="000000"/>
                </a:solidFill>
                <a:latin typeface="Times New Roman" pitchFamily="18" charset="0"/>
              </a:rPr>
              <a:t>совместная рабочая группа,</a:t>
            </a:r>
            <a:r>
              <a:rPr lang="ru-RU" altLang="ru-RU" sz="1800" smtClean="0">
                <a:solidFill>
                  <a:srgbClr val="000000"/>
                </a:solidFill>
                <a:latin typeface="Times New Roman" pitchFamily="18" charset="0"/>
              </a:rPr>
              <a:t> в состав которой вошли представители Русской православной церкви (РПЦ), Минобрнауки России, академических институтов, ведущих вузов. 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4953000" y="3657600"/>
            <a:ext cx="44958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smtClean="0">
                <a:solidFill>
                  <a:srgbClr val="000000"/>
                </a:solidFill>
                <a:latin typeface="Times New Roman" pitchFamily="18" charset="0"/>
              </a:rPr>
              <a:t>В 2007 году рабочей группой было разработано </a:t>
            </a:r>
            <a:r>
              <a:rPr lang="ru-RU" altLang="ru-RU" sz="1800" u="sng" smtClean="0">
                <a:solidFill>
                  <a:srgbClr val="000000"/>
                </a:solidFill>
                <a:latin typeface="Times New Roman" pitchFamily="18" charset="0"/>
              </a:rPr>
              <a:t>Примерное соглашение о сотрудничестве</a:t>
            </a:r>
            <a:r>
              <a:rPr lang="ru-RU" altLang="ru-RU" sz="1800" smtClean="0">
                <a:solidFill>
                  <a:srgbClr val="000000"/>
                </a:solidFill>
                <a:latin typeface="Times New Roman" pitchFamily="18" charset="0"/>
              </a:rPr>
              <a:t> органа управления образованием субъекта РФ и епархии РПЦ, направленное в субъекты РФ письмом 13 июля 2007 г. № 03-1584. </a:t>
            </a:r>
          </a:p>
        </p:txBody>
      </p:sp>
    </p:spTree>
    <p:extLst>
      <p:ext uri="{BB962C8B-B14F-4D97-AF65-F5344CB8AC3E}">
        <p14:creationId xmlns:p14="http://schemas.microsoft.com/office/powerpoint/2010/main" val="105681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52400" y="722313"/>
            <a:ext cx="50292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smtClean="0">
                <a:solidFill>
                  <a:srgbClr val="000000"/>
                </a:solidFill>
                <a:latin typeface="Times New Roman" pitchFamily="18" charset="0"/>
              </a:rPr>
              <a:t>17 января 2008 г., было принято решение о формировании при группе разработчиков </a:t>
            </a:r>
            <a:r>
              <a:rPr lang="ru-RU" altLang="ru-RU" sz="1800" u="sng" smtClean="0">
                <a:solidFill>
                  <a:srgbClr val="000000"/>
                </a:solidFill>
                <a:latin typeface="Times New Roman" pitchFamily="18" charset="0"/>
              </a:rPr>
              <a:t>проекта Федерального государственного образовательного стандарта</a:t>
            </a:r>
            <a:r>
              <a:rPr lang="ru-RU" altLang="ru-RU" sz="1800" smtClean="0">
                <a:solidFill>
                  <a:srgbClr val="000000"/>
                </a:solidFill>
                <a:latin typeface="Times New Roman" pitchFamily="18" charset="0"/>
              </a:rPr>
              <a:t> общего образования поликонфессиональной рабочей группы РАО, в которую вошли представители основных конфессий российского общества. 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4686300" y="2855913"/>
            <a:ext cx="4495800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smtClean="0">
                <a:solidFill>
                  <a:srgbClr val="000000"/>
                </a:solidFill>
                <a:latin typeface="Times New Roman" pitchFamily="18" charset="0"/>
              </a:rPr>
              <a:t>В ноябре 2008 г. рабочая группа РАО </a:t>
            </a:r>
            <a:r>
              <a:rPr lang="ru-RU" altLang="ru-RU" sz="1800" u="sng" smtClean="0">
                <a:solidFill>
                  <a:srgbClr val="000000"/>
                </a:solidFill>
                <a:latin typeface="Times New Roman" pitchFamily="18" charset="0"/>
              </a:rPr>
              <a:t>рассмотрела и одобрила опыт</a:t>
            </a:r>
            <a:r>
              <a:rPr lang="ru-RU" altLang="ru-RU" sz="1800" smtClean="0">
                <a:solidFill>
                  <a:srgbClr val="000000"/>
                </a:solidFill>
                <a:latin typeface="Times New Roman" pitchFamily="18" charset="0"/>
              </a:rPr>
              <a:t> Республики Татарстан по духовно-нравственному воспитанию молодежи на основе использования в образовательных учреждениях учебного пособия «История религий». 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52400" y="3962400"/>
            <a:ext cx="36576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smtClean="0">
                <a:solidFill>
                  <a:srgbClr val="000000"/>
                </a:solidFill>
                <a:latin typeface="Times New Roman" pitchFamily="18" charset="0"/>
              </a:rPr>
              <a:t>21 июля 2009 г. на совещании с лидерами религиозных конфессий Д.А. Медведев поддержал выдвинутую ими </a:t>
            </a:r>
            <a:r>
              <a:rPr lang="ru-RU" altLang="ru-RU" sz="1800" u="sng" smtClean="0">
                <a:solidFill>
                  <a:srgbClr val="000000"/>
                </a:solidFill>
                <a:latin typeface="Times New Roman" pitchFamily="18" charset="0"/>
              </a:rPr>
              <a:t>инициативу преподавания</a:t>
            </a:r>
            <a:r>
              <a:rPr lang="ru-RU" altLang="ru-RU" sz="1800" smtClean="0">
                <a:solidFill>
                  <a:srgbClr val="000000"/>
                </a:solidFill>
                <a:latin typeface="Times New Roman" pitchFamily="18" charset="0"/>
              </a:rPr>
              <a:t> в общеобразовательных школах курса «Основы религиозных культур и светской этики». </a:t>
            </a:r>
          </a:p>
        </p:txBody>
      </p:sp>
    </p:spTree>
    <p:extLst>
      <p:ext uri="{BB962C8B-B14F-4D97-AF65-F5344CB8AC3E}">
        <p14:creationId xmlns:p14="http://schemas.microsoft.com/office/powerpoint/2010/main" val="259082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28600" y="736600"/>
            <a:ext cx="5334000" cy="2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smtClean="0">
                <a:solidFill>
                  <a:srgbClr val="000000"/>
                </a:solidFill>
                <a:latin typeface="Times New Roman" pitchFamily="18" charset="0"/>
              </a:rPr>
              <a:t>29 октября 2009 г. - Распоряжением Правительства № 1578-р утвержден </a:t>
            </a:r>
            <a:r>
              <a:rPr lang="ru-RU" altLang="ru-RU" sz="1800" u="sng" smtClean="0">
                <a:solidFill>
                  <a:srgbClr val="000000"/>
                </a:solidFill>
                <a:latin typeface="Times New Roman" pitchFamily="18" charset="0"/>
              </a:rPr>
              <a:t>план </a:t>
            </a:r>
            <a:r>
              <a:rPr lang="ru-RU" altLang="ru-RU" sz="1800" smtClean="0">
                <a:solidFill>
                  <a:srgbClr val="000000"/>
                </a:solidFill>
                <a:latin typeface="Times New Roman" pitchFamily="18" charset="0"/>
              </a:rPr>
              <a:t>мероприятий по </a:t>
            </a:r>
            <a:r>
              <a:rPr lang="ru-RU" altLang="ru-RU" sz="1800" u="sng" smtClean="0">
                <a:solidFill>
                  <a:srgbClr val="000000"/>
                </a:solidFill>
                <a:latin typeface="Times New Roman" pitchFamily="18" charset="0"/>
              </a:rPr>
              <a:t>апробации</a:t>
            </a:r>
            <a:r>
              <a:rPr lang="ru-RU" altLang="ru-RU" sz="1800" smtClean="0">
                <a:solidFill>
                  <a:srgbClr val="000000"/>
                </a:solidFill>
                <a:latin typeface="Times New Roman" pitchFamily="18" charset="0"/>
              </a:rPr>
              <a:t> в 2009 - 2011 годах комплексного учебного курса для общеобразовательных учреждений «Основы религиозных культур и светской этики», а также перечень из 19 субъектов РФ, где будет проходить апробация. 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1066800" y="3943350"/>
            <a:ext cx="8077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smtClean="0">
                <a:solidFill>
                  <a:srgbClr val="000000"/>
                </a:solidFill>
                <a:latin typeface="Times New Roman" pitchFamily="18" charset="0"/>
              </a:rPr>
              <a:t>Принципиально важно отметить, что введение курса ОРК СЭ, решая задачи духовно-нравственного воспитания личности, </a:t>
            </a:r>
            <a:r>
              <a:rPr lang="ru-RU" altLang="ru-RU" sz="2000" b="1" i="1" smtClean="0">
                <a:solidFill>
                  <a:srgbClr val="FF0000"/>
                </a:solidFill>
                <a:latin typeface="Times New Roman" pitchFamily="18" charset="0"/>
              </a:rPr>
              <a:t>нельзя рассматривать</a:t>
            </a:r>
            <a:r>
              <a:rPr lang="ru-RU" altLang="ru-RU" sz="2000" b="1" smtClean="0">
                <a:solidFill>
                  <a:srgbClr val="000000"/>
                </a:solidFill>
                <a:latin typeface="Times New Roman" pitchFamily="18" charset="0"/>
              </a:rPr>
              <a:t> как введение изучения религии в общеобразовательной школе. </a:t>
            </a:r>
          </a:p>
        </p:txBody>
      </p:sp>
    </p:spTree>
    <p:extLst>
      <p:ext uri="{BB962C8B-B14F-4D97-AF65-F5344CB8AC3E}">
        <p14:creationId xmlns:p14="http://schemas.microsoft.com/office/powerpoint/2010/main" val="295235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2286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371600" y="417513"/>
            <a:ext cx="4800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smtClean="0">
                <a:solidFill>
                  <a:srgbClr val="000000"/>
                </a:solidFill>
                <a:latin typeface="Times New Roman" pitchFamily="18" charset="0"/>
              </a:rPr>
              <a:t>О выборе модулей курса ОРКСЭ в 2016-2017 учебном году</a:t>
            </a:r>
            <a:r>
              <a:rPr lang="ru-RU" altLang="ru-RU" sz="1800" b="1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76200" y="1690688"/>
            <a:ext cx="7162800" cy="532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smtClean="0">
                <a:solidFill>
                  <a:srgbClr val="000000"/>
                </a:solidFill>
              </a:rPr>
              <a:t>С </a:t>
            </a:r>
            <a:r>
              <a:rPr lang="ru-RU" altLang="ru-RU" sz="2000" i="1" u="sng" smtClean="0">
                <a:solidFill>
                  <a:srgbClr val="000000"/>
                </a:solidFill>
              </a:rPr>
              <a:t>целью ознакомления</a:t>
            </a:r>
            <a:r>
              <a:rPr lang="ru-RU" altLang="ru-RU" sz="2000" smtClean="0">
                <a:solidFill>
                  <a:srgbClr val="000000"/>
                </a:solidFill>
              </a:rPr>
              <a:t> родителей будущих четвероклассников с задачами курса «Основы религиозных культур и светской этики», его структурой, содержанием, организацией изучения, а также </a:t>
            </a:r>
            <a:r>
              <a:rPr lang="ru-RU" altLang="ru-RU" sz="2000" u="sng" smtClean="0">
                <a:solidFill>
                  <a:srgbClr val="000000"/>
                </a:solidFill>
              </a:rPr>
              <a:t>свободного, добровольного, информированного выбора</a:t>
            </a:r>
            <a:r>
              <a:rPr lang="ru-RU" altLang="ru-RU" sz="2000" smtClean="0">
                <a:solidFill>
                  <a:srgbClr val="000000"/>
                </a:solidFill>
              </a:rPr>
              <a:t> родителями модуля для изучения их детьми в школе в период с ___________до ________планируются следующие мероприятия: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altLang="ru-RU" sz="2000" smtClean="0">
                <a:solidFill>
                  <a:srgbClr val="000000"/>
                </a:solidFill>
              </a:rPr>
              <a:t>Родительские собрания по вопросам введения курса;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altLang="ru-RU" sz="2000" smtClean="0">
                <a:solidFill>
                  <a:srgbClr val="000000"/>
                </a:solidFill>
              </a:rPr>
              <a:t>Индивидуальное консультирование родителей обучающихся;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altLang="ru-RU" sz="2000" smtClean="0">
                <a:solidFill>
                  <a:srgbClr val="000000"/>
                </a:solidFill>
              </a:rPr>
              <a:t>Информирование родителей о содержании программы и учебников по каждому модулю с использованием сайта, школьной библиотеки;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altLang="ru-RU" sz="2000" smtClean="0">
                <a:solidFill>
                  <a:srgbClr val="000000"/>
                </a:solidFill>
              </a:rPr>
              <a:t>Встречи по договоренности со священнослужителями и родителями.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ru-RU" altLang="ru-RU" sz="20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0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48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04800" y="985838"/>
            <a:ext cx="6858000" cy="501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smtClean="0">
                <a:solidFill>
                  <a:srgbClr val="000000"/>
                </a:solidFill>
                <a:latin typeface="Times New Roman" pitchFamily="18" charset="0"/>
              </a:rPr>
              <a:t>ЦЕЛЬ КОМПЛЕКСНОГО  УЧЕБНОГО КУРСА «Основы религиозных культур и светской этики» – формирование российской гражданской идентичности младшего школьника посредством его приобщения к отечественной религиозно-культурной традиции.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smtClean="0">
                <a:solidFill>
                  <a:srgbClr val="000000"/>
                </a:solidFill>
                <a:latin typeface="Times New Roman" pitchFamily="18" charset="0"/>
              </a:rPr>
              <a:t>КУРС ЯВЛЯЕТСЯ КУЛЬТУРОЛОГИЧЕСКИМ и направлен на развитие у младших школьников  представлений о нравственных идеалах и ценностях, составляющих основу религиозных и светских традиций многонациональной культуры России, на понимание их значения в жизни современного общества, а также своей сопричастности к ним.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smtClean="0">
                <a:solidFill>
                  <a:srgbClr val="000000"/>
                </a:solidFill>
                <a:latin typeface="Times New Roman" pitchFamily="18" charset="0"/>
              </a:rPr>
              <a:t>ПРИНЦИП ПОСТРОЕНИЯ УЧЕБНОГО КУРСА – общность в многообразии, «многоединство» – отражает культурную, социальную, этническую, религиозную сложность как нашей страны, так и современного мира.  </a:t>
            </a:r>
          </a:p>
        </p:txBody>
      </p:sp>
    </p:spTree>
    <p:extLst>
      <p:ext uri="{BB962C8B-B14F-4D97-AF65-F5344CB8AC3E}">
        <p14:creationId xmlns:p14="http://schemas.microsoft.com/office/powerpoint/2010/main" val="411036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762000" y="1385888"/>
            <a:ext cx="5105400" cy="52736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smtClean="0">
                <a:solidFill>
                  <a:srgbClr val="000000"/>
                </a:solidFill>
                <a:latin typeface="Times New Roman" pitchFamily="18" charset="0"/>
              </a:rPr>
              <a:t>УЧЕБНЫЙ КУРС ИМЕЕТ КОМПЛЕКСНЫЙ ХАРАКТЕР и включает 6 модулей: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2000" smtClean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smtClean="0">
                <a:solidFill>
                  <a:srgbClr val="000000"/>
                </a:solidFill>
                <a:latin typeface="Times New Roman" pitchFamily="18" charset="0"/>
              </a:rPr>
              <a:t>«Основы православной культуры»,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000" smtClean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smtClean="0">
                <a:solidFill>
                  <a:srgbClr val="000000"/>
                </a:solidFill>
                <a:latin typeface="Times New Roman" pitchFamily="18" charset="0"/>
              </a:rPr>
              <a:t>«Основы исламской культуры»,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000" smtClean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smtClean="0">
                <a:solidFill>
                  <a:srgbClr val="000000"/>
                </a:solidFill>
                <a:latin typeface="Times New Roman" pitchFamily="18" charset="0"/>
              </a:rPr>
              <a:t>«Основы буддийской культуры»,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000" smtClean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smtClean="0">
                <a:solidFill>
                  <a:srgbClr val="000000"/>
                </a:solidFill>
                <a:latin typeface="Times New Roman" pitchFamily="18" charset="0"/>
              </a:rPr>
              <a:t>«Основы иудейской культуры»,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000" smtClean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smtClean="0">
                <a:solidFill>
                  <a:srgbClr val="000000"/>
                </a:solidFill>
                <a:latin typeface="Times New Roman" pitchFamily="18" charset="0"/>
              </a:rPr>
              <a:t>«Основы мировых религиозных культур»,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000" smtClean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smtClean="0">
                <a:solidFill>
                  <a:srgbClr val="000000"/>
                </a:solidFill>
                <a:latin typeface="Times New Roman" pitchFamily="18" charset="0"/>
              </a:rPr>
              <a:t>«Основы светской этики».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20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41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457200" y="542925"/>
            <a:ext cx="61722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3429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smtClean="0">
                <a:solidFill>
                  <a:srgbClr val="000000"/>
                </a:solidFill>
              </a:rPr>
              <a:t>УНИКАЛЬНОСТЬ КУРСА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600" b="1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smtClean="0">
                <a:solidFill>
                  <a:srgbClr val="000000"/>
                </a:solidFill>
              </a:rPr>
              <a:t>Освоение учебного содержания каждого из модулей, входящих в учебный курс, должно обеспечить: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altLang="ru-RU" sz="1600" smtClean="0">
                <a:solidFill>
                  <a:srgbClr val="000000"/>
                </a:solidFill>
              </a:rPr>
              <a:t>  Понимание значения духовности, нравственности, морали, морально ответственного поведения в жизни человека, семьи, общества;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altLang="ru-RU" sz="1600" smtClean="0">
                <a:solidFill>
                  <a:srgbClr val="000000"/>
                </a:solidFill>
              </a:rPr>
              <a:t> Знание основных норм светской и религиозной морали, религиозных заповедей; понимание их значения в жизни человека, семьи, общества;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altLang="ru-RU" sz="1600" smtClean="0">
                <a:solidFill>
                  <a:srgbClr val="000000"/>
                </a:solidFill>
              </a:rPr>
              <a:t>   Формирование первоначальных представлений об исторических и культурологических основах традиционных религий и светской этики в России;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altLang="ru-RU" sz="1600" smtClean="0">
                <a:solidFill>
                  <a:srgbClr val="000000"/>
                </a:solidFill>
              </a:rPr>
              <a:t>  Формирование уважительного отношения к традиционным религиям и их представителям;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altLang="ru-RU" sz="1600" smtClean="0">
                <a:solidFill>
                  <a:srgbClr val="000000"/>
                </a:solidFill>
              </a:rPr>
              <a:t> Формирование первоначального представления об отечественной религиозно-культурной традиции как духовной основе многонационального  многоконфессионального народа России;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altLang="ru-RU" sz="1600" smtClean="0">
                <a:solidFill>
                  <a:srgbClr val="000000"/>
                </a:solidFill>
              </a:rPr>
              <a:t> Знание, понимание и принятие личностью ценностей: Отечество, семья, религия - как основы традиционной культуры многонационального народа России;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altLang="ru-RU" sz="1600" smtClean="0">
                <a:solidFill>
                  <a:srgbClr val="000000"/>
                </a:solidFill>
              </a:rPr>
              <a:t> Укрепление веры в Россию.</a:t>
            </a:r>
          </a:p>
        </p:txBody>
      </p:sp>
    </p:spTree>
    <p:extLst>
      <p:ext uri="{BB962C8B-B14F-4D97-AF65-F5344CB8AC3E}">
        <p14:creationId xmlns:p14="http://schemas.microsoft.com/office/powerpoint/2010/main" val="211719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174625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1" name="Line 9"/>
          <p:cNvSpPr>
            <a:spLocks noChangeShapeType="1"/>
          </p:cNvSpPr>
          <p:nvPr/>
        </p:nvSpPr>
        <p:spPr bwMode="auto">
          <a:xfrm>
            <a:off x="2571750" y="2193925"/>
            <a:ext cx="32670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62" name="Line 10"/>
          <p:cNvSpPr>
            <a:spLocks noChangeShapeType="1"/>
          </p:cNvSpPr>
          <p:nvPr/>
        </p:nvSpPr>
        <p:spPr bwMode="auto">
          <a:xfrm>
            <a:off x="3209925" y="1684338"/>
            <a:ext cx="2628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2571750" y="3621088"/>
            <a:ext cx="32670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64" name="Line 6"/>
          <p:cNvSpPr>
            <a:spLocks noChangeShapeType="1"/>
          </p:cNvSpPr>
          <p:nvPr/>
        </p:nvSpPr>
        <p:spPr bwMode="auto">
          <a:xfrm>
            <a:off x="3714750" y="5202238"/>
            <a:ext cx="20097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65" name="Line 8"/>
          <p:cNvSpPr>
            <a:spLocks noChangeShapeType="1"/>
          </p:cNvSpPr>
          <p:nvPr/>
        </p:nvSpPr>
        <p:spPr bwMode="auto">
          <a:xfrm>
            <a:off x="3600450" y="2898775"/>
            <a:ext cx="22383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66" name="Line 5"/>
          <p:cNvSpPr>
            <a:spLocks noChangeShapeType="1"/>
          </p:cNvSpPr>
          <p:nvPr/>
        </p:nvSpPr>
        <p:spPr bwMode="auto">
          <a:xfrm>
            <a:off x="923925" y="5881688"/>
            <a:ext cx="4800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-1171575" y="144463"/>
            <a:ext cx="70104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2628900">
              <a:spcBef>
                <a:spcPct val="20000"/>
              </a:spcBef>
              <a:buChar char="•"/>
              <a:tabLst>
                <a:tab pos="2400300" algn="l"/>
              </a:tabLs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400300" algn="l"/>
              </a:tabLs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4003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4003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4003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003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003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003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003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b="1" smtClean="0">
                <a:solidFill>
                  <a:srgbClr val="000000"/>
                </a:solidFill>
                <a:cs typeface="Times New Roman" pitchFamily="18" charset="0"/>
              </a:rPr>
              <a:t>Примерная форма заявления</a:t>
            </a:r>
            <a:endParaRPr lang="ru-RU" altLang="ru-RU" sz="1400" smtClean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srgbClr val="000000"/>
                </a:solidFill>
                <a:cs typeface="Times New Roman" pitchFamily="18" charset="0"/>
              </a:rPr>
              <a:t>о выборе модуля комплексного учебного курса </a:t>
            </a:r>
            <a:endParaRPr lang="ru-RU" altLang="ru-RU" sz="1400" smtClean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srgbClr val="000000"/>
                </a:solidFill>
                <a:cs typeface="Times New Roman" pitchFamily="18" charset="0"/>
              </a:rPr>
              <a:t>«Основы религиозных культур и светской этики»</a:t>
            </a:r>
            <a:endParaRPr lang="ru-RU" altLang="ru-RU" sz="140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-171450" y="1636713"/>
            <a:ext cx="583088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smtClean="0">
                <a:solidFill>
                  <a:srgbClr val="000000"/>
                </a:solidFill>
                <a:cs typeface="Times New Roman" pitchFamily="18" charset="0"/>
              </a:rPr>
              <a:t>           (наименование ОУ, Ф.И.О. директора)</a:t>
            </a:r>
            <a:endParaRPr lang="ru-RU" altLang="ru-RU" sz="90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152400" y="2095500"/>
            <a:ext cx="2789238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smtClean="0">
                <a:solidFill>
                  <a:srgbClr val="000000"/>
                </a:solidFill>
                <a:cs typeface="Times New Roman" pitchFamily="18" charset="0"/>
              </a:rPr>
              <a:t>(Ф.И.О. родителя, законного представителя)</a:t>
            </a:r>
            <a:endParaRPr lang="ru-RU" altLang="ru-RU" sz="90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2571750" y="2735263"/>
            <a:ext cx="2703513" cy="74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300" smtClean="0">
                <a:solidFill>
                  <a:srgbClr val="000000"/>
                </a:solidFill>
                <a:cs typeface="Times New Roman" pitchFamily="18" charset="0"/>
              </a:rPr>
              <a:t>ученика (- цы) </a:t>
            </a:r>
            <a:endParaRPr lang="ru-RU" altLang="ru-RU" sz="90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smtClean="0">
                <a:solidFill>
                  <a:srgbClr val="000000"/>
                </a:solidFill>
                <a:cs typeface="Times New Roman" pitchFamily="18" charset="0"/>
              </a:rPr>
              <a:t>            (класс, фамилия, имя ребенка)</a:t>
            </a:r>
            <a:endParaRPr lang="ru-RU" altLang="ru-RU" sz="90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1447800" y="3382963"/>
            <a:ext cx="6172200" cy="187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smtClean="0">
                <a:solidFill>
                  <a:srgbClr val="000000"/>
                </a:solidFill>
              </a:rPr>
              <a:t/>
            </a:r>
            <a:br>
              <a:rPr lang="ru-RU" altLang="ru-RU" sz="1800" smtClean="0">
                <a:solidFill>
                  <a:srgbClr val="000000"/>
                </a:solidFill>
              </a:rPr>
            </a:br>
            <a:endParaRPr lang="ru-RU" altLang="ru-RU" sz="1800" smtClean="0">
              <a:solidFill>
                <a:srgbClr val="000000"/>
              </a:solidFill>
            </a:endParaRPr>
          </a:p>
          <a:p>
            <a:pPr lvl="4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300" smtClean="0">
                <a:solidFill>
                  <a:srgbClr val="000000"/>
                </a:solidFill>
                <a:cs typeface="Times New Roman" pitchFamily="18" charset="0"/>
              </a:rPr>
              <a:t>ЗАЯВЛЕНИЕ</a:t>
            </a:r>
            <a:endParaRPr lang="ru-RU" altLang="ru-RU" sz="90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smtClean="0">
                <a:solidFill>
                  <a:srgbClr val="000000"/>
                </a:solidFill>
                <a:cs typeface="Times New Roman" pitchFamily="18" charset="0"/>
              </a:rPr>
              <a:t>Я, ______________________________________________________________________,</a:t>
            </a:r>
            <a:endParaRPr lang="ru-RU" altLang="ru-RU" sz="90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smtClean="0">
                <a:solidFill>
                  <a:srgbClr val="000000"/>
                </a:solidFill>
                <a:cs typeface="Times New Roman" pitchFamily="18" charset="0"/>
              </a:rPr>
              <a:t>(Ф.И.О. родителя, законного представителя)</a:t>
            </a:r>
            <a:endParaRPr lang="ru-RU" altLang="ru-RU" sz="90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300" smtClean="0">
                <a:solidFill>
                  <a:srgbClr val="000000"/>
                </a:solidFill>
                <a:cs typeface="Times New Roman" pitchFamily="18" charset="0"/>
              </a:rPr>
              <a:t>выбираю для изучения моим ребенком, учеником (-цей)  </a:t>
            </a:r>
            <a:endParaRPr lang="ru-RU" altLang="ru-RU" sz="90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3600450" y="5237163"/>
            <a:ext cx="3259138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smtClean="0">
                <a:solidFill>
                  <a:srgbClr val="000000"/>
                </a:solidFill>
                <a:cs typeface="Times New Roman" pitchFamily="18" charset="0"/>
              </a:rPr>
              <a:t>  (класс, фамилия, имя ребенка)</a:t>
            </a:r>
            <a:endParaRPr lang="ru-RU" altLang="ru-RU" sz="90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0" y="5611813"/>
            <a:ext cx="6413500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300" smtClean="0">
                <a:solidFill>
                  <a:srgbClr val="000000"/>
                </a:solidFill>
                <a:cs typeface="Times New Roman" pitchFamily="18" charset="0"/>
              </a:rPr>
              <a:t>модуль ОРКСЭ</a:t>
            </a:r>
            <a:endParaRPr lang="ru-RU" altLang="ru-RU" sz="900" smtClean="0">
              <a:solidFill>
                <a:srgbClr val="000000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smtClean="0">
                <a:solidFill>
                  <a:srgbClr val="000000"/>
                </a:solidFill>
                <a:cs typeface="Times New Roman" pitchFamily="18" charset="0"/>
              </a:rPr>
              <a:t>(название ОДНОГО выбранного модуля)</a:t>
            </a:r>
            <a:endParaRPr lang="ru-RU" altLang="ru-RU" sz="900" smtClean="0">
              <a:solidFill>
                <a:srgbClr val="000000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300" smtClean="0">
                <a:solidFill>
                  <a:srgbClr val="000000"/>
                </a:solidFill>
                <a:cs typeface="Times New Roman" pitchFamily="18" charset="0"/>
              </a:rPr>
              <a:t>«___»______________  2016 г.			           (Подпись)	</a:t>
            </a: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24413" y="965200"/>
            <a:ext cx="180022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rgbClr val="000000"/>
                </a:solidFill>
              </a:rPr>
              <a:t>Директору</a:t>
            </a:r>
          </a:p>
        </p:txBody>
      </p:sp>
    </p:spTree>
    <p:extLst>
      <p:ext uri="{BB962C8B-B14F-4D97-AF65-F5344CB8AC3E}">
        <p14:creationId xmlns:p14="http://schemas.microsoft.com/office/powerpoint/2010/main" val="429250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063625" y="38100"/>
            <a:ext cx="7216775" cy="35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indent="450850">
              <a:spcBef>
                <a:spcPct val="20000"/>
              </a:spcBef>
              <a:buChar char="•"/>
              <a:tabLst>
                <a:tab pos="2628900" algn="l"/>
              </a:tabLs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628900" algn="l"/>
              </a:tabLs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6289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6289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6289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289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289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289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289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300" b="1" smtClean="0">
                <a:solidFill>
                  <a:srgbClr val="000000"/>
                </a:solidFill>
                <a:cs typeface="Times New Roman" pitchFamily="18" charset="0"/>
              </a:rPr>
              <a:t>Примерная форма протокола родительского собрания</a:t>
            </a:r>
            <a:endParaRPr lang="ru-RU" altLang="ru-RU" sz="90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300" smtClean="0">
                <a:solidFill>
                  <a:srgbClr val="000000"/>
                </a:solidFill>
                <a:cs typeface="Times New Roman" pitchFamily="18" charset="0"/>
              </a:rPr>
              <a:t>о выборе модуля комплексного учебного курса </a:t>
            </a:r>
            <a:endParaRPr lang="ru-RU" altLang="ru-RU" sz="90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300" smtClean="0">
                <a:solidFill>
                  <a:srgbClr val="000000"/>
                </a:solidFill>
                <a:cs typeface="Times New Roman" pitchFamily="18" charset="0"/>
              </a:rPr>
              <a:t>«Основы религиозных культур и светской этики»</a:t>
            </a:r>
            <a:endParaRPr lang="ru-RU" altLang="ru-RU" sz="90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b="1" smtClean="0">
                <a:solidFill>
                  <a:srgbClr val="000000"/>
                </a:solidFill>
                <a:cs typeface="Times New Roman" pitchFamily="18" charset="0"/>
              </a:rPr>
              <a:t>Протокол №</a:t>
            </a:r>
            <a:endParaRPr lang="ru-RU" altLang="ru-RU" sz="90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300" smtClean="0">
                <a:solidFill>
                  <a:srgbClr val="000000"/>
                </a:solidFill>
                <a:cs typeface="Times New Roman" pitchFamily="18" charset="0"/>
              </a:rPr>
              <a:t>собрания родителей (законных представителей) учащихся  </a:t>
            </a:r>
            <a:r>
              <a:rPr lang="ru-RU" altLang="ru-RU" sz="1300" smtClean="0">
                <a:solidFill>
                  <a:srgbClr val="000000"/>
                </a:solidFill>
              </a:rPr>
              <a:t>4</a:t>
            </a:r>
            <a:r>
              <a:rPr lang="ru-RU" altLang="ru-RU" sz="1300" smtClean="0">
                <a:solidFill>
                  <a:srgbClr val="000000"/>
                </a:solidFill>
                <a:cs typeface="Times New Roman" pitchFamily="18" charset="0"/>
              </a:rPr>
              <a:t> ____ класса </a:t>
            </a:r>
            <a:endParaRPr lang="ru-RU" altLang="ru-RU" sz="90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300" smtClean="0">
                <a:solidFill>
                  <a:srgbClr val="000000"/>
                </a:solidFill>
                <a:cs typeface="Times New Roman" pitchFamily="18" charset="0"/>
              </a:rPr>
              <a:t>МОУ ___________________________________________________</a:t>
            </a:r>
            <a:endParaRPr lang="ru-RU" altLang="ru-RU" sz="90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300" smtClean="0">
                <a:solidFill>
                  <a:srgbClr val="000000"/>
                </a:solidFill>
                <a:cs typeface="Times New Roman" pitchFamily="18" charset="0"/>
              </a:rPr>
              <a:t>от «___» _____________ 201</a:t>
            </a:r>
            <a:r>
              <a:rPr lang="ru-RU" altLang="ru-RU" sz="1300" smtClean="0">
                <a:solidFill>
                  <a:srgbClr val="000000"/>
                </a:solidFill>
              </a:rPr>
              <a:t>6</a:t>
            </a:r>
            <a:r>
              <a:rPr lang="ru-RU" altLang="ru-RU" sz="1300" smtClean="0">
                <a:solidFill>
                  <a:srgbClr val="000000"/>
                </a:solidFill>
                <a:cs typeface="Times New Roman" pitchFamily="18" charset="0"/>
              </a:rPr>
              <a:t>г.</a:t>
            </a:r>
            <a:endParaRPr lang="ru-RU" altLang="ru-RU" sz="90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300" smtClean="0">
                <a:solidFill>
                  <a:srgbClr val="000000"/>
                </a:solidFill>
                <a:cs typeface="Times New Roman" pitchFamily="18" charset="0"/>
              </a:rPr>
              <a:t>Тема собрания:___________________________________________________ </a:t>
            </a:r>
            <a:endParaRPr lang="ru-RU" altLang="ru-RU" sz="90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300" smtClean="0">
                <a:solidFill>
                  <a:srgbClr val="000000"/>
                </a:solidFill>
                <a:cs typeface="Times New Roman" pitchFamily="18" charset="0"/>
              </a:rPr>
              <a:t>Присутствовали:__________ человек</a:t>
            </a:r>
            <a:endParaRPr lang="ru-RU" altLang="ru-RU" sz="90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300" smtClean="0">
                <a:solidFill>
                  <a:srgbClr val="000000"/>
                </a:solidFill>
                <a:cs typeface="Times New Roman" pitchFamily="18" charset="0"/>
              </a:rPr>
              <a:t>Повестка дня:_________________________________________________</a:t>
            </a:r>
            <a:endParaRPr lang="ru-RU" altLang="ru-RU" sz="90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300" smtClean="0">
                <a:solidFill>
                  <a:srgbClr val="000000"/>
                </a:solidFill>
                <a:cs typeface="Times New Roman" pitchFamily="18" charset="0"/>
              </a:rPr>
              <a:t>Слушали:</a:t>
            </a:r>
            <a:endParaRPr lang="ru-RU" altLang="ru-RU" sz="90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300" smtClean="0">
                <a:solidFill>
                  <a:srgbClr val="000000"/>
                </a:solidFill>
                <a:cs typeface="Times New Roman" pitchFamily="18" charset="0"/>
              </a:rPr>
              <a:t>Решили:</a:t>
            </a:r>
            <a:r>
              <a:rPr lang="ru-RU" altLang="ru-RU" sz="120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ru-RU" altLang="ru-RU" sz="90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300" smtClean="0">
                <a:solidFill>
                  <a:srgbClr val="000000"/>
                </a:solidFill>
                <a:cs typeface="Times New Roman" pitchFamily="18" charset="0"/>
              </a:rPr>
              <a:t>Один из вариантов формулировки принятого решения: В результате письменного </a:t>
            </a:r>
            <a:endParaRPr lang="ru-RU" altLang="ru-RU" sz="90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300" smtClean="0">
                <a:solidFill>
                  <a:srgbClr val="000000"/>
                </a:solidFill>
                <a:cs typeface="Times New Roman" pitchFamily="18" charset="0"/>
              </a:rPr>
              <a:t>добровольного волеизъявления родителями (законными представителями) </a:t>
            </a:r>
            <a:endParaRPr lang="ru-RU" altLang="ru-RU" sz="90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300" smtClean="0">
                <a:solidFill>
                  <a:srgbClr val="000000"/>
                </a:solidFill>
                <a:cs typeface="Times New Roman" pitchFamily="18" charset="0"/>
              </a:rPr>
              <a:t>обучающихся  </a:t>
            </a:r>
            <a:r>
              <a:rPr lang="ru-RU" altLang="ru-RU" sz="1300" smtClean="0">
                <a:solidFill>
                  <a:srgbClr val="000000"/>
                </a:solidFill>
              </a:rPr>
              <a:t>4</a:t>
            </a:r>
            <a:r>
              <a:rPr lang="ru-RU" altLang="ru-RU" sz="1300" smtClean="0">
                <a:solidFill>
                  <a:srgbClr val="000000"/>
                </a:solidFill>
                <a:cs typeface="Times New Roman" pitchFamily="18" charset="0"/>
              </a:rPr>
              <a:t>-ого</a:t>
            </a:r>
            <a:r>
              <a:rPr lang="ru-RU" altLang="ru-RU" sz="1200" smtClean="0">
                <a:solidFill>
                  <a:srgbClr val="000000"/>
                </a:solidFill>
                <a:cs typeface="Times New Roman" pitchFamily="18" charset="0"/>
              </a:rPr>
              <a:t>______</a:t>
            </a:r>
            <a:r>
              <a:rPr lang="ru-RU" altLang="ru-RU" sz="1300" smtClean="0">
                <a:solidFill>
                  <a:srgbClr val="000000"/>
                </a:solidFill>
                <a:cs typeface="Times New Roman" pitchFamily="18" charset="0"/>
              </a:rPr>
              <a:t> класса МОУ______________________________________</a:t>
            </a:r>
            <a:endParaRPr lang="ru-RU" altLang="ru-RU" sz="90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300" smtClean="0">
                <a:solidFill>
                  <a:srgbClr val="000000"/>
                </a:solidFill>
                <a:cs typeface="Times New Roman" pitchFamily="18" charset="0"/>
              </a:rPr>
              <a:t>сделан следующий выбор модулей комплексного учебного курса ОРКСЭ: </a:t>
            </a:r>
            <a:endParaRPr lang="ru-RU" altLang="ru-RU" sz="90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graphicFrame>
        <p:nvGraphicFramePr>
          <p:cNvPr id="68775" name="Group 167"/>
          <p:cNvGraphicFramePr>
            <a:graphicFrameLocks noGrp="1"/>
          </p:cNvGraphicFramePr>
          <p:nvPr/>
        </p:nvGraphicFramePr>
        <p:xfrm>
          <a:off x="1063625" y="3608388"/>
          <a:ext cx="6061075" cy="2713039"/>
        </p:xfrm>
        <a:graphic>
          <a:graphicData uri="http://schemas.openxmlformats.org/drawingml/2006/table">
            <a:tbl>
              <a:tblPr/>
              <a:tblGrid>
                <a:gridCol w="342900"/>
                <a:gridCol w="2057400"/>
                <a:gridCol w="1054100"/>
                <a:gridCol w="1454150"/>
                <a:gridCol w="1152525"/>
              </a:tblGrid>
              <a:tr h="6401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Ф.И.О. родителя 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(законного представителя)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Фамилия, имя ребенка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выбранного модуля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Подпись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24" name="Rectangle 168"/>
          <p:cNvSpPr>
            <a:spLocks noChangeArrowheads="1"/>
          </p:cNvSpPr>
          <p:nvPr/>
        </p:nvSpPr>
        <p:spPr bwMode="auto">
          <a:xfrm>
            <a:off x="1063625" y="6316663"/>
            <a:ext cx="68738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857500" algn="l"/>
              </a:tabLs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857500" algn="l"/>
              </a:tabLs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8575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8575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8575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575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575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575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575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300" smtClean="0">
                <a:solidFill>
                  <a:srgbClr val="000000"/>
                </a:solidFill>
                <a:cs typeface="Times New Roman" pitchFamily="18" charset="0"/>
              </a:rPr>
              <a:t>Председатель собрания:		__________________	</a:t>
            </a:r>
            <a:endParaRPr lang="ru-RU" altLang="ru-RU" sz="90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300" smtClean="0">
                <a:solidFill>
                  <a:srgbClr val="000000"/>
                </a:solidFill>
                <a:cs typeface="Times New Roman" pitchFamily="18" charset="0"/>
              </a:rPr>
              <a:t>Секретарь собрания:			          __________________</a:t>
            </a:r>
            <a:endParaRPr lang="ru-RU" altLang="ru-RU" sz="18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4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3" name="Прямоугольник 12"/>
          <p:cNvSpPr>
            <a:spLocks noChangeArrowheads="1"/>
          </p:cNvSpPr>
          <p:nvPr/>
        </p:nvSpPr>
        <p:spPr bwMode="auto">
          <a:xfrm>
            <a:off x="149320" y="1052736"/>
            <a:ext cx="889019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Православная педагогика и мировоззренческие парадигмы современного российского образования: история и новые тенденции</a:t>
            </a:r>
          </a:p>
        </p:txBody>
      </p:sp>
      <p:sp>
        <p:nvSpPr>
          <p:cNvPr id="15366" name="Прямоугольник 13"/>
          <p:cNvSpPr>
            <a:spLocks noChangeArrowheads="1"/>
          </p:cNvSpPr>
          <p:nvPr/>
        </p:nvSpPr>
        <p:spPr bwMode="auto">
          <a:xfrm>
            <a:off x="421133" y="3606289"/>
            <a:ext cx="830173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</a:rPr>
              <a:t>Ведущий: </a:t>
            </a:r>
            <a:r>
              <a:rPr lang="ru-RU" sz="1600" i="1" dirty="0"/>
              <a:t>  </a:t>
            </a:r>
            <a:r>
              <a:rPr lang="ru-RU" sz="1600" i="1" dirty="0" err="1"/>
              <a:t>Ситникова</a:t>
            </a:r>
            <a:r>
              <a:rPr lang="ru-RU" sz="1600" i="1" dirty="0"/>
              <a:t> Татьяна Владимировна</a:t>
            </a:r>
            <a:r>
              <a:rPr lang="ru-RU" sz="1600" dirty="0"/>
              <a:t>, аспирант кафедры журналистики и </a:t>
            </a:r>
            <a:r>
              <a:rPr lang="ru-RU" sz="1600" dirty="0" err="1"/>
              <a:t>медиакоммуникаций</a:t>
            </a:r>
            <a:r>
              <a:rPr lang="ru-RU" sz="1600" dirty="0"/>
              <a:t> </a:t>
            </a:r>
            <a:r>
              <a:rPr lang="ru-RU" sz="1600" dirty="0" err="1"/>
              <a:t>ВолГУ</a:t>
            </a:r>
            <a:r>
              <a:rPr lang="ru-RU" sz="1600" dirty="0"/>
              <a:t>, учитель русского языка и литературы МОУ СШ № 5 г. Волгограда.</a:t>
            </a:r>
            <a:endParaRPr lang="ru-RU" sz="1600" dirty="0" smtClean="0"/>
          </a:p>
        </p:txBody>
      </p: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149320" y="5863223"/>
            <a:ext cx="4591347" cy="851258"/>
            <a:chOff x="412278" y="5867801"/>
            <a:chExt cx="4591770" cy="852082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3"/>
              <a:ext cx="184748" cy="369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80" y="5867802"/>
              <a:ext cx="3532068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000000"/>
                  </a:solidFill>
                </a:rPr>
                <a:t>Издательство «Учитель»</a:t>
              </a:r>
            </a:p>
            <a:p>
              <a:r>
                <a:rPr lang="en-US">
                  <a:solidFill>
                    <a:srgbClr val="000000"/>
                  </a:solidFill>
                  <a:hlinkClick r:id="rId2"/>
                </a:rPr>
                <a:t>www.uchitel-izd.ru</a:t>
              </a:r>
              <a:r>
                <a:rPr lang="ru-RU" b="1">
                  <a:solidFill>
                    <a:srgbClr val="000000"/>
                  </a:solidFill>
                </a:rPr>
                <a:t> </a:t>
              </a: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Прямоугольник 4"/>
          <p:cNvSpPr>
            <a:spLocks noChangeArrowheads="1"/>
          </p:cNvSpPr>
          <p:nvPr/>
        </p:nvSpPr>
        <p:spPr bwMode="auto">
          <a:xfrm>
            <a:off x="2123728" y="4941168"/>
            <a:ext cx="47592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000000"/>
                </a:solidFill>
              </a:rPr>
              <a:t>Начало: </a:t>
            </a:r>
            <a:r>
              <a:rPr lang="ru-RU" i="1" dirty="0" smtClean="0">
                <a:solidFill>
                  <a:srgbClr val="00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0</a:t>
            </a:r>
            <a:r>
              <a:rPr lang="en-US" b="1" dirty="0" smtClean="0">
                <a:solidFill>
                  <a:srgbClr val="FF0000"/>
                </a:solidFill>
              </a:rPr>
              <a:t>9</a:t>
            </a:r>
            <a:r>
              <a:rPr lang="ru-RU" b="1" dirty="0" smtClean="0">
                <a:solidFill>
                  <a:srgbClr val="FF0000"/>
                </a:solidFill>
              </a:rPr>
              <a:t> декабря 2016 г., 1</a:t>
            </a:r>
            <a:r>
              <a:rPr lang="en-US" b="1" dirty="0" smtClean="0">
                <a:solidFill>
                  <a:srgbClr val="FF0000"/>
                </a:solidFill>
              </a:rPr>
              <a:t>5</a:t>
            </a:r>
            <a:r>
              <a:rPr lang="ru-RU" b="1" dirty="0" smtClean="0">
                <a:solidFill>
                  <a:srgbClr val="FF0000"/>
                </a:solidFill>
              </a:rPr>
              <a:t>:00– 1</a:t>
            </a:r>
            <a:r>
              <a:rPr lang="en-US" b="1" dirty="0" smtClean="0">
                <a:solidFill>
                  <a:srgbClr val="FF0000"/>
                </a:solidFill>
              </a:rPr>
              <a:t>6</a:t>
            </a:r>
            <a:r>
              <a:rPr lang="ru-RU" b="1" dirty="0" smtClean="0">
                <a:solidFill>
                  <a:srgbClr val="FF0000"/>
                </a:solidFill>
              </a:rPr>
              <a:t>:30 МСК</a:t>
            </a:r>
            <a:endParaRPr lang="ru-RU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09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5400" y="-228600"/>
            <a:ext cx="121920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828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2989263" y="2393950"/>
            <a:ext cx="31654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indent="4508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smtClean="0">
                <a:solidFill>
                  <a:srgbClr val="000000"/>
                </a:solidFill>
                <a:latin typeface="Times New Roman" pitchFamily="18" charset="0"/>
                <a:hlinkClick r:id="rId3"/>
              </a:rPr>
              <a:t>http://lib.pstgu.ru/icons/</a:t>
            </a:r>
            <a:endParaRPr lang="ru-RU" altLang="ru-RU" sz="240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smtClean="0">
                <a:solidFill>
                  <a:srgbClr val="000000"/>
                </a:solidFill>
                <a:latin typeface="Times New Roman" pitchFamily="18" charset="0"/>
                <a:hlinkClick r:id="rId4"/>
              </a:rPr>
              <a:t>http://pravolimp.ru</a:t>
            </a:r>
            <a:r>
              <a:rPr lang="ru-RU" altLang="ru-RU" sz="240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smtClean="0">
                <a:solidFill>
                  <a:srgbClr val="000000"/>
                </a:solidFill>
                <a:latin typeface="Times New Roman" pitchFamily="18" charset="0"/>
                <a:hlinkClick r:id="rId5"/>
              </a:rPr>
              <a:t>http://zakonbozhiy.ru</a:t>
            </a:r>
            <a:endParaRPr lang="ru-RU" altLang="ru-RU" sz="240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smtClean="0">
                <a:solidFill>
                  <a:srgbClr val="000000"/>
                </a:solidFill>
                <a:latin typeface="Times New Roman" pitchFamily="18" charset="0"/>
                <a:hlinkClick r:id="rId6"/>
              </a:rPr>
              <a:t>http://azbyka.ru/tserkov/</a:t>
            </a:r>
            <a:endParaRPr lang="ru-RU" altLang="ru-RU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533400" y="1030288"/>
            <a:ext cx="5867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4508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smtClean="0">
                <a:solidFill>
                  <a:srgbClr val="000000"/>
                </a:solidFill>
                <a:latin typeface="Times New Roman" pitchFamily="18" charset="0"/>
              </a:rPr>
              <a:t>Творческие работы учащихся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smtClean="0">
                <a:solidFill>
                  <a:srgbClr val="000000"/>
                </a:solidFill>
                <a:latin typeface="Times New Roman" pitchFamily="18" charset="0"/>
              </a:rPr>
              <a:t>При подготовке к творческим работам можно использовать следующие интернет-ресурсы </a:t>
            </a:r>
          </a:p>
        </p:txBody>
      </p:sp>
      <p:pic>
        <p:nvPicPr>
          <p:cNvPr id="22535" name="Picture 11" descr="100x60-mm_300dp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267200"/>
            <a:ext cx="4038600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919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600" y="-1014413"/>
            <a:ext cx="12192000" cy="975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163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6" descr="hello_html_m339fe4d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6019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2193925" y="2667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583" name="Text Box 8"/>
          <p:cNvSpPr txBox="1">
            <a:spLocks noChangeArrowheads="1"/>
          </p:cNvSpPr>
          <p:nvPr/>
        </p:nvSpPr>
        <p:spPr bwMode="auto">
          <a:xfrm>
            <a:off x="914400" y="152400"/>
            <a:ext cx="5638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smtClean="0">
                <a:solidFill>
                  <a:srgbClr val="000000"/>
                </a:solidFill>
                <a:latin typeface="Times New Roman" pitchFamily="18" charset="0"/>
              </a:rPr>
              <a:t>Основные принципы организации православного развития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smtClean="0">
                <a:solidFill>
                  <a:srgbClr val="000000"/>
                </a:solidFill>
                <a:latin typeface="Times New Roman" pitchFamily="18" charset="0"/>
              </a:rPr>
              <a:t>и воспитания</a:t>
            </a:r>
          </a:p>
        </p:txBody>
      </p:sp>
    </p:spTree>
    <p:extLst>
      <p:ext uri="{BB962C8B-B14F-4D97-AF65-F5344CB8AC3E}">
        <p14:creationId xmlns:p14="http://schemas.microsoft.com/office/powerpoint/2010/main" val="117519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533400" y="533400"/>
            <a:ext cx="5334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smtClean="0">
                <a:solidFill>
                  <a:srgbClr val="000000"/>
                </a:solidFill>
                <a:latin typeface="Times New Roman" pitchFamily="18" charset="0"/>
              </a:rPr>
              <a:t>Основные принципы организации православного развития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smtClean="0">
                <a:solidFill>
                  <a:srgbClr val="000000"/>
                </a:solidFill>
                <a:latin typeface="Times New Roman" pitchFamily="18" charset="0"/>
              </a:rPr>
              <a:t>и воспитания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517525" y="2400300"/>
            <a:ext cx="263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18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152400" y="2209800"/>
            <a:ext cx="7875588" cy="368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smtClean="0">
                <a:solidFill>
                  <a:srgbClr val="000000"/>
                </a:solidFill>
                <a:latin typeface="Times New Roman" pitchFamily="18" charset="0"/>
              </a:rPr>
              <a:t>Нравственный пример педагога;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2000" smtClean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smtClean="0">
                <a:solidFill>
                  <a:srgbClr val="000000"/>
                </a:solidFill>
                <a:latin typeface="Times New Roman" pitchFamily="18" charset="0"/>
              </a:rPr>
              <a:t>Социально-педагогическое партнерство;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2000" smtClean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smtClean="0">
                <a:solidFill>
                  <a:srgbClr val="000000"/>
                </a:solidFill>
                <a:latin typeface="Times New Roman" pitchFamily="18" charset="0"/>
              </a:rPr>
              <a:t>Индивидуально-личностное развитие;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2000" smtClean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smtClean="0">
                <a:solidFill>
                  <a:srgbClr val="000000"/>
                </a:solidFill>
                <a:latin typeface="Times New Roman" pitchFamily="18" charset="0"/>
              </a:rPr>
              <a:t>Интегративность программ  духовно-нравственного воспитания;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2000" smtClean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smtClean="0">
                <a:solidFill>
                  <a:srgbClr val="000000"/>
                </a:solidFill>
                <a:latin typeface="Times New Roman" pitchFamily="18" charset="0"/>
              </a:rPr>
              <a:t>Социальная востребованность воспитания.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000" smtClean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1800" smtClean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18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5608" name="Picture 10" descr="73744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648200"/>
            <a:ext cx="2971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898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55588" y="381000"/>
            <a:ext cx="5491162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smtClean="0">
                <a:solidFill>
                  <a:srgbClr val="000000"/>
                </a:solidFill>
                <a:latin typeface="Times New Roman" pitchFamily="18" charset="0"/>
              </a:rPr>
              <a:t>Православное развитие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smtClean="0">
                <a:solidFill>
                  <a:srgbClr val="000000"/>
                </a:solidFill>
                <a:latin typeface="Times New Roman" pitchFamily="18" charset="0"/>
              </a:rPr>
              <a:t>и воспитание осуществляется в деятельности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>
            <a:off x="3429000" y="1066800"/>
            <a:ext cx="18288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 flipH="1">
            <a:off x="2514600" y="1066800"/>
            <a:ext cx="38100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 flipH="1">
            <a:off x="990600" y="1371600"/>
            <a:ext cx="10668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822325" y="2855913"/>
            <a:ext cx="10525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i="1" smtClean="0">
                <a:solidFill>
                  <a:srgbClr val="000000"/>
                </a:solidFill>
                <a:latin typeface="Times New Roman" pitchFamily="18" charset="0"/>
              </a:rPr>
              <a:t>урочной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2727325" y="30099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2727325" y="2932113"/>
            <a:ext cx="1422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i="1" smtClean="0">
                <a:solidFill>
                  <a:srgbClr val="000000"/>
                </a:solidFill>
                <a:latin typeface="Times New Roman" pitchFamily="18" charset="0"/>
              </a:rPr>
              <a:t>внеурочной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5165725" y="2474913"/>
            <a:ext cx="1609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i="1" smtClean="0">
                <a:solidFill>
                  <a:srgbClr val="000000"/>
                </a:solidFill>
                <a:latin typeface="Times New Roman" pitchFamily="18" charset="0"/>
              </a:rPr>
              <a:t>внешкольной</a:t>
            </a:r>
          </a:p>
        </p:txBody>
      </p:sp>
      <p:pic>
        <p:nvPicPr>
          <p:cNvPr id="26637" name="Picture 13" descr="олимпиада 7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819400"/>
            <a:ext cx="2667000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14" descr="pHWYpicB5j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421188"/>
            <a:ext cx="3657600" cy="24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76600"/>
            <a:ext cx="21336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58186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3" name="Picture 6" descr="img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00100"/>
            <a:ext cx="6096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15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6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685800" y="441325"/>
            <a:ext cx="586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smtClean="0">
                <a:solidFill>
                  <a:srgbClr val="000000"/>
                </a:solidFill>
                <a:latin typeface="Times New Roman" pitchFamily="18" charset="0"/>
              </a:rPr>
              <a:t>Изучение православной педагогики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smtClean="0">
                <a:solidFill>
                  <a:srgbClr val="000000"/>
                </a:solidFill>
                <a:latin typeface="Times New Roman" pitchFamily="18" charset="0"/>
              </a:rPr>
              <a:t>в Духовных Семинариях </a:t>
            </a:r>
          </a:p>
        </p:txBody>
      </p:sp>
      <p:graphicFrame>
        <p:nvGraphicFramePr>
          <p:cNvPr id="96869" name="Group 1637"/>
          <p:cNvGraphicFramePr>
            <a:graphicFrameLocks noGrp="1"/>
          </p:cNvGraphicFramePr>
          <p:nvPr>
            <p:ph idx="1"/>
          </p:nvPr>
        </p:nvGraphicFramePr>
        <p:xfrm>
          <a:off x="-76200" y="1600200"/>
          <a:ext cx="9220200" cy="4770438"/>
        </p:xfrm>
        <a:graphic>
          <a:graphicData uri="http://schemas.openxmlformats.org/drawingml/2006/table">
            <a:tbl>
              <a:tblPr/>
              <a:tblGrid>
                <a:gridCol w="1230313"/>
                <a:gridCol w="5735637"/>
                <a:gridCol w="750888"/>
                <a:gridCol w="752475"/>
                <a:gridCol w="750887"/>
              </a:tblGrid>
              <a:tr h="28957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Введение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46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I.</a:t>
                      </a: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 сущности и специфики православной педагогики. Место православной педагогики в пастырском служении и в системе богословских дисциплин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7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.2.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Цель, задачи и принципы православной педагогики. Основные понятия православной педагогики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7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Исторический обзор основных педагогических течений с православной точки зрения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57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.1.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Проблемы воспитания и образования в свете Божественного Откровения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57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.2.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Проблемы педагогики в творениях святых отцов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57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.3.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Педагогические воззрения отцов и учителей Русской Православной Церкви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57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.4.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Педагогические аспекты в русской религиозной философии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57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.5.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Деятели народной школы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7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.6.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Православное рассмотрение течений неправославных педагогических течений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397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.7.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Педагогическое наследие святителя Феофана Затворника 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(названный семинар может быть проведен вместо одной из лекций, предложенной преподавателем для самостоятельного изучения студентами)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145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9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2041525" y="-381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90614" name="Group 502"/>
          <p:cNvGraphicFramePr>
            <a:graphicFrameLocks noGrp="1"/>
          </p:cNvGraphicFramePr>
          <p:nvPr>
            <p:ph idx="1"/>
          </p:nvPr>
        </p:nvGraphicFramePr>
        <p:xfrm>
          <a:off x="228600" y="304800"/>
          <a:ext cx="8915400" cy="6556373"/>
        </p:xfrm>
        <a:graphic>
          <a:graphicData uri="http://schemas.openxmlformats.org/drawingml/2006/table">
            <a:tbl>
              <a:tblPr/>
              <a:tblGrid>
                <a:gridCol w="982663"/>
                <a:gridCol w="5694362"/>
                <a:gridCol w="746125"/>
                <a:gridCol w="746125"/>
                <a:gridCol w="746125"/>
              </a:tblGrid>
              <a:tr h="28730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Теоретические основы православной педагогики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3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.1.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Антропологические основы православной педагогики. Основные периоды жизни человека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0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.2.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Церковь и воспитание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0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.3.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Возрастная педагогики с точки зрения христианской антропологии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0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.4.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Православное понимание процесса обучения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0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.5.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Формы и методы православного образования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296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Практическая педагогика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884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.1.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Пути и средства становления православного мировоззрения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296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.2.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особенности работы с детьми различного возраста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296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.3.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Проблемное обучение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296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.4.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Православное воспитание  в семье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296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.5.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Православное воспитание и обучение в условиях современной приходской жизни. Воскресная школа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884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.6.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летнего отдыха детей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296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.7.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Духовно-просветительская деятельность в светских образовательных учреждениях и ее правовые основы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52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.8.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педагогика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236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1479" name="Group 343"/>
          <p:cNvGraphicFramePr>
            <a:graphicFrameLocks noGrp="1"/>
          </p:cNvGraphicFramePr>
          <p:nvPr>
            <p:ph idx="1"/>
          </p:nvPr>
        </p:nvGraphicFramePr>
        <p:xfrm>
          <a:off x="304800" y="152400"/>
          <a:ext cx="9144000" cy="6638927"/>
        </p:xfrm>
        <a:graphic>
          <a:graphicData uri="http://schemas.openxmlformats.org/drawingml/2006/table">
            <a:tbl>
              <a:tblPr/>
              <a:tblGrid>
                <a:gridCol w="676275"/>
                <a:gridCol w="5792788"/>
                <a:gridCol w="758825"/>
                <a:gridCol w="760412"/>
                <a:gridCol w="1155700"/>
              </a:tblGrid>
              <a:tr h="87793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Педагогическая практика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3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.1.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Пассивная практика. Ознакомление с опытом педагогической деятельности в воскресных школах светских образовательных заведений различного типа коррекционных учреждениях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8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.2.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Активная практика. Работа под руководством наставника, выбор специализации, стажировка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8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</a:t>
                      </a: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Вариативные спецкурсы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8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</a:t>
                      </a: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.1.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Практикум педагогического мастерства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8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</a:t>
                      </a: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.2.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Педагогическая психология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8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</a:t>
                      </a: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.3.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Возрастная психология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8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</a:t>
                      </a: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.4.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Практическая психология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3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</a:t>
                      </a: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.5.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Коррекционная работа с детьми, страдающими задержкой психического развития, наркоманией, алкоголизмом, половой распущенностью, девиантным поведением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0221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</a:t>
                      </a: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.6.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Церковное краеведение.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Тематика и объем спецсеминаров определяется наличием воцерковленных специалистов и возможностями учебного плана.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Учебная программа спецкурса рассматривается на заседании кафедры или методической комиссии, утверждается советом духовной семинарии и высылается в учебно-методический кабинет учебного комитета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722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ru-RU" altLang="ru-RU" sz="440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ru-RU" altLang="ru-RU" sz="3200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685800" y="700088"/>
            <a:ext cx="4114800" cy="9461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800" b="1" smtClean="0">
                <a:solidFill>
                  <a:srgbClr val="000000"/>
                </a:solidFill>
                <a:latin typeface="Times New Roman" pitchFamily="18" charset="0"/>
              </a:rPr>
              <a:t>Содержательные вопросы вебинара:</a:t>
            </a:r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381000" y="3276600"/>
            <a:ext cx="83820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2800" smtClean="0">
                <a:solidFill>
                  <a:srgbClr val="000000"/>
                </a:solidFill>
              </a:rPr>
              <a:t>Нормативно-правовое обеспечение преподавания предметов по духовно-нравственному воспитанию и образованию.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2800" smtClean="0">
                <a:solidFill>
                  <a:srgbClr val="000000"/>
                </a:solidFill>
              </a:rPr>
              <a:t> Формы и методы православного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206164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457200" y="12700"/>
            <a:ext cx="60198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smtClean="0">
                <a:solidFill>
                  <a:srgbClr val="000000"/>
                </a:solidFill>
                <a:latin typeface="Times New Roman" pitchFamily="18" charset="0"/>
              </a:rPr>
              <a:t>ФЕДЕРАЛЬНЫЙ ЗАКОН «О СВОБОДЕ СОВЕСТИ И О РЕЛИГИОЗНЫХ ОБЪЕДИНЕНИЯХ» № 125-ФЗ ОТ 26 СЕНТЯБРЯ 1997 ГОДА (приводится в ред. Федеральных законов от 26.03.2000 N 45-ФЗ, от 21.03.2002 N 31-ФЗ, от 25.07.2002 N 112-ФЗ, от 08.12.2003 N 169-ФЗ, от 29.06.2004 N 58-ФЗ, от 06.07.2006 N 104-ФЗ, от 28.02.2008 N 14-ФЗ, от 23.07.2008 N 160-ФЗ) 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762000" y="2057400"/>
            <a:ext cx="7162800" cy="400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smtClean="0">
                <a:solidFill>
                  <a:srgbClr val="000000"/>
                </a:solidFill>
              </a:rPr>
              <a:t>Статья 5.</a:t>
            </a:r>
            <a:r>
              <a:rPr lang="ru-RU" altLang="ru-RU" sz="1600" smtClean="0">
                <a:solidFill>
                  <a:srgbClr val="000000"/>
                </a:solidFill>
              </a:rPr>
              <a:t> </a:t>
            </a:r>
            <a:r>
              <a:rPr lang="ru-RU" altLang="ru-RU" sz="1600" b="1" smtClean="0">
                <a:solidFill>
                  <a:srgbClr val="000000"/>
                </a:solidFill>
              </a:rPr>
              <a:t>Религиозное образование</a:t>
            </a:r>
            <a:r>
              <a:rPr lang="ru-RU" altLang="ru-RU" sz="1600" smtClean="0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altLang="ru-RU" sz="1600" smtClean="0">
                <a:solidFill>
                  <a:srgbClr val="000000"/>
                </a:solidFill>
              </a:rPr>
              <a:t>Каждый имеет право на получение религиозного образования по своему выбору индивидуально или совместно с другими.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altLang="ru-RU" sz="1600" smtClean="0">
                <a:solidFill>
                  <a:srgbClr val="000000"/>
                </a:solidFill>
              </a:rPr>
              <a:t> Воспитание и образование детей осуществляются родителями или лицами, их заменяющими, с учетом права ребенка на свободу совести и свободу вероисповедания.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altLang="ru-RU" sz="1600" smtClean="0">
                <a:solidFill>
                  <a:srgbClr val="000000"/>
                </a:solidFill>
              </a:rPr>
              <a:t>Религиозные организации вправе в соответствии со своими уставами и с законодательством Российской Федерации создавать образовательные учреждения.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altLang="ru-RU" sz="1600" i="1" smtClean="0">
                <a:solidFill>
                  <a:srgbClr val="000000"/>
                </a:solidFill>
              </a:rPr>
              <a:t>По просьбе родителей или лиц, их заменяющих, с согласия детей, обучающихся в государственных и муниципальных образовательных учреждениях, администрация указанных учреждений по согласованию с соответствующим органом местного самоуправления предоставляет религиозной организации возможность обучать детей религии </a:t>
            </a:r>
            <a:r>
              <a:rPr lang="ru-RU" altLang="ru-RU" sz="1600" i="1" u="sng" smtClean="0">
                <a:solidFill>
                  <a:srgbClr val="FF0000"/>
                </a:solidFill>
              </a:rPr>
              <a:t>вне рамок образовательной программы. </a:t>
            </a:r>
          </a:p>
        </p:txBody>
      </p:sp>
    </p:spTree>
    <p:extLst>
      <p:ext uri="{BB962C8B-B14F-4D97-AF65-F5344CB8AC3E}">
        <p14:creationId xmlns:p14="http://schemas.microsoft.com/office/powerpoint/2010/main" val="261481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733256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094481" y="200055"/>
            <a:ext cx="50205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504D">
                    <a:lumMod val="50000"/>
                  </a:srgbClr>
                </a:solidFill>
                <a:latin typeface="Optima Cyr" pitchFamily="34" charset="0"/>
              </a:rPr>
              <a:t>Сертификат  участника</a:t>
            </a:r>
            <a:endParaRPr lang="ru-RU" sz="2000" b="1" dirty="0">
              <a:solidFill>
                <a:srgbClr val="C0504D">
                  <a:lumMod val="50000"/>
                </a:srgbClr>
              </a:solidFill>
              <a:latin typeface="Optima Cyr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209149" y="5854295"/>
            <a:ext cx="4591770" cy="847353"/>
            <a:chOff x="412278" y="5867801"/>
            <a:chExt cx="4591770" cy="847353"/>
          </a:xfrm>
        </p:grpSpPr>
        <p:sp>
          <p:nvSpPr>
            <p:cNvPr id="20" name="TextBox 19"/>
            <p:cNvSpPr txBox="1"/>
            <p:nvPr/>
          </p:nvSpPr>
          <p:spPr>
            <a:xfrm>
              <a:off x="1619672" y="6350193"/>
              <a:ext cx="1847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600" dirty="0">
                <a:solidFill>
                  <a:prstClr val="black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471980" y="5867802"/>
              <a:ext cx="35320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prstClr val="black"/>
                  </a:solidFill>
                </a:rPr>
                <a:t>Издательство «Учитель»</a:t>
              </a:r>
            </a:p>
            <a:p>
              <a:r>
                <a:rPr lang="en-US" sz="1600" dirty="0" smtClean="0">
                  <a:solidFill>
                    <a:prstClr val="black"/>
                  </a:solidFill>
                  <a:hlinkClick r:id="rId3"/>
                </a:rPr>
                <a:t>www.uchitel-izd.ru</a:t>
              </a:r>
              <a:r>
                <a:rPr lang="ru-RU" sz="1600" b="1" dirty="0" smtClean="0">
                  <a:solidFill>
                    <a:prstClr val="black"/>
                  </a:solidFill>
                </a:rPr>
                <a:t> </a:t>
              </a:r>
              <a:endParaRPr lang="ru-RU" sz="1600" b="1" dirty="0">
                <a:solidFill>
                  <a:prstClr val="black"/>
                </a:solidFill>
              </a:endParaRPr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2278" y="5867801"/>
              <a:ext cx="847353" cy="847353"/>
            </a:xfrm>
            <a:prstGeom prst="rect">
              <a:avLst/>
            </a:prstGeom>
          </p:spPr>
        </p:pic>
      </p:grpSp>
      <p:sp>
        <p:nvSpPr>
          <p:cNvPr id="3" name="Прямоугольник 2"/>
          <p:cNvSpPr/>
          <p:nvPr/>
        </p:nvSpPr>
        <p:spPr>
          <a:xfrm>
            <a:off x="4120247" y="4741145"/>
            <a:ext cx="50313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prstClr val="black"/>
                </a:solidFill>
              </a:rPr>
              <a:t>Внимание!</a:t>
            </a:r>
            <a:r>
              <a:rPr lang="ru-RU" sz="1400" dirty="0">
                <a:solidFill>
                  <a:prstClr val="black"/>
                </a:solidFill>
              </a:rPr>
              <a:t> Прием заявок на сертификат участника осуществляется </a:t>
            </a:r>
            <a:r>
              <a:rPr lang="ru-RU" sz="1400" dirty="0" smtClean="0">
                <a:solidFill>
                  <a:prstClr val="black"/>
                </a:solidFill>
              </a:rPr>
              <a:t>до 1</a:t>
            </a:r>
            <a:r>
              <a:rPr lang="en-US" sz="1400" dirty="0" smtClean="0">
                <a:solidFill>
                  <a:prstClr val="black"/>
                </a:solidFill>
              </a:rPr>
              <a:t>6</a:t>
            </a:r>
            <a:r>
              <a:rPr lang="ru-RU" sz="1400" dirty="0" smtClean="0">
                <a:solidFill>
                  <a:prstClr val="black"/>
                </a:solidFill>
              </a:rPr>
              <a:t>.12.2016</a:t>
            </a:r>
            <a:r>
              <a:rPr lang="ru-RU" sz="1400" dirty="0">
                <a:solidFill>
                  <a:prstClr val="black"/>
                </a:solidFill>
              </a:rPr>
              <a:t>. Сертификаты будут отправляться на электронный адрес, указанный в </a:t>
            </a:r>
            <a:r>
              <a:rPr lang="ru-RU" sz="1400" dirty="0" smtClean="0">
                <a:solidFill>
                  <a:prstClr val="black"/>
                </a:solidFill>
              </a:rPr>
              <a:t>заявке,</a:t>
            </a:r>
          </a:p>
          <a:p>
            <a:pPr algn="just"/>
            <a:r>
              <a:rPr lang="ru-RU" sz="1400" dirty="0" smtClean="0">
                <a:solidFill>
                  <a:prstClr val="black"/>
                </a:solidFill>
              </a:rPr>
              <a:t>в </a:t>
            </a:r>
            <a:r>
              <a:rPr lang="ru-RU" sz="1400" dirty="0">
                <a:solidFill>
                  <a:prstClr val="black"/>
                </a:solidFill>
              </a:rPr>
              <a:t>течение 3 недель после заполнения заявки.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725516"/>
            <a:ext cx="547260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Для заполнения заявки, пожалуйста, оплатите</a:t>
            </a:r>
            <a:r>
              <a:rPr lang="ru-RU" b="1" dirty="0" smtClean="0">
                <a:solidFill>
                  <a:prstClr val="black"/>
                </a:solidFill>
              </a:rPr>
              <a:t>:</a:t>
            </a:r>
          </a:p>
          <a:p>
            <a:endParaRPr lang="ru-RU" b="1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u="sng" dirty="0" smtClean="0">
                <a:solidFill>
                  <a:prstClr val="black"/>
                </a:solidFill>
                <a:hlinkClick r:id="rId5"/>
              </a:rPr>
              <a:t>Оформление сертификата участника </a:t>
            </a:r>
            <a:r>
              <a:rPr lang="ru-RU" sz="1600" u="sng" dirty="0" err="1" smtClean="0">
                <a:solidFill>
                  <a:prstClr val="black"/>
                </a:solidFill>
                <a:hlinkClick r:id="rId5"/>
              </a:rPr>
              <a:t>вебинара</a:t>
            </a:r>
            <a:r>
              <a:rPr lang="ru-RU" sz="1600" u="sng" dirty="0" smtClean="0">
                <a:solidFill>
                  <a:prstClr val="black"/>
                </a:solidFill>
                <a:hlinkClick r:id="rId5"/>
              </a:rPr>
              <a:t> (</a:t>
            </a:r>
            <a:r>
              <a:rPr lang="en-US" sz="1600" u="sng" dirty="0" smtClean="0">
                <a:solidFill>
                  <a:prstClr val="black"/>
                </a:solidFill>
                <a:hlinkClick r:id="rId5"/>
              </a:rPr>
              <a:t>2</a:t>
            </a:r>
            <a:r>
              <a:rPr lang="ru-RU" sz="1600" u="sng" dirty="0" smtClean="0">
                <a:solidFill>
                  <a:prstClr val="black"/>
                </a:solidFill>
                <a:hlinkClick r:id="rId5"/>
              </a:rPr>
              <a:t>00  руб.)</a:t>
            </a:r>
            <a:endParaRPr lang="ru-RU" sz="1600" u="sng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u="sng" dirty="0">
              <a:solidFill>
                <a:prstClr val="black"/>
              </a:solidFill>
            </a:endParaRPr>
          </a:p>
          <a:p>
            <a:pPr algn="ctr"/>
            <a:r>
              <a:rPr lang="ru-RU" sz="1600" b="1" u="sng" dirty="0" smtClean="0">
                <a:solidFill>
                  <a:prstClr val="black"/>
                </a:solidFill>
              </a:rPr>
              <a:t>ИЛИ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u="sng" dirty="0" smtClean="0">
                <a:solidFill>
                  <a:prstClr val="black"/>
                </a:solidFill>
                <a:hlinkClick r:id="rId6"/>
              </a:rPr>
              <a:t>Спецпредложение на пополнение личного счета + оформление сертификата участника </a:t>
            </a:r>
            <a:r>
              <a:rPr lang="ru-RU" sz="1600" u="sng" dirty="0" err="1" smtClean="0">
                <a:solidFill>
                  <a:prstClr val="black"/>
                </a:solidFill>
                <a:hlinkClick r:id="rId6"/>
              </a:rPr>
              <a:t>вебинара</a:t>
            </a:r>
            <a:r>
              <a:rPr lang="ru-RU" sz="1600" u="sng" dirty="0" smtClean="0">
                <a:solidFill>
                  <a:prstClr val="black"/>
                </a:solidFill>
                <a:hlinkClick r:id="rId6"/>
              </a:rPr>
              <a:t> (</a:t>
            </a:r>
            <a:r>
              <a:rPr lang="en-US" sz="1600" u="sng" dirty="0" smtClean="0">
                <a:solidFill>
                  <a:prstClr val="black"/>
                </a:solidFill>
                <a:hlinkClick r:id="rId6"/>
              </a:rPr>
              <a:t>4</a:t>
            </a:r>
            <a:r>
              <a:rPr lang="ru-RU" sz="1600" u="sng" dirty="0" smtClean="0">
                <a:solidFill>
                  <a:prstClr val="black"/>
                </a:solidFill>
                <a:hlinkClick r:id="rId6"/>
              </a:rPr>
              <a:t>00 руб.)</a:t>
            </a:r>
            <a:endParaRPr lang="ru-RU" sz="1600" u="sng" dirty="0" smtClean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43925" y="3677104"/>
            <a:ext cx="50710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Заявка:</a:t>
            </a:r>
          </a:p>
          <a:p>
            <a:pPr algn="ctr"/>
            <a:r>
              <a:rPr lang="en-US" sz="1400" dirty="0">
                <a:solidFill>
                  <a:prstClr val="black"/>
                </a:solidFill>
                <a:hlinkClick r:id="rId7"/>
              </a:rPr>
              <a:t>http://www.uchmet.ru/events/item/584505/certificate/589703/</a:t>
            </a:r>
            <a:endParaRPr lang="ru-RU" sz="1400" dirty="0" smtClean="0">
              <a:solidFill>
                <a:prstClr val="black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9" y="44624"/>
            <a:ext cx="3874142" cy="5472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741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lmykova\Documents\DonationCoder\ScreenshotCaptor\Screenshots\Screenshot - 03.02.2015 , 9_35_0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314" y="116632"/>
            <a:ext cx="8766012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38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5736" y="260648"/>
            <a:ext cx="50902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Лицензия и регламентирующие документы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86919" y="1077738"/>
            <a:ext cx="547260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>
                <a:hlinkClick r:id="rId2"/>
              </a:rPr>
              <a:t>Лицензия на осуществление образовательной </a:t>
            </a:r>
            <a:r>
              <a:rPr lang="ru-RU" u="sng" dirty="0" smtClean="0">
                <a:hlinkClick r:id="rId2"/>
              </a:rPr>
              <a:t>деятельности</a:t>
            </a:r>
            <a:endParaRPr lang="ru-RU" u="sng" dirty="0" smtClean="0"/>
          </a:p>
          <a:p>
            <a:endParaRPr lang="ru-RU" u="sng" dirty="0" smtClean="0"/>
          </a:p>
          <a:p>
            <a:pPr algn="just"/>
            <a:r>
              <a:rPr lang="ru-RU" sz="1600" dirty="0" smtClean="0"/>
              <a:t>Наличие </a:t>
            </a:r>
            <a:r>
              <a:rPr lang="ru-RU" sz="1600" dirty="0"/>
              <a:t>лицензии № 246 от 04 августа 2014 г. на осуществление образовательной деятельности по образовательным программам дополнительного образования (подвид «дополнительное профессиональное образование», «дополнительное образование детей и взрослых»), предоставленной Обществу с ограниченной ответственностью «Издательство «Учитель» (ООО «Издательство «Учитель») Министерством образования и науки Волгоградской области подтверждается приказом Министерства образования и науки Волгоградской области № 1242—у от 04.08.2014</a:t>
            </a:r>
          </a:p>
          <a:p>
            <a:r>
              <a:rPr lang="ru-RU" dirty="0"/>
              <a:t>— </a:t>
            </a:r>
            <a:r>
              <a:rPr lang="ru-RU" u="sng" dirty="0">
                <a:hlinkClick r:id="rId3"/>
              </a:rPr>
              <a:t>Документы, регламентирующие деятельность дополнительного образования</a:t>
            </a:r>
            <a:endParaRPr lang="ru-RU" dirty="0"/>
          </a:p>
          <a:p>
            <a:r>
              <a:rPr lang="ru-RU" dirty="0"/>
              <a:t>— </a:t>
            </a:r>
            <a:r>
              <a:rPr lang="ru-RU" u="sng" dirty="0">
                <a:hlinkClick r:id="rId4"/>
              </a:rPr>
              <a:t>Часто задаваемые вопросы о мероприятиях</a:t>
            </a:r>
            <a:endParaRPr lang="ru-RU" dirty="0"/>
          </a:p>
        </p:txBody>
      </p:sp>
      <p:pic>
        <p:nvPicPr>
          <p:cNvPr id="4099" name="Picture 3" descr="C:\Users\kalmykova\Desktop\License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44946"/>
            <a:ext cx="3219450" cy="476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53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852614" y="1277036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altLang="ru-RU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altLang="ru-RU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ru-RU" altLang="ru-R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397447"/>
              </p:ext>
            </p:extLst>
          </p:nvPr>
        </p:nvGraphicFramePr>
        <p:xfrm>
          <a:off x="539552" y="476672"/>
          <a:ext cx="8136903" cy="565717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068450"/>
                <a:gridCol w="4068453"/>
              </a:tblGrid>
              <a:tr h="17934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Онлайн обучение</a:t>
                      </a:r>
                    </a:p>
                  </a:txBody>
                  <a:tcPr marL="35920" marR="35920" marT="17960" marB="17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Офлайн обучение</a:t>
                      </a:r>
                    </a:p>
                  </a:txBody>
                  <a:tcPr marL="35920" marR="35920" marT="17960" marB="17960" anchor="ctr"/>
                </a:tc>
              </a:tr>
              <a:tr h="291907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hlinkClick r:id="rId2"/>
                        </a:rPr>
                        <a:t>Профессиональная </a:t>
                      </a:r>
                      <a:r>
                        <a:rPr lang="ru-RU" sz="1600" dirty="0" smtClean="0">
                          <a:hlinkClick r:id="rId2"/>
                        </a:rPr>
                        <a:t>переподготовка</a:t>
                      </a:r>
                      <a:endParaRPr lang="ru-RU" sz="1600" dirty="0" smtClean="0"/>
                    </a:p>
                    <a:p>
                      <a:pPr algn="ctr"/>
                      <a:endParaRPr lang="ru-RU" sz="1600" dirty="0" smtClean="0"/>
                    </a:p>
                    <a:p>
                      <a:pPr algn="l"/>
                      <a:r>
                        <a:rPr lang="ru-RU" sz="1200" dirty="0" smtClean="0"/>
                        <a:t>–</a:t>
                      </a:r>
                      <a:r>
                        <a:rPr lang="ru-RU" sz="1200" dirty="0"/>
                        <a:t> </a:t>
                      </a:r>
                      <a:r>
                        <a:rPr lang="ru-RU" sz="1200" dirty="0">
                          <a:hlinkClick r:id="rId3"/>
                        </a:rPr>
                        <a:t>руководитель (директор, заведующий, зам. директора, старший воспитатель)</a:t>
                      </a:r>
                      <a:r>
                        <a:rPr lang="ru-RU" sz="1200" dirty="0"/>
                        <a:t/>
                      </a:r>
                      <a:br>
                        <a:rPr lang="ru-RU" sz="1200" dirty="0"/>
                      </a:br>
                      <a:r>
                        <a:rPr lang="ru-RU" sz="1200" dirty="0"/>
                        <a:t>– </a:t>
                      </a:r>
                      <a:r>
                        <a:rPr lang="ru-RU" sz="1200" dirty="0">
                          <a:hlinkClick r:id="rId4"/>
                        </a:rPr>
                        <a:t>педагог ДОО (воспитатель, младший воспитатель, помощник воспитателя, воспитатель-аниматор, воспитатель гувернёр)</a:t>
                      </a:r>
                      <a:r>
                        <a:rPr lang="ru-RU" sz="1200" dirty="0"/>
                        <a:t/>
                      </a:r>
                      <a:br>
                        <a:rPr lang="ru-RU" sz="1200" dirty="0"/>
                      </a:br>
                      <a:r>
                        <a:rPr lang="ru-RU" sz="1200" dirty="0"/>
                        <a:t>– </a:t>
                      </a:r>
                      <a:r>
                        <a:rPr lang="ru-RU" sz="1200" dirty="0">
                          <a:hlinkClick r:id="rId5"/>
                        </a:rPr>
                        <a:t>педагоги школ, лицеев, гимназий</a:t>
                      </a:r>
                      <a:r>
                        <a:rPr lang="ru-RU" sz="1200" dirty="0"/>
                        <a:t/>
                      </a:r>
                      <a:br>
                        <a:rPr lang="ru-RU" sz="1200" dirty="0"/>
                      </a:br>
                      <a:r>
                        <a:rPr lang="ru-RU" sz="1200" dirty="0"/>
                        <a:t>– </a:t>
                      </a:r>
                      <a:r>
                        <a:rPr lang="ru-RU" sz="1200" dirty="0">
                          <a:hlinkClick r:id="rId6"/>
                        </a:rPr>
                        <a:t>педагоги для образования лиц с ОВЗ</a:t>
                      </a:r>
                      <a:r>
                        <a:rPr lang="ru-RU" sz="1200" dirty="0"/>
                        <a:t/>
                      </a:r>
                      <a:br>
                        <a:rPr lang="ru-RU" sz="1200" dirty="0"/>
                      </a:br>
                      <a:r>
                        <a:rPr lang="ru-RU" sz="1200" dirty="0"/>
                        <a:t>– </a:t>
                      </a:r>
                      <a:r>
                        <a:rPr lang="ru-RU" sz="1200" dirty="0">
                          <a:hlinkClick r:id="rId7"/>
                        </a:rPr>
                        <a:t>практические психологи</a:t>
                      </a:r>
                      <a:r>
                        <a:rPr lang="ru-RU" sz="1200" dirty="0"/>
                        <a:t/>
                      </a:r>
                      <a:br>
                        <a:rPr lang="ru-RU" sz="1200" dirty="0"/>
                      </a:br>
                      <a:r>
                        <a:rPr lang="ru-RU" sz="1200" dirty="0"/>
                        <a:t>– </a:t>
                      </a:r>
                      <a:r>
                        <a:rPr lang="ru-RU" sz="1200" dirty="0">
                          <a:hlinkClick r:id="rId8"/>
                        </a:rPr>
                        <a:t>педагоги производственного обучения (мастер, старший мастер)</a:t>
                      </a:r>
                      <a:r>
                        <a:rPr lang="ru-RU" sz="1200" dirty="0"/>
                        <a:t/>
                      </a:r>
                      <a:br>
                        <a:rPr lang="ru-RU" sz="1200" dirty="0"/>
                      </a:br>
                      <a:r>
                        <a:rPr lang="ru-RU" sz="1200" dirty="0"/>
                        <a:t>– </a:t>
                      </a:r>
                      <a:r>
                        <a:rPr lang="ru-RU" sz="1200" dirty="0">
                          <a:hlinkClick r:id="rId9"/>
                        </a:rPr>
                        <a:t>преподаватели автошкол</a:t>
                      </a:r>
                      <a:r>
                        <a:rPr lang="ru-RU" sz="1200" dirty="0"/>
                        <a:t/>
                      </a:r>
                      <a:br>
                        <a:rPr lang="ru-RU" sz="1200" dirty="0"/>
                      </a:br>
                      <a:r>
                        <a:rPr lang="ru-RU" sz="1200" dirty="0"/>
                        <a:t>– </a:t>
                      </a:r>
                      <a:r>
                        <a:rPr lang="ru-RU" sz="1200" dirty="0">
                          <a:hlinkClick r:id="rId10"/>
                        </a:rPr>
                        <a:t>кадровый менеджмент (</a:t>
                      </a:r>
                      <a:r>
                        <a:rPr lang="ru-RU" sz="1200" dirty="0" err="1">
                          <a:hlinkClick r:id="rId10"/>
                        </a:rPr>
                        <a:t>документовед</a:t>
                      </a:r>
                      <a:r>
                        <a:rPr lang="ru-RU" sz="1200" dirty="0">
                          <a:hlinkClick r:id="rId10"/>
                        </a:rPr>
                        <a:t>, специалист отдела кадров, помощник руководителя, делопроизводитель)</a:t>
                      </a:r>
                      <a:r>
                        <a:rPr lang="ru-RU" sz="1200" dirty="0"/>
                        <a:t/>
                      </a:r>
                      <a:br>
                        <a:rPr lang="ru-RU" sz="1200" dirty="0"/>
                      </a:br>
                      <a:r>
                        <a:rPr lang="ru-RU" sz="1200" dirty="0"/>
                        <a:t>– </a:t>
                      </a:r>
                      <a:r>
                        <a:rPr lang="ru-RU" sz="1200" dirty="0" smtClean="0">
                          <a:hlinkClick r:id="rId11"/>
                        </a:rPr>
                        <a:t>предприниматель</a:t>
                      </a:r>
                      <a:endParaRPr lang="ru-RU" sz="1200" dirty="0" smtClean="0"/>
                    </a:p>
                    <a:p>
                      <a:pPr algn="l"/>
                      <a:endParaRPr lang="ru-RU" sz="1200" dirty="0"/>
                    </a:p>
                  </a:txBody>
                  <a:tcPr marL="35920" marR="35920" marT="17960" marB="17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hlinkClick r:id="rId12"/>
                        </a:rPr>
                        <a:t>Профессиональная </a:t>
                      </a:r>
                      <a:r>
                        <a:rPr lang="ru-RU" sz="1600" dirty="0" smtClean="0">
                          <a:hlinkClick r:id="rId12"/>
                        </a:rPr>
                        <a:t>переподготовка</a:t>
                      </a:r>
                      <a:endParaRPr lang="ru-RU" sz="1600" dirty="0" smtClean="0"/>
                    </a:p>
                    <a:p>
                      <a:pPr algn="ctr"/>
                      <a:endParaRPr lang="ru-RU" sz="1600" dirty="0" smtClean="0"/>
                    </a:p>
                    <a:p>
                      <a:pPr algn="l"/>
                      <a:r>
                        <a:rPr lang="ru-RU" sz="1200" dirty="0" smtClean="0"/>
                        <a:t>–</a:t>
                      </a:r>
                      <a:r>
                        <a:rPr lang="ru-RU" sz="1200" dirty="0"/>
                        <a:t> </a:t>
                      </a:r>
                      <a:r>
                        <a:rPr lang="ru-RU" sz="1200" dirty="0">
                          <a:hlinkClick r:id="rId13"/>
                        </a:rPr>
                        <a:t>руководитель (директор, заведующий, зам. директора, старший воспитатель)</a:t>
                      </a:r>
                      <a:r>
                        <a:rPr lang="ru-RU" sz="1200" dirty="0"/>
                        <a:t/>
                      </a:r>
                      <a:br>
                        <a:rPr lang="ru-RU" sz="1200" dirty="0"/>
                      </a:br>
                      <a:r>
                        <a:rPr lang="ru-RU" sz="1200" dirty="0"/>
                        <a:t>– </a:t>
                      </a:r>
                      <a:r>
                        <a:rPr lang="ru-RU" sz="1200" dirty="0">
                          <a:hlinkClick r:id="rId14"/>
                        </a:rPr>
                        <a:t>педагог ДОО (воспитатель, инструктор по физической культуре, музыкальный руководитель)</a:t>
                      </a:r>
                      <a:r>
                        <a:rPr lang="ru-RU" sz="1200" dirty="0"/>
                        <a:t/>
                      </a:r>
                      <a:br>
                        <a:rPr lang="ru-RU" sz="1200" dirty="0"/>
                      </a:br>
                      <a:r>
                        <a:rPr lang="ru-RU" sz="1200" dirty="0"/>
                        <a:t>– </a:t>
                      </a:r>
                      <a:r>
                        <a:rPr lang="ru-RU" sz="1200" dirty="0">
                          <a:hlinkClick r:id="rId15"/>
                        </a:rPr>
                        <a:t>педагоги дополнительного образования (ЦДТ, ДМШ, художественные школы, спортивные школы)</a:t>
                      </a:r>
                      <a:r>
                        <a:rPr lang="ru-RU" sz="1200" dirty="0"/>
                        <a:t/>
                      </a:r>
                      <a:br>
                        <a:rPr lang="ru-RU" sz="1200" dirty="0"/>
                      </a:br>
                      <a:r>
                        <a:rPr lang="ru-RU" sz="1200" dirty="0"/>
                        <a:t>– </a:t>
                      </a:r>
                      <a:r>
                        <a:rPr lang="ru-RU" sz="1200" dirty="0">
                          <a:hlinkClick r:id="rId16"/>
                        </a:rPr>
                        <a:t>педагоги школ, лицеев, гимназий</a:t>
                      </a:r>
                      <a:r>
                        <a:rPr lang="ru-RU" sz="1200" dirty="0"/>
                        <a:t/>
                      </a:r>
                      <a:br>
                        <a:rPr lang="ru-RU" sz="1200" dirty="0"/>
                      </a:br>
                      <a:r>
                        <a:rPr lang="ru-RU" sz="1200" dirty="0"/>
                        <a:t>– </a:t>
                      </a:r>
                      <a:r>
                        <a:rPr lang="ru-RU" sz="1200" dirty="0">
                          <a:hlinkClick r:id="rId17"/>
                        </a:rPr>
                        <a:t>методисты образовательных организаций</a:t>
                      </a:r>
                      <a:r>
                        <a:rPr lang="ru-RU" sz="1200" dirty="0"/>
                        <a:t/>
                      </a:r>
                      <a:br>
                        <a:rPr lang="ru-RU" sz="1200" dirty="0"/>
                      </a:br>
                      <a:r>
                        <a:rPr lang="ru-RU" sz="1200" dirty="0"/>
                        <a:t>– </a:t>
                      </a:r>
                      <a:r>
                        <a:rPr lang="ru-RU" sz="1200" dirty="0">
                          <a:hlinkClick r:id="rId18"/>
                        </a:rPr>
                        <a:t>преподаватели ВУЗов и </a:t>
                      </a:r>
                      <a:r>
                        <a:rPr lang="ru-RU" sz="1200" dirty="0" err="1" smtClean="0">
                          <a:hlinkClick r:id="rId18"/>
                        </a:rPr>
                        <a:t>ССУЗов</a:t>
                      </a:r>
                      <a:endParaRPr lang="ru-RU" sz="1200" dirty="0" smtClean="0"/>
                    </a:p>
                    <a:p>
                      <a:pPr algn="l"/>
                      <a:endParaRPr lang="ru-RU" sz="1200" dirty="0" smtClean="0"/>
                    </a:p>
                    <a:p>
                      <a:pPr algn="l"/>
                      <a:endParaRPr lang="ru-RU" sz="1200" dirty="0" smtClean="0"/>
                    </a:p>
                    <a:p>
                      <a:pPr algn="l"/>
                      <a:endParaRPr lang="ru-RU" sz="1200" dirty="0" smtClean="0"/>
                    </a:p>
                    <a:p>
                      <a:pPr algn="l"/>
                      <a:endParaRPr lang="ru-RU" sz="1200" dirty="0" smtClean="0"/>
                    </a:p>
                    <a:p>
                      <a:pPr algn="l"/>
                      <a:endParaRPr lang="ru-RU" sz="1200" dirty="0" smtClean="0"/>
                    </a:p>
                  </a:txBody>
                  <a:tcPr marL="35920" marR="35920" marT="17960" marB="17960" anchor="ctr"/>
                </a:tc>
              </a:tr>
              <a:tr h="179349">
                <a:tc gridSpan="2"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 marL="35920" marR="35920" marT="17960" marB="1796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190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hlinkClick r:id="rId19"/>
                        </a:rPr>
                        <a:t>Курсы повышения </a:t>
                      </a:r>
                      <a:r>
                        <a:rPr lang="ru-RU" sz="1400" dirty="0" smtClean="0">
                          <a:hlinkClick r:id="rId19"/>
                        </a:rPr>
                        <a:t>квалификации</a:t>
                      </a:r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l"/>
                      <a:r>
                        <a:rPr lang="ru-RU" sz="1200" dirty="0" smtClean="0"/>
                        <a:t>–</a:t>
                      </a:r>
                      <a:r>
                        <a:rPr lang="ru-RU" sz="1200" dirty="0"/>
                        <a:t> </a:t>
                      </a:r>
                      <a:r>
                        <a:rPr lang="ru-RU" sz="1200" dirty="0">
                          <a:hlinkClick r:id="rId20"/>
                        </a:rPr>
                        <a:t>педагог ОО</a:t>
                      </a:r>
                      <a:r>
                        <a:rPr lang="ru-RU" sz="1200" dirty="0"/>
                        <a:t/>
                      </a:r>
                      <a:br>
                        <a:rPr lang="ru-RU" sz="1200" dirty="0"/>
                      </a:br>
                      <a:r>
                        <a:rPr lang="ru-RU" sz="1200" dirty="0"/>
                        <a:t>– </a:t>
                      </a:r>
                      <a:r>
                        <a:rPr lang="ru-RU" sz="1200" dirty="0">
                          <a:hlinkClick r:id="rId21"/>
                        </a:rPr>
                        <a:t>педагог ДОО</a:t>
                      </a:r>
                      <a:r>
                        <a:rPr lang="ru-RU" sz="1200" dirty="0"/>
                        <a:t/>
                      </a:r>
                      <a:br>
                        <a:rPr lang="ru-RU" sz="1200" dirty="0"/>
                      </a:br>
                      <a:r>
                        <a:rPr lang="ru-RU" sz="1200" dirty="0"/>
                        <a:t>– </a:t>
                      </a:r>
                      <a:r>
                        <a:rPr lang="ru-RU" sz="1200" dirty="0">
                          <a:hlinkClick r:id="rId22"/>
                        </a:rPr>
                        <a:t>педагог ОУ доп. </a:t>
                      </a:r>
                      <a:r>
                        <a:rPr lang="ru-RU" sz="1200" dirty="0" smtClean="0">
                          <a:hlinkClick r:id="rId22"/>
                        </a:rPr>
                        <a:t>Образования</a:t>
                      </a:r>
                      <a:endParaRPr lang="ru-RU" sz="1200" dirty="0" smtClean="0"/>
                    </a:p>
                    <a:p>
                      <a:pPr algn="l"/>
                      <a:endParaRPr lang="ru-RU" sz="1200" dirty="0"/>
                    </a:p>
                  </a:txBody>
                  <a:tcPr marL="35920" marR="35920" marT="17960" marB="17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hlinkClick r:id="rId23"/>
                        </a:rPr>
                        <a:t>Курсы повышения </a:t>
                      </a:r>
                      <a:r>
                        <a:rPr lang="ru-RU" sz="1400" dirty="0" smtClean="0">
                          <a:hlinkClick r:id="rId23"/>
                        </a:rPr>
                        <a:t>квалификации</a:t>
                      </a:r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l"/>
                      <a:r>
                        <a:rPr lang="ru-RU" sz="1200" dirty="0" smtClean="0"/>
                        <a:t>–</a:t>
                      </a:r>
                      <a:r>
                        <a:rPr lang="ru-RU" sz="1200" dirty="0"/>
                        <a:t> </a:t>
                      </a:r>
                      <a:r>
                        <a:rPr lang="ru-RU" sz="1200" dirty="0">
                          <a:hlinkClick r:id="rId24"/>
                        </a:rPr>
                        <a:t>педагог ДОО</a:t>
                      </a:r>
                      <a:r>
                        <a:rPr lang="ru-RU" sz="1200" dirty="0"/>
                        <a:t/>
                      </a:r>
                      <a:br>
                        <a:rPr lang="ru-RU" sz="1200" dirty="0"/>
                      </a:br>
                      <a:r>
                        <a:rPr lang="ru-RU" sz="1200" dirty="0"/>
                        <a:t>– </a:t>
                      </a:r>
                      <a:r>
                        <a:rPr lang="ru-RU" sz="1200" dirty="0">
                          <a:hlinkClick r:id="rId25"/>
                        </a:rPr>
                        <a:t>педагог ОО</a:t>
                      </a:r>
                      <a:r>
                        <a:rPr lang="ru-RU" sz="1200" dirty="0"/>
                        <a:t/>
                      </a:r>
                      <a:br>
                        <a:rPr lang="ru-RU" sz="1200" dirty="0"/>
                      </a:br>
                      <a:r>
                        <a:rPr lang="ru-RU" sz="1200" dirty="0"/>
                        <a:t>– </a:t>
                      </a:r>
                      <a:r>
                        <a:rPr lang="ru-RU" sz="1200" dirty="0">
                          <a:hlinkClick r:id="rId26"/>
                        </a:rPr>
                        <a:t>педагог ОУ доп. </a:t>
                      </a:r>
                      <a:r>
                        <a:rPr lang="ru-RU" sz="1200" dirty="0" smtClean="0">
                          <a:hlinkClick r:id="rId26"/>
                        </a:rPr>
                        <a:t>Образования</a:t>
                      </a:r>
                      <a:endParaRPr lang="ru-RU" sz="1200" dirty="0" smtClean="0"/>
                    </a:p>
                    <a:p>
                      <a:pPr algn="l"/>
                      <a:endParaRPr lang="ru-RU" sz="1200" dirty="0"/>
                    </a:p>
                  </a:txBody>
                  <a:tcPr marL="35920" marR="35920" marT="17960" marB="17960" anchor="ctr"/>
                </a:tc>
              </a:tr>
              <a:tr h="179349">
                <a:tc gridSpan="2"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 marL="35920" marR="35920" marT="17960" marB="1796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837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27"/>
                        </a:rPr>
                        <a:t>Вебинары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20" marR="35920" marT="17960" marB="17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hlinkClick r:id="rId28"/>
                        </a:rPr>
                        <a:t>Вебинары</a:t>
                      </a:r>
                      <a:endParaRPr lang="ru-RU" sz="1400" dirty="0"/>
                    </a:p>
                  </a:txBody>
                  <a:tcPr marL="35920" marR="35920" marT="17960" marB="1796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133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332770"/>
              </p:ext>
            </p:extLst>
          </p:nvPr>
        </p:nvGraphicFramePr>
        <p:xfrm>
          <a:off x="107504" y="188640"/>
          <a:ext cx="8928991" cy="4968549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171015"/>
                <a:gridCol w="6586961"/>
                <a:gridCol w="1171015"/>
              </a:tblGrid>
              <a:tr h="1431368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Профессиональная </a:t>
                      </a:r>
                      <a:r>
                        <a:rPr lang="ru-RU" sz="1600" b="1" dirty="0" smtClean="0"/>
                        <a:t>переподготовка</a:t>
                      </a:r>
                    </a:p>
                    <a:p>
                      <a:pPr algn="ctr"/>
                      <a:r>
                        <a:rPr lang="ru-RU" sz="1200" dirty="0" smtClean="0"/>
                        <a:t>Внимание</a:t>
                      </a:r>
                      <a:r>
                        <a:rPr lang="ru-RU" sz="1200" dirty="0"/>
                        <a:t>! Согласно ст. 76 №273-ФЗ «Об образовании в Российской Федерации» к освоению дополнительных профессиональных программ допускаются только лица, имеющие/получающие высшее или среднее профессиональное (колледж, техникум) образование</a:t>
                      </a:r>
                      <a:r>
                        <a:rPr lang="ru-RU" sz="1200" dirty="0" smtClean="0"/>
                        <a:t>.</a:t>
                      </a:r>
                      <a:endParaRPr lang="ru-RU" sz="1200" dirty="0"/>
                    </a:p>
                  </a:txBody>
                  <a:tcPr marL="7771" marR="7771" marT="7771" marB="7771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4493">
                <a:tc>
                  <a:txBody>
                    <a:bodyPr/>
                    <a:lstStyle/>
                    <a:p>
                      <a:pPr algn="ctr"/>
                      <a:r>
                        <a:rPr lang="ru-RU" sz="1200" b="1"/>
                        <a:t>Код</a:t>
                      </a:r>
                    </a:p>
                  </a:txBody>
                  <a:tcPr marL="7771" marR="7771" marT="7771" marB="77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/>
                        <a:t>Мероприятие</a:t>
                      </a:r>
                    </a:p>
                  </a:txBody>
                  <a:tcPr marL="7771" marR="7771" marT="7771" marB="77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/>
                        <a:t>Часы</a:t>
                      </a:r>
                    </a:p>
                  </a:txBody>
                  <a:tcPr marL="7771" marR="7771" marT="7771" marB="7771" anchor="ctr"/>
                </a:tc>
              </a:tr>
              <a:tr h="305663"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СППФ-1</a:t>
                      </a:r>
                    </a:p>
                  </a:txBody>
                  <a:tcPr marL="7771" marR="7771" marT="7771" marB="7771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hlinkClick r:id="rId2"/>
                        </a:rPr>
                        <a:t>Педагогика и методика дошкольного образования</a:t>
                      </a:r>
                      <a:endParaRPr lang="ru-RU" sz="1200"/>
                    </a:p>
                  </a:txBody>
                  <a:tcPr marL="7771" marR="7771" marT="7771" marB="77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520</a:t>
                      </a:r>
                    </a:p>
                  </a:txBody>
                  <a:tcPr marL="7771" marR="7771" marT="7771" marB="7771"/>
                </a:tc>
              </a:tr>
              <a:tr h="305663"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СППФ-2</a:t>
                      </a:r>
                    </a:p>
                  </a:txBody>
                  <a:tcPr marL="7771" marR="7771" marT="7771" marB="7771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hlinkClick r:id="rId3"/>
                        </a:rPr>
                        <a:t>Педагогика и методика начального образования</a:t>
                      </a:r>
                      <a:endParaRPr lang="ru-RU" sz="1200"/>
                    </a:p>
                  </a:txBody>
                  <a:tcPr marL="7771" marR="7771" marT="7771" marB="77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520</a:t>
                      </a:r>
                    </a:p>
                  </a:txBody>
                  <a:tcPr marL="7771" marR="7771" marT="7771" marB="7771"/>
                </a:tc>
              </a:tr>
              <a:tr h="305663"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СППФ-3</a:t>
                      </a:r>
                    </a:p>
                  </a:txBody>
                  <a:tcPr marL="7771" marR="7771" marT="7771" marB="7771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hlinkClick r:id="rId4"/>
                        </a:rPr>
                        <a:t>Педагогическое образование: учитель общеобразовательной организации (предмет)</a:t>
                      </a:r>
                      <a:endParaRPr lang="ru-RU" sz="1200"/>
                    </a:p>
                  </a:txBody>
                  <a:tcPr marL="7771" marR="7771" marT="7771" marB="77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520</a:t>
                      </a:r>
                    </a:p>
                  </a:txBody>
                  <a:tcPr marL="7771" marR="7771" marT="7771" marB="7771"/>
                </a:tc>
              </a:tr>
              <a:tr h="305663"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СППФ-4</a:t>
                      </a:r>
                    </a:p>
                  </a:txBody>
                  <a:tcPr marL="7771" marR="7771" marT="7771" marB="7771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hlinkClick r:id="rId5"/>
                        </a:rPr>
                        <a:t>Менеджмент организации</a:t>
                      </a:r>
                      <a:endParaRPr lang="ru-RU" sz="1200"/>
                    </a:p>
                  </a:txBody>
                  <a:tcPr marL="7771" marR="7771" marT="7771" marB="77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520</a:t>
                      </a:r>
                    </a:p>
                  </a:txBody>
                  <a:tcPr marL="7771" marR="7771" marT="7771" marB="7771"/>
                </a:tc>
              </a:tr>
              <a:tr h="305663"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СППФ-5</a:t>
                      </a:r>
                    </a:p>
                  </a:txBody>
                  <a:tcPr marL="7771" marR="7771" marT="7771" marB="7771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hlinkClick r:id="rId6"/>
                        </a:rPr>
                        <a:t>Педагогическое образование: (специализация)</a:t>
                      </a:r>
                      <a:endParaRPr lang="ru-RU" sz="1200" dirty="0"/>
                    </a:p>
                  </a:txBody>
                  <a:tcPr marL="7771" marR="7771" marT="7771" marB="77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520</a:t>
                      </a:r>
                    </a:p>
                  </a:txBody>
                  <a:tcPr marL="7771" marR="7771" marT="7771" marB="7771"/>
                </a:tc>
              </a:tr>
              <a:tr h="305663"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СППФ-6</a:t>
                      </a:r>
                    </a:p>
                  </a:txBody>
                  <a:tcPr marL="7771" marR="7771" marT="7771" marB="7771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hlinkClick r:id="rId7"/>
                        </a:rPr>
                        <a:t>Педагогическое образование: методист образовательной организации</a:t>
                      </a:r>
                      <a:endParaRPr lang="ru-RU" sz="1200"/>
                    </a:p>
                  </a:txBody>
                  <a:tcPr marL="7771" marR="7771" marT="7771" marB="77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520</a:t>
                      </a:r>
                    </a:p>
                  </a:txBody>
                  <a:tcPr marL="7771" marR="7771" marT="7771" marB="7771"/>
                </a:tc>
              </a:tr>
              <a:tr h="305663"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СППФ-7</a:t>
                      </a:r>
                    </a:p>
                  </a:txBody>
                  <a:tcPr marL="7771" marR="7771" marT="7771" marB="7771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hlinkClick r:id="rId8"/>
                        </a:rPr>
                        <a:t>Педагогика и психология профессионального образования</a:t>
                      </a:r>
                      <a:endParaRPr lang="ru-RU" sz="1200"/>
                    </a:p>
                  </a:txBody>
                  <a:tcPr marL="7771" marR="7771" marT="7771" marB="77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520</a:t>
                      </a:r>
                    </a:p>
                  </a:txBody>
                  <a:tcPr marL="7771" marR="7771" marT="7771" marB="7771"/>
                </a:tc>
              </a:tr>
              <a:tr h="587384"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СППФ-8</a:t>
                      </a:r>
                    </a:p>
                  </a:txBody>
                  <a:tcPr marL="7771" marR="7771" marT="7771" marB="7771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hlinkClick r:id="rId9"/>
                        </a:rPr>
                        <a:t>Педагогическое образование: изобразительное и декоративно-прикладное искусство в учреждениях дополнительного образования</a:t>
                      </a:r>
                      <a:endParaRPr lang="ru-RU" sz="1200"/>
                    </a:p>
                  </a:txBody>
                  <a:tcPr marL="7771" marR="7771" marT="7771" marB="77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520</a:t>
                      </a:r>
                    </a:p>
                  </a:txBody>
                  <a:tcPr marL="7771" marR="7771" marT="7771" marB="7771"/>
                </a:tc>
              </a:tr>
              <a:tr h="305663"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СППФ-9</a:t>
                      </a:r>
                    </a:p>
                  </a:txBody>
                  <a:tcPr marL="7771" marR="7771" marT="7771" marB="7771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hlinkClick r:id="rId10"/>
                        </a:rPr>
                        <a:t>Педагогическое образование: музыкальное образование в ДМШ, ДШИ</a:t>
                      </a:r>
                      <a:endParaRPr lang="ru-RU" sz="1200"/>
                    </a:p>
                  </a:txBody>
                  <a:tcPr marL="7771" marR="7771" marT="7771" marB="77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520</a:t>
                      </a:r>
                    </a:p>
                  </a:txBody>
                  <a:tcPr marL="7771" marR="7771" marT="7771" marB="777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584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987399"/>
              </p:ext>
            </p:extLst>
          </p:nvPr>
        </p:nvGraphicFramePr>
        <p:xfrm>
          <a:off x="107504" y="188640"/>
          <a:ext cx="8928991" cy="5391061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171015"/>
                <a:gridCol w="6586961"/>
                <a:gridCol w="1171015"/>
              </a:tblGrid>
              <a:tr h="1076089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Профессиональная </a:t>
                      </a:r>
                      <a:r>
                        <a:rPr lang="ru-RU" sz="1600" b="1" dirty="0" smtClean="0"/>
                        <a:t>переподготовка</a:t>
                      </a:r>
                    </a:p>
                    <a:p>
                      <a:pPr algn="ctr"/>
                      <a:r>
                        <a:rPr lang="ru-RU" sz="1200" dirty="0" smtClean="0"/>
                        <a:t>Внимание</a:t>
                      </a:r>
                      <a:r>
                        <a:rPr lang="ru-RU" sz="1200" dirty="0"/>
                        <a:t>! Согласно ст. 76 №273-ФЗ «Об образовании в Российской Федерации» к освоению дополнительных профессиональных программ допускаются только лица, имеющие/получающие высшее или среднее профессиональное (колледж, техникум) образование</a:t>
                      </a:r>
                      <a:r>
                        <a:rPr lang="ru-RU" sz="1200" dirty="0" smtClean="0"/>
                        <a:t>.</a:t>
                      </a:r>
                      <a:endParaRPr lang="ru-RU" sz="1200" dirty="0"/>
                    </a:p>
                  </a:txBody>
                  <a:tcPr marL="7771" marR="7771" marT="7771" marB="7771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9273">
                <a:tc>
                  <a:txBody>
                    <a:bodyPr/>
                    <a:lstStyle/>
                    <a:p>
                      <a:pPr algn="ctr"/>
                      <a:r>
                        <a:rPr lang="ru-RU" sz="1200" b="1"/>
                        <a:t>Код</a:t>
                      </a:r>
                    </a:p>
                  </a:txBody>
                  <a:tcPr marL="7771" marR="7771" marT="7771" marB="77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/>
                        <a:t>Мероприятие</a:t>
                      </a:r>
                    </a:p>
                  </a:txBody>
                  <a:tcPr marL="7771" marR="7771" marT="7771" marB="77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/>
                        <a:t>Часы</a:t>
                      </a:r>
                    </a:p>
                  </a:txBody>
                  <a:tcPr marL="7771" marR="7771" marT="7771" marB="7771" anchor="ctr"/>
                </a:tc>
              </a:tr>
              <a:tr h="44159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СПП-11</a:t>
                      </a:r>
                    </a:p>
                  </a:txBody>
                  <a:tcPr marL="7771" marR="7771" marT="7771" marB="7771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hlinkClick r:id="rId2"/>
                        </a:rPr>
                        <a:t>Дошкольное образование: реализация ФГОС ДО (по примерным образовательным программам («Детство», «Радуга», «От рождения до школы»)</a:t>
                      </a:r>
                      <a:endParaRPr lang="ru-RU" sz="1200"/>
                    </a:p>
                  </a:txBody>
                  <a:tcPr marL="7771" marR="7771" marT="7771" marB="77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520</a:t>
                      </a:r>
                    </a:p>
                  </a:txBody>
                  <a:tcPr marL="7771" marR="7771" marT="7771" marB="7771"/>
                </a:tc>
              </a:tr>
              <a:tr h="441590"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СПП-12</a:t>
                      </a:r>
                    </a:p>
                  </a:txBody>
                  <a:tcPr marL="7771" marR="7771" marT="7771" marB="7771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hlinkClick r:id="rId3"/>
                        </a:rPr>
                        <a:t>Педагогическое образование: специализация (мастер производственного обучения, старший мастер производственного обучения)</a:t>
                      </a:r>
                      <a:endParaRPr lang="ru-RU" sz="1200"/>
                    </a:p>
                  </a:txBody>
                  <a:tcPr marL="7771" marR="7771" marT="7771" marB="77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252</a:t>
                      </a:r>
                    </a:p>
                  </a:txBody>
                  <a:tcPr marL="7771" marR="7771" marT="7771" marB="7771"/>
                </a:tc>
              </a:tr>
              <a:tr h="653385"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СПП-13</a:t>
                      </a:r>
                    </a:p>
                  </a:txBody>
                  <a:tcPr marL="7771" marR="7771" marT="7771" marB="7771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hlinkClick r:id="rId4"/>
                        </a:rPr>
                        <a:t>Педагогическое образование: (специализация - специальное дошкольное образование, практическая логопедагогика, коррекционная педагогика, тифлопедагогика, олигофренопедагогика, инклюзивная практика)</a:t>
                      </a:r>
                      <a:endParaRPr lang="ru-RU" sz="1200"/>
                    </a:p>
                  </a:txBody>
                  <a:tcPr marL="7771" marR="7771" marT="7771" marB="77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252</a:t>
                      </a:r>
                    </a:p>
                  </a:txBody>
                  <a:tcPr marL="7771" marR="7771" marT="7771" marB="7771"/>
                </a:tc>
              </a:tr>
              <a:tr h="229795"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СПП-14</a:t>
                      </a:r>
                    </a:p>
                  </a:txBody>
                  <a:tcPr marL="7771" marR="7771" marT="7771" marB="7771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hlinkClick r:id="rId5"/>
                        </a:rPr>
                        <a:t>Практическое психологическое консультирование</a:t>
                      </a:r>
                      <a:endParaRPr lang="ru-RU" sz="1200"/>
                    </a:p>
                  </a:txBody>
                  <a:tcPr marL="7771" marR="7771" marT="7771" marB="77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252</a:t>
                      </a:r>
                    </a:p>
                  </a:txBody>
                  <a:tcPr marL="7771" marR="7771" marT="7771" marB="7771"/>
                </a:tc>
              </a:tr>
              <a:tr h="441590"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СПП-15</a:t>
                      </a:r>
                    </a:p>
                  </a:txBody>
                  <a:tcPr marL="7771" marR="7771" marT="7771" marB="7771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hlinkClick r:id="rId6"/>
                        </a:rPr>
                        <a:t>Богословская подготовка педагога к реализации ФГОС «Духовно-нравственная культура народов России: православная культура»</a:t>
                      </a:r>
                      <a:endParaRPr lang="ru-RU" sz="1200"/>
                    </a:p>
                  </a:txBody>
                  <a:tcPr marL="7771" marR="7771" marT="7771" marB="77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252</a:t>
                      </a:r>
                    </a:p>
                  </a:txBody>
                  <a:tcPr marL="7771" marR="7771" marT="7771" marB="7771"/>
                </a:tc>
              </a:tr>
              <a:tr h="366979"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СПП-16</a:t>
                      </a:r>
                    </a:p>
                  </a:txBody>
                  <a:tcPr marL="7771" marR="7771" marT="7771" marB="7771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hlinkClick r:id="rId7"/>
                        </a:rPr>
                        <a:t>Педагогическое образование: методика преподавания (предмет) в соответствии с ФГОС</a:t>
                      </a:r>
                      <a:endParaRPr lang="ru-RU" sz="1200" dirty="0"/>
                    </a:p>
                  </a:txBody>
                  <a:tcPr marL="7771" marR="7771" marT="7771" marB="77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520</a:t>
                      </a:r>
                    </a:p>
                  </a:txBody>
                  <a:tcPr marL="7771" marR="7771" marT="7771" marB="7771"/>
                </a:tc>
              </a:tr>
              <a:tr h="229795"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СПП-17</a:t>
                      </a:r>
                    </a:p>
                  </a:txBody>
                  <a:tcPr marL="7771" marR="7771" marT="7771" marB="7771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hlinkClick r:id="rId8"/>
                        </a:rPr>
                        <a:t>Менеджмент в образовательной организации</a:t>
                      </a:r>
                      <a:endParaRPr lang="ru-RU" sz="1200"/>
                    </a:p>
                  </a:txBody>
                  <a:tcPr marL="7771" marR="7771" marT="7771" marB="77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520</a:t>
                      </a:r>
                    </a:p>
                  </a:txBody>
                  <a:tcPr marL="7771" marR="7771" marT="7771" marB="7771"/>
                </a:tc>
              </a:tr>
              <a:tr h="229795"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СПП-18</a:t>
                      </a:r>
                    </a:p>
                  </a:txBody>
                  <a:tcPr marL="7771" marR="7771" marT="7771" marB="7771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hlinkClick r:id="rId9"/>
                        </a:rPr>
                        <a:t>Комплексная безопасность образовательной организации</a:t>
                      </a:r>
                      <a:endParaRPr lang="ru-RU" sz="1200"/>
                    </a:p>
                  </a:txBody>
                  <a:tcPr marL="7771" marR="7771" marT="7771" marB="77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252</a:t>
                      </a:r>
                    </a:p>
                  </a:txBody>
                  <a:tcPr marL="7771" marR="7771" marT="7771" marB="7771"/>
                </a:tc>
              </a:tr>
              <a:tr h="441590"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СПП-19</a:t>
                      </a:r>
                    </a:p>
                  </a:txBody>
                  <a:tcPr marL="7771" marR="7771" marT="7771" marB="7771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hlinkClick r:id="rId10"/>
                        </a:rPr>
                        <a:t>Кадровый менеджмент: (специализация – управление персоналом, специалист ОК, помощник руководителя, документоведение)</a:t>
                      </a:r>
                      <a:endParaRPr lang="ru-RU" sz="1200"/>
                    </a:p>
                  </a:txBody>
                  <a:tcPr marL="7771" marR="7771" marT="7771" marB="77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252</a:t>
                      </a:r>
                    </a:p>
                  </a:txBody>
                  <a:tcPr marL="7771" marR="7771" marT="7771" marB="7771"/>
                </a:tc>
              </a:tr>
              <a:tr h="229795"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СПП-20</a:t>
                      </a:r>
                    </a:p>
                  </a:txBody>
                  <a:tcPr marL="7771" marR="7771" marT="7771" marB="7771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hlinkClick r:id="rId11"/>
                        </a:rPr>
                        <a:t>Предпринимательская деятельность в среднем и малом бизнесе</a:t>
                      </a:r>
                      <a:endParaRPr lang="ru-RU" sz="1200"/>
                    </a:p>
                  </a:txBody>
                  <a:tcPr marL="7771" marR="7771" marT="7771" marB="77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252</a:t>
                      </a:r>
                    </a:p>
                  </a:txBody>
                  <a:tcPr marL="7771" marR="7771" marT="7771" marB="7771"/>
                </a:tc>
              </a:tr>
              <a:tr h="229795"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СПП-21</a:t>
                      </a:r>
                    </a:p>
                  </a:txBody>
                  <a:tcPr marL="7771" marR="7771" marT="7771" marB="7771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hlinkClick r:id="rId12"/>
                        </a:rPr>
                        <a:t>Теория и методика обучения управлением автотранспортным средством</a:t>
                      </a:r>
                      <a:endParaRPr lang="ru-RU" sz="1200"/>
                    </a:p>
                  </a:txBody>
                  <a:tcPr marL="7771" marR="7771" marT="7771" marB="77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252</a:t>
                      </a:r>
                    </a:p>
                  </a:txBody>
                  <a:tcPr marL="7771" marR="7771" marT="7771" marB="777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446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43844"/>
              </p:ext>
            </p:extLst>
          </p:nvPr>
        </p:nvGraphicFramePr>
        <p:xfrm>
          <a:off x="535942" y="260648"/>
          <a:ext cx="8072116" cy="5564108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058637"/>
                <a:gridCol w="5954842"/>
                <a:gridCol w="1058637"/>
              </a:tblGrid>
              <a:tr h="5644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Код</a:t>
                      </a:r>
                    </a:p>
                  </a:txBody>
                  <a:tcPr marL="4537" marR="4537" marT="4537" marB="45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/>
                        <a:t>Мероприятие</a:t>
                      </a:r>
                    </a:p>
                  </a:txBody>
                  <a:tcPr marL="4537" marR="4537" marT="4537" marB="45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Часы</a:t>
                      </a:r>
                    </a:p>
                  </a:txBody>
                  <a:tcPr marL="4537" marR="4537" marT="4537" marB="4537" anchor="ctr"/>
                </a:tc>
              </a:tr>
              <a:tr h="56445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КПК для педагогов ОО</a:t>
                      </a:r>
                    </a:p>
                  </a:txBody>
                  <a:tcPr marL="4537" marR="4537" marT="4537" marB="453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445"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СТК-48</a:t>
                      </a:r>
                    </a:p>
                  </a:txBody>
                  <a:tcPr marL="4537" marR="4537" marT="4537" marB="4537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hlinkClick r:id="rId2"/>
                        </a:rPr>
                        <a:t>Активные и интерактивные формы обучения</a:t>
                      </a:r>
                      <a:endParaRPr lang="ru-RU" sz="1200"/>
                    </a:p>
                  </a:txBody>
                  <a:tcPr marL="4537" marR="4537" marT="4537" marB="45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72</a:t>
                      </a:r>
                    </a:p>
                  </a:txBody>
                  <a:tcPr marL="4537" marR="4537" marT="4537" marB="4537"/>
                </a:tc>
              </a:tr>
              <a:tr h="138760"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СТК-59</a:t>
                      </a:r>
                    </a:p>
                  </a:txBody>
                  <a:tcPr marL="4537" marR="4537" marT="4537" marB="4537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hlinkClick r:id="rId3"/>
                        </a:rPr>
                        <a:t>Содержание и методика преподавания предметов духовно-нравственной направленности (ОРКСЭ)</a:t>
                      </a:r>
                      <a:endParaRPr lang="ru-RU" sz="1200"/>
                    </a:p>
                  </a:txBody>
                  <a:tcPr marL="4537" marR="4537" marT="4537" marB="45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72</a:t>
                      </a:r>
                    </a:p>
                  </a:txBody>
                  <a:tcPr marL="4537" marR="4537" marT="4537" marB="4537"/>
                </a:tc>
              </a:tr>
              <a:tr h="96425"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СТК-60</a:t>
                      </a:r>
                    </a:p>
                  </a:txBody>
                  <a:tcPr marL="4537" marR="4537" marT="4537" marB="4537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hlinkClick r:id="rId4"/>
                        </a:rPr>
                        <a:t>Основы религиозных культур и светской этики в контексте ФГОС НОО</a:t>
                      </a:r>
                      <a:endParaRPr lang="ru-RU" sz="1200"/>
                    </a:p>
                  </a:txBody>
                  <a:tcPr marL="4537" marR="4537" marT="4537" marB="45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72</a:t>
                      </a:r>
                    </a:p>
                  </a:txBody>
                  <a:tcPr marL="4537" marR="4537" marT="4537" marB="4537"/>
                </a:tc>
              </a:tr>
              <a:tr h="96425"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СТК-62</a:t>
                      </a:r>
                    </a:p>
                  </a:txBody>
                  <a:tcPr marL="4537" marR="4537" marT="4537" marB="4537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hlinkClick r:id="rId5"/>
                        </a:rPr>
                        <a:t>Методики преподавания предметов в соответствии с ФГОС НОО</a:t>
                      </a:r>
                      <a:endParaRPr lang="ru-RU" sz="1200"/>
                    </a:p>
                  </a:txBody>
                  <a:tcPr marL="4537" marR="4537" marT="4537" marB="45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72</a:t>
                      </a:r>
                    </a:p>
                  </a:txBody>
                  <a:tcPr marL="4537" marR="4537" marT="4537" marB="4537"/>
                </a:tc>
              </a:tr>
              <a:tr h="96425"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СТК-63</a:t>
                      </a:r>
                    </a:p>
                  </a:txBody>
                  <a:tcPr marL="4537" marR="4537" marT="4537" marB="4537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hlinkClick r:id="rId6"/>
                        </a:rPr>
                        <a:t>Методика преподавания русского языка и литературы в соответствии с ФГОС ООО</a:t>
                      </a:r>
                      <a:endParaRPr lang="ru-RU" sz="1200"/>
                    </a:p>
                  </a:txBody>
                  <a:tcPr marL="4537" marR="4537" marT="4537" marB="45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72</a:t>
                      </a:r>
                    </a:p>
                  </a:txBody>
                  <a:tcPr marL="4537" marR="4537" marT="4537" marB="4537"/>
                </a:tc>
              </a:tr>
              <a:tr h="96425"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СТК-64</a:t>
                      </a:r>
                    </a:p>
                  </a:txBody>
                  <a:tcPr marL="4537" marR="4537" marT="4537" marB="4537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hlinkClick r:id="rId7"/>
                        </a:rPr>
                        <a:t>Методика преподавания математики в соответствии с ФГОС ООО</a:t>
                      </a:r>
                      <a:endParaRPr lang="ru-RU" sz="1200"/>
                    </a:p>
                  </a:txBody>
                  <a:tcPr marL="4537" marR="4537" marT="4537" marB="45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72</a:t>
                      </a:r>
                    </a:p>
                  </a:txBody>
                  <a:tcPr marL="4537" marR="4537" marT="4537" marB="4537"/>
                </a:tc>
              </a:tr>
              <a:tr h="96425"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СТК-65</a:t>
                      </a:r>
                    </a:p>
                  </a:txBody>
                  <a:tcPr marL="4537" marR="4537" marT="4537" marB="4537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hlinkClick r:id="rId8"/>
                        </a:rPr>
                        <a:t>Методика преподавания физики в соответствии с ФГОС ООО</a:t>
                      </a:r>
                      <a:endParaRPr lang="ru-RU" sz="1200"/>
                    </a:p>
                  </a:txBody>
                  <a:tcPr marL="4537" marR="4537" marT="4537" marB="45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72</a:t>
                      </a:r>
                    </a:p>
                  </a:txBody>
                  <a:tcPr marL="4537" marR="4537" marT="4537" marB="4537"/>
                </a:tc>
              </a:tr>
              <a:tr h="96425"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СТК-66</a:t>
                      </a:r>
                    </a:p>
                  </a:txBody>
                  <a:tcPr marL="4537" marR="4537" marT="4537" marB="4537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hlinkClick r:id="rId9"/>
                        </a:rPr>
                        <a:t>Методика преподавания биологии, химии, географии в соответствии с ФГОС ООО</a:t>
                      </a:r>
                      <a:endParaRPr lang="ru-RU" sz="1200"/>
                    </a:p>
                  </a:txBody>
                  <a:tcPr marL="4537" marR="4537" marT="4537" marB="45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72</a:t>
                      </a:r>
                    </a:p>
                  </a:txBody>
                  <a:tcPr marL="4537" marR="4537" marT="4537" marB="4537"/>
                </a:tc>
              </a:tr>
              <a:tr h="96425"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СТК-67</a:t>
                      </a:r>
                    </a:p>
                  </a:txBody>
                  <a:tcPr marL="4537" marR="4537" marT="4537" marB="4537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hlinkClick r:id="rId10"/>
                        </a:rPr>
                        <a:t>Методика преподавания иностранного языка в соответствии с ФГОС ООО</a:t>
                      </a:r>
                      <a:endParaRPr lang="ru-RU" sz="1200"/>
                    </a:p>
                  </a:txBody>
                  <a:tcPr marL="4537" marR="4537" marT="4537" marB="45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72</a:t>
                      </a:r>
                    </a:p>
                  </a:txBody>
                  <a:tcPr marL="4537" marR="4537" marT="4537" marB="4537"/>
                </a:tc>
              </a:tr>
              <a:tr h="96425"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СТК-68</a:t>
                      </a:r>
                    </a:p>
                  </a:txBody>
                  <a:tcPr marL="4537" marR="4537" marT="4537" marB="4537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hlinkClick r:id="rId11"/>
                        </a:rPr>
                        <a:t>Методика преподавания истории, обществознания в соответствии с ФГОС ООО</a:t>
                      </a:r>
                      <a:endParaRPr lang="ru-RU" sz="1200"/>
                    </a:p>
                  </a:txBody>
                  <a:tcPr marL="4537" marR="4537" marT="4537" marB="45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72</a:t>
                      </a:r>
                    </a:p>
                  </a:txBody>
                  <a:tcPr marL="4537" marR="4537" marT="4537" marB="4537"/>
                </a:tc>
              </a:tr>
              <a:tr h="138760"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СТК-69</a:t>
                      </a:r>
                    </a:p>
                  </a:txBody>
                  <a:tcPr marL="4537" marR="4537" marT="4537" marB="4537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hlinkClick r:id="rId12"/>
                        </a:rPr>
                        <a:t>Методика преподавания музыки, изобразительного искусства и МХК в соответствии с ФГОС ООО</a:t>
                      </a:r>
                      <a:endParaRPr lang="ru-RU" sz="1200"/>
                    </a:p>
                  </a:txBody>
                  <a:tcPr marL="4537" marR="4537" marT="4537" marB="45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72</a:t>
                      </a:r>
                    </a:p>
                  </a:txBody>
                  <a:tcPr marL="4537" marR="4537" marT="4537" marB="4537"/>
                </a:tc>
              </a:tr>
              <a:tr h="96425"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СТК-70</a:t>
                      </a:r>
                    </a:p>
                  </a:txBody>
                  <a:tcPr marL="4537" marR="4537" marT="4537" marB="4537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hlinkClick r:id="rId13"/>
                        </a:rPr>
                        <a:t>Методика преподавания технологии в соответствии с ФГОС ООО</a:t>
                      </a:r>
                      <a:endParaRPr lang="ru-RU" sz="1200"/>
                    </a:p>
                  </a:txBody>
                  <a:tcPr marL="4537" marR="4537" marT="4537" marB="45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72</a:t>
                      </a:r>
                    </a:p>
                  </a:txBody>
                  <a:tcPr marL="4537" marR="4537" marT="4537" marB="4537"/>
                </a:tc>
              </a:tr>
              <a:tr h="96425"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СТК-71</a:t>
                      </a:r>
                    </a:p>
                  </a:txBody>
                  <a:tcPr marL="4537" marR="4537" marT="4537" marB="4537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hlinkClick r:id="rId14"/>
                        </a:rPr>
                        <a:t>Методика преподавания физической культуры и ОБЖ в соответствии с ФГОС ООО</a:t>
                      </a:r>
                      <a:endParaRPr lang="ru-RU" sz="1200"/>
                    </a:p>
                  </a:txBody>
                  <a:tcPr marL="4537" marR="4537" marT="4537" marB="45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72</a:t>
                      </a:r>
                    </a:p>
                  </a:txBody>
                  <a:tcPr marL="4537" marR="4537" marT="4537" marB="4537"/>
                </a:tc>
              </a:tr>
              <a:tr h="181093"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СТК-72</a:t>
                      </a:r>
                    </a:p>
                  </a:txBody>
                  <a:tcPr marL="4537" marR="4537" marT="4537" marB="4537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hlinkClick r:id="rId15"/>
                        </a:rPr>
                        <a:t>Мониторинг образовательных и личностных достижений обучающихся в соответствии с планируемыми результатами (начального, общего) образования</a:t>
                      </a:r>
                      <a:endParaRPr lang="ru-RU" sz="1200"/>
                    </a:p>
                  </a:txBody>
                  <a:tcPr marL="4537" marR="4537" marT="4537" marB="45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72</a:t>
                      </a:r>
                    </a:p>
                  </a:txBody>
                  <a:tcPr marL="4537" marR="4537" marT="4537" marB="4537"/>
                </a:tc>
              </a:tr>
              <a:tr h="138760"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СТК-73</a:t>
                      </a:r>
                    </a:p>
                  </a:txBody>
                  <a:tcPr marL="4537" marR="4537" marT="4537" marB="4537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hlinkClick r:id="rId16"/>
                        </a:rPr>
                        <a:t>Профессиональная компетентность руководителя образовательной организации в условиях реализации ФГОС</a:t>
                      </a:r>
                      <a:endParaRPr lang="ru-RU" sz="1200"/>
                    </a:p>
                  </a:txBody>
                  <a:tcPr marL="4537" marR="4537" marT="4537" marB="45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36</a:t>
                      </a:r>
                    </a:p>
                  </a:txBody>
                  <a:tcPr marL="4537" marR="4537" marT="4537" marB="4537"/>
                </a:tc>
              </a:tr>
              <a:tr h="181093"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СТК-74</a:t>
                      </a:r>
                    </a:p>
                  </a:txBody>
                  <a:tcPr marL="4537" marR="4537" marT="4537" marB="4537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hlinkClick r:id="rId17"/>
                        </a:rPr>
                        <a:t>Планирование и осуществление контрольно-оценочной деятельности образовательной организации в процессе реализации основной образовательной программы</a:t>
                      </a:r>
                      <a:endParaRPr lang="ru-RU" sz="1200"/>
                    </a:p>
                  </a:txBody>
                  <a:tcPr marL="4537" marR="4537" marT="4537" marB="45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36</a:t>
                      </a:r>
                    </a:p>
                  </a:txBody>
                  <a:tcPr marL="4537" marR="4537" marT="4537" marB="4537"/>
                </a:tc>
              </a:tr>
              <a:tr h="96425"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СТК-75</a:t>
                      </a:r>
                    </a:p>
                  </a:txBody>
                  <a:tcPr marL="4537" marR="4537" marT="4537" marB="4537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hlinkClick r:id="rId18"/>
                        </a:rPr>
                        <a:t>Организация системы безопасности образовательного процесса</a:t>
                      </a:r>
                      <a:endParaRPr lang="ru-RU" sz="1200"/>
                    </a:p>
                  </a:txBody>
                  <a:tcPr marL="4537" marR="4537" marT="4537" marB="45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72</a:t>
                      </a:r>
                    </a:p>
                  </a:txBody>
                  <a:tcPr marL="4537" marR="4537" marT="4537" marB="4537"/>
                </a:tc>
              </a:tr>
              <a:tr h="96425"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СТК-76</a:t>
                      </a:r>
                    </a:p>
                  </a:txBody>
                  <a:tcPr marL="4537" marR="4537" marT="4537" marB="4537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hlinkClick r:id="rId19"/>
                        </a:rPr>
                        <a:t>Типология и структура современного урока по ФГОС</a:t>
                      </a:r>
                      <a:endParaRPr lang="ru-RU" sz="1200"/>
                    </a:p>
                  </a:txBody>
                  <a:tcPr marL="4537" marR="4537" marT="4537" marB="45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72</a:t>
                      </a:r>
                    </a:p>
                  </a:txBody>
                  <a:tcPr marL="4537" marR="4537" marT="4537" marB="4537"/>
                </a:tc>
              </a:tr>
              <a:tr h="138760"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СТК-77</a:t>
                      </a:r>
                    </a:p>
                  </a:txBody>
                  <a:tcPr marL="4537" marR="4537" marT="4537" marB="4537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hlinkClick r:id="rId20"/>
                        </a:rPr>
                        <a:t>Составление рабочей программы педагога-предметника и условия ее реализации в соответствии с требованиями ФГОС ООО</a:t>
                      </a:r>
                      <a:endParaRPr lang="ru-RU" sz="1200"/>
                    </a:p>
                  </a:txBody>
                  <a:tcPr marL="4537" marR="4537" marT="4537" marB="45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36</a:t>
                      </a:r>
                    </a:p>
                  </a:txBody>
                  <a:tcPr marL="4537" marR="4537" marT="4537" marB="4537"/>
                </a:tc>
              </a:tr>
              <a:tr h="138760"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СТК-78</a:t>
                      </a:r>
                    </a:p>
                  </a:txBody>
                  <a:tcPr marL="4537" marR="4537" marT="4537" marB="4537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hlinkClick r:id="rId21"/>
                        </a:rPr>
                        <a:t>Технология электронного обучения в деятельности педагогических работников образовательных организаций</a:t>
                      </a:r>
                      <a:endParaRPr lang="ru-RU" sz="1200"/>
                    </a:p>
                  </a:txBody>
                  <a:tcPr marL="4537" marR="4537" marT="4537" marB="45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36</a:t>
                      </a:r>
                    </a:p>
                  </a:txBody>
                  <a:tcPr marL="4537" marR="4537" marT="4537" marB="4537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091369"/>
              </p:ext>
            </p:extLst>
          </p:nvPr>
        </p:nvGraphicFramePr>
        <p:xfrm>
          <a:off x="539552" y="5805264"/>
          <a:ext cx="8072116" cy="972102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058637"/>
                <a:gridCol w="5954842"/>
                <a:gridCol w="1058637"/>
              </a:tblGrid>
              <a:tr h="56445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КПК для педагогов ОУ доп. образования</a:t>
                      </a:r>
                    </a:p>
                  </a:txBody>
                  <a:tcPr marL="4537" marR="4537" marT="4537" marB="453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8760"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СТК-80</a:t>
                      </a:r>
                    </a:p>
                  </a:txBody>
                  <a:tcPr marL="4537" marR="4537" marT="4537" marB="4537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hlinkClick r:id="rId22"/>
                        </a:rPr>
                        <a:t>Методическое сопровождение педагога дополнительного образования в условиях реализации ФГОС ООО</a:t>
                      </a:r>
                      <a:endParaRPr lang="ru-RU" sz="1200" dirty="0"/>
                    </a:p>
                  </a:txBody>
                  <a:tcPr marL="4537" marR="4537" marT="4537" marB="45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72</a:t>
                      </a:r>
                    </a:p>
                  </a:txBody>
                  <a:tcPr marL="4537" marR="4537" marT="4537" marB="4537"/>
                </a:tc>
              </a:tr>
              <a:tr h="138760"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СТК-83</a:t>
                      </a:r>
                    </a:p>
                  </a:txBody>
                  <a:tcPr marL="4537" marR="4537" marT="4537" marB="4537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hlinkClick r:id="rId23"/>
                        </a:rPr>
                        <a:t>Психолого-педагогическое сопровождение уроков физкультуры и занятий спортом в условиях реализации ФГОС</a:t>
                      </a:r>
                      <a:endParaRPr lang="ru-RU" sz="1200"/>
                    </a:p>
                  </a:txBody>
                  <a:tcPr marL="4537" marR="4537" marT="4537" marB="45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36</a:t>
                      </a:r>
                    </a:p>
                  </a:txBody>
                  <a:tcPr marL="4537" marR="4537" marT="4537" marB="453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232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702433"/>
              </p:ext>
            </p:extLst>
          </p:nvPr>
        </p:nvGraphicFramePr>
        <p:xfrm>
          <a:off x="535942" y="260648"/>
          <a:ext cx="8072116" cy="6505730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058637"/>
                <a:gridCol w="5954842"/>
                <a:gridCol w="1058637"/>
              </a:tblGrid>
              <a:tr h="5644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Код</a:t>
                      </a:r>
                    </a:p>
                  </a:txBody>
                  <a:tcPr marL="4537" marR="4537" marT="4537" marB="45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/>
                        <a:t>Мероприятие</a:t>
                      </a:r>
                    </a:p>
                  </a:txBody>
                  <a:tcPr marL="4537" marR="4537" marT="4537" marB="45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Часы</a:t>
                      </a:r>
                    </a:p>
                  </a:txBody>
                  <a:tcPr marL="4537" marR="4537" marT="4537" marB="4537" anchor="ctr"/>
                </a:tc>
              </a:tr>
              <a:tr h="56445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КПК для педагогов специальных ОУ</a:t>
                      </a:r>
                    </a:p>
                  </a:txBody>
                  <a:tcPr marL="4537" marR="4537" marT="4537" marB="453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425"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СТК-49</a:t>
                      </a:r>
                    </a:p>
                  </a:txBody>
                  <a:tcPr marL="4537" marR="4537" marT="4537" marB="4537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hlinkClick r:id="rId2"/>
                        </a:rPr>
                        <a:t>Логокоррекционные технологии в работе учителя начальных классов</a:t>
                      </a:r>
                      <a:endParaRPr lang="ru-RU" sz="1200"/>
                    </a:p>
                  </a:txBody>
                  <a:tcPr marL="4537" marR="4537" marT="4537" marB="45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36</a:t>
                      </a:r>
                    </a:p>
                  </a:txBody>
                  <a:tcPr marL="4537" marR="4537" marT="4537" marB="4537"/>
                </a:tc>
              </a:tr>
              <a:tr h="138760"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СТК-50</a:t>
                      </a:r>
                    </a:p>
                  </a:txBody>
                  <a:tcPr marL="4537" marR="4537" marT="4537" marB="4537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hlinkClick r:id="rId3"/>
                        </a:rPr>
                        <a:t>Коррекционная педагогика и специальная психология в условиях инклюзивного образования</a:t>
                      </a:r>
                      <a:endParaRPr lang="ru-RU" sz="1200"/>
                    </a:p>
                  </a:txBody>
                  <a:tcPr marL="4537" marR="4537" marT="4537" marB="45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72</a:t>
                      </a:r>
                    </a:p>
                  </a:txBody>
                  <a:tcPr marL="4537" marR="4537" marT="4537" marB="4537"/>
                </a:tc>
              </a:tr>
              <a:tr h="138760"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СТК-52</a:t>
                      </a:r>
                    </a:p>
                  </a:txBody>
                  <a:tcPr marL="4537" marR="4537" marT="4537" marB="4537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hlinkClick r:id="rId4"/>
                        </a:rPr>
                        <a:t>Воспитание и обучение детей дошкольного и младшего школьного возраста с общим недоразвитием речи</a:t>
                      </a:r>
                      <a:endParaRPr lang="ru-RU" sz="1200"/>
                    </a:p>
                  </a:txBody>
                  <a:tcPr marL="4537" marR="4537" marT="4537" marB="45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36</a:t>
                      </a:r>
                    </a:p>
                  </a:txBody>
                  <a:tcPr marL="4537" marR="4537" marT="4537" marB="4537"/>
                </a:tc>
              </a:tr>
              <a:tr h="96425"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СТК-54</a:t>
                      </a:r>
                    </a:p>
                  </a:txBody>
                  <a:tcPr marL="4537" marR="4537" marT="4537" marB="4537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hlinkClick r:id="rId5"/>
                        </a:rPr>
                        <a:t>Технологии диагностики и коррекции нарушений письменной речи</a:t>
                      </a:r>
                      <a:endParaRPr lang="ru-RU" sz="1200"/>
                    </a:p>
                  </a:txBody>
                  <a:tcPr marL="4537" marR="4537" marT="4537" marB="45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36</a:t>
                      </a:r>
                    </a:p>
                  </a:txBody>
                  <a:tcPr marL="4537" marR="4537" marT="4537" marB="4537"/>
                </a:tc>
              </a:tr>
              <a:tr h="96425"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СТК-81</a:t>
                      </a:r>
                    </a:p>
                  </a:txBody>
                  <a:tcPr marL="4537" marR="4537" marT="4537" marB="4537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hlinkClick r:id="rId6"/>
                        </a:rPr>
                        <a:t>Организация работы социального педагога в условиях реализации ФГОС</a:t>
                      </a:r>
                      <a:endParaRPr lang="ru-RU" sz="1200"/>
                    </a:p>
                  </a:txBody>
                  <a:tcPr marL="4537" marR="4537" marT="4537" marB="45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72</a:t>
                      </a:r>
                    </a:p>
                  </a:txBody>
                  <a:tcPr marL="4537" marR="4537" marT="4537" marB="4537"/>
                </a:tc>
              </a:tr>
              <a:tr h="96425"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СТК-82</a:t>
                      </a:r>
                    </a:p>
                  </a:txBody>
                  <a:tcPr marL="4537" marR="4537" marT="4537" marB="4537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hlinkClick r:id="rId7"/>
                        </a:rPr>
                        <a:t>Коррекционно-педагогическое сопровождение детей с нарушениями речевого развития</a:t>
                      </a:r>
                      <a:endParaRPr lang="ru-RU" sz="1200"/>
                    </a:p>
                  </a:txBody>
                  <a:tcPr marL="4537" marR="4537" marT="4537" marB="45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36</a:t>
                      </a:r>
                    </a:p>
                  </a:txBody>
                  <a:tcPr marL="4537" marR="4537" marT="4537" marB="4537"/>
                </a:tc>
              </a:tr>
              <a:tr h="56445"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СТК-84</a:t>
                      </a:r>
                    </a:p>
                  </a:txBody>
                  <a:tcPr marL="4537" marR="4537" marT="4537" marB="4537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hlinkClick r:id="rId8"/>
                        </a:rPr>
                        <a:t>Адаптивная физическая культура</a:t>
                      </a:r>
                      <a:endParaRPr lang="ru-RU" sz="1200"/>
                    </a:p>
                  </a:txBody>
                  <a:tcPr marL="4537" marR="4537" marT="4537" marB="45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36</a:t>
                      </a:r>
                    </a:p>
                  </a:txBody>
                  <a:tcPr marL="4537" marR="4537" marT="4537" marB="4537"/>
                </a:tc>
              </a:tr>
              <a:tr h="56445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КПК для педагогов ДОО</a:t>
                      </a:r>
                    </a:p>
                  </a:txBody>
                  <a:tcPr marL="4537" marR="4537" marT="4537" marB="453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425"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СТК-40</a:t>
                      </a:r>
                    </a:p>
                  </a:txBody>
                  <a:tcPr marL="4537" marR="4537" marT="4537" marB="4537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hlinkClick r:id="rId9"/>
                        </a:rPr>
                        <a:t>Речевое развитие дошкольников в соответствии с ФГОС ДО</a:t>
                      </a:r>
                      <a:endParaRPr lang="ru-RU" sz="1200"/>
                    </a:p>
                  </a:txBody>
                  <a:tcPr marL="4537" marR="4537" marT="4537" marB="45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36</a:t>
                      </a:r>
                    </a:p>
                  </a:txBody>
                  <a:tcPr marL="4537" marR="4537" marT="4537" marB="4537"/>
                </a:tc>
              </a:tr>
              <a:tr h="96425"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СТК-41</a:t>
                      </a:r>
                    </a:p>
                  </a:txBody>
                  <a:tcPr marL="4537" marR="4537" marT="4537" marB="4537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hlinkClick r:id="rId10"/>
                        </a:rPr>
                        <a:t>Физическое развитие дошкольников в соответствии с ФГОС ДО</a:t>
                      </a:r>
                      <a:endParaRPr lang="ru-RU" sz="1200"/>
                    </a:p>
                  </a:txBody>
                  <a:tcPr marL="4537" marR="4537" marT="4537" marB="45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36</a:t>
                      </a:r>
                    </a:p>
                  </a:txBody>
                  <a:tcPr marL="4537" marR="4537" marT="4537" marB="4537"/>
                </a:tc>
              </a:tr>
              <a:tr h="96425"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СТК-42</a:t>
                      </a:r>
                    </a:p>
                  </a:txBody>
                  <a:tcPr marL="4537" marR="4537" marT="4537" marB="4537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hlinkClick r:id="rId11"/>
                        </a:rPr>
                        <a:t>Художественно-эстетическое развитие дошкольников в соответствии с ФГОС ДО</a:t>
                      </a:r>
                      <a:endParaRPr lang="ru-RU" sz="1200"/>
                    </a:p>
                  </a:txBody>
                  <a:tcPr marL="4537" marR="4537" marT="4537" marB="45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36</a:t>
                      </a:r>
                    </a:p>
                  </a:txBody>
                  <a:tcPr marL="4537" marR="4537" marT="4537" marB="4537"/>
                </a:tc>
              </a:tr>
              <a:tr h="96425"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СТК-43</a:t>
                      </a:r>
                    </a:p>
                  </a:txBody>
                  <a:tcPr marL="4537" marR="4537" marT="4537" marB="4537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hlinkClick r:id="rId12"/>
                        </a:rPr>
                        <a:t>Познавательное развитие дошкольников в соответствии с ФГОС ДО</a:t>
                      </a:r>
                      <a:endParaRPr lang="ru-RU" sz="1200"/>
                    </a:p>
                  </a:txBody>
                  <a:tcPr marL="4537" marR="4537" marT="4537" marB="45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36</a:t>
                      </a:r>
                    </a:p>
                  </a:txBody>
                  <a:tcPr marL="4537" marR="4537" marT="4537" marB="4537"/>
                </a:tc>
              </a:tr>
              <a:tr h="138760"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СТК-44</a:t>
                      </a:r>
                    </a:p>
                  </a:txBody>
                  <a:tcPr marL="4537" marR="4537" marT="4537" marB="4537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hlinkClick r:id="rId13"/>
                        </a:rPr>
                        <a:t>ФГОС ДО: содержание примерной образовательной программы* и технологии введения</a:t>
                      </a:r>
                      <a:endParaRPr lang="ru-RU" sz="1200"/>
                    </a:p>
                  </a:txBody>
                  <a:tcPr marL="4537" marR="4537" marT="4537" marB="45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144</a:t>
                      </a:r>
                    </a:p>
                  </a:txBody>
                  <a:tcPr marL="4537" marR="4537" marT="4537" marB="4537"/>
                </a:tc>
              </a:tr>
              <a:tr h="96425"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СТК-45</a:t>
                      </a:r>
                    </a:p>
                  </a:txBody>
                  <a:tcPr marL="4537" marR="4537" marT="4537" marB="4537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hlinkClick r:id="rId14"/>
                        </a:rPr>
                        <a:t>Предшкольное образование детей в соответствии с ФГОС ДО</a:t>
                      </a:r>
                      <a:endParaRPr lang="ru-RU" sz="1200"/>
                    </a:p>
                  </a:txBody>
                  <a:tcPr marL="4537" marR="4537" marT="4537" marB="45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36</a:t>
                      </a:r>
                    </a:p>
                  </a:txBody>
                  <a:tcPr marL="4537" marR="4537" marT="4537" marB="4537"/>
                </a:tc>
              </a:tr>
              <a:tr h="96425"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СТК-46</a:t>
                      </a:r>
                    </a:p>
                  </a:txBody>
                  <a:tcPr marL="4537" marR="4537" marT="4537" marB="4537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hlinkClick r:id="rId15"/>
                        </a:rPr>
                        <a:t>Социально-коммуникативное развитие дошкольников в соответствии с ФГОС ДО</a:t>
                      </a:r>
                      <a:endParaRPr lang="ru-RU" sz="1200"/>
                    </a:p>
                  </a:txBody>
                  <a:tcPr marL="4537" marR="4537" marT="4537" marB="45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36</a:t>
                      </a:r>
                    </a:p>
                  </a:txBody>
                  <a:tcPr marL="4537" marR="4537" marT="4537" marB="4537"/>
                </a:tc>
              </a:tr>
              <a:tr h="138760"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СТК-47</a:t>
                      </a:r>
                    </a:p>
                  </a:txBody>
                  <a:tcPr marL="4537" marR="4537" marT="4537" marB="4537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hlinkClick r:id="rId16"/>
                        </a:rPr>
                        <a:t>Технология организации сопровождения детей с ОВЗ в дошкольных образовательных организациях в условиях реализации ФГОС ДО</a:t>
                      </a:r>
                      <a:endParaRPr lang="ru-RU" sz="1200"/>
                    </a:p>
                  </a:txBody>
                  <a:tcPr marL="4537" marR="4537" marT="4537" marB="45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36</a:t>
                      </a:r>
                    </a:p>
                  </a:txBody>
                  <a:tcPr marL="4537" marR="4537" marT="4537" marB="4537"/>
                </a:tc>
              </a:tr>
              <a:tr h="96425"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СТК-51</a:t>
                      </a:r>
                    </a:p>
                  </a:txBody>
                  <a:tcPr marL="4537" marR="4537" marT="4537" marB="4537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hlinkClick r:id="rId17"/>
                        </a:rPr>
                        <a:t>Организация коррекционно-логопедической работы в ДОО в условиях реализации ФГОС ДО</a:t>
                      </a:r>
                      <a:endParaRPr lang="ru-RU" sz="1200"/>
                    </a:p>
                  </a:txBody>
                  <a:tcPr marL="4537" marR="4537" marT="4537" marB="45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36</a:t>
                      </a:r>
                    </a:p>
                  </a:txBody>
                  <a:tcPr marL="4537" marR="4537" marT="4537" marB="4537"/>
                </a:tc>
              </a:tr>
              <a:tr h="138760"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СТК-53</a:t>
                      </a:r>
                    </a:p>
                  </a:txBody>
                  <a:tcPr marL="4537" marR="4537" marT="4537" marB="4537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hlinkClick r:id="rId18"/>
                        </a:rPr>
                        <a:t>Организация логопедической помощи в дошкольной образовательной организации (в условиях реализации ФГОС ДО)</a:t>
                      </a:r>
                      <a:endParaRPr lang="ru-RU" sz="1200"/>
                    </a:p>
                  </a:txBody>
                  <a:tcPr marL="4537" marR="4537" marT="4537" marB="45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72</a:t>
                      </a:r>
                    </a:p>
                  </a:txBody>
                  <a:tcPr marL="4537" marR="4537" marT="4537" marB="4537"/>
                </a:tc>
              </a:tr>
              <a:tr h="138760"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СТК-55</a:t>
                      </a:r>
                    </a:p>
                  </a:txBody>
                  <a:tcPr marL="4537" marR="4537" marT="4537" marB="4537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hlinkClick r:id="rId19"/>
                        </a:rPr>
                        <a:t>Проектирование адаптированной ООП ДО для детей с нарушениями устной и письменной речи в условиях реализации ФГОС ДО</a:t>
                      </a:r>
                      <a:endParaRPr lang="ru-RU" sz="1200"/>
                    </a:p>
                  </a:txBody>
                  <a:tcPr marL="4537" marR="4537" marT="4537" marB="45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36</a:t>
                      </a:r>
                    </a:p>
                  </a:txBody>
                  <a:tcPr marL="4537" marR="4537" marT="4537" marB="4537"/>
                </a:tc>
              </a:tr>
              <a:tr h="138760"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СТК-56</a:t>
                      </a:r>
                    </a:p>
                  </a:txBody>
                  <a:tcPr marL="4537" marR="4537" marT="4537" marB="4537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hlinkClick r:id="rId20"/>
                        </a:rPr>
                        <a:t>Психодиагностическое и психокоррекционное сопровождение детей дошкольного возраста с нарушениями речевого развития</a:t>
                      </a:r>
                      <a:endParaRPr lang="ru-RU" sz="1200"/>
                    </a:p>
                  </a:txBody>
                  <a:tcPr marL="4537" marR="4537" marT="4537" marB="45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36</a:t>
                      </a:r>
                    </a:p>
                  </a:txBody>
                  <a:tcPr marL="4537" marR="4537" marT="4537" marB="4537"/>
                </a:tc>
              </a:tr>
              <a:tr h="138760"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СТК-57</a:t>
                      </a:r>
                    </a:p>
                  </a:txBody>
                  <a:tcPr marL="4537" marR="4537" marT="4537" marB="4537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hlinkClick r:id="rId21"/>
                        </a:rPr>
                        <a:t>Психологическое обеспечение готовности дошкольников к школьному обучению в условиях реализации ФГОС</a:t>
                      </a:r>
                      <a:endParaRPr lang="ru-RU" sz="1200"/>
                    </a:p>
                  </a:txBody>
                  <a:tcPr marL="4537" marR="4537" marT="4537" marB="45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36</a:t>
                      </a:r>
                    </a:p>
                  </a:txBody>
                  <a:tcPr marL="4537" marR="4537" marT="4537" marB="4537"/>
                </a:tc>
              </a:tr>
              <a:tr h="96425"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СТК-61</a:t>
                      </a:r>
                    </a:p>
                  </a:txBody>
                  <a:tcPr marL="4537" marR="4537" marT="4537" marB="4537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hlinkClick r:id="rId22"/>
                        </a:rPr>
                        <a:t>Духовное развитие и нравственное воспитание дошкольников в соответствии с ФГОС ДО</a:t>
                      </a:r>
                      <a:endParaRPr lang="ru-RU" sz="1200"/>
                    </a:p>
                  </a:txBody>
                  <a:tcPr marL="4537" marR="4537" marT="4537" marB="45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72</a:t>
                      </a:r>
                    </a:p>
                  </a:txBody>
                  <a:tcPr marL="4537" marR="4537" marT="4537" marB="4537"/>
                </a:tc>
              </a:tr>
              <a:tr h="138760"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СТК-79</a:t>
                      </a:r>
                    </a:p>
                  </a:txBody>
                  <a:tcPr marL="4537" marR="4537" marT="4537" marB="4537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hlinkClick r:id="rId23"/>
                        </a:rPr>
                        <a:t>Методическое сопровождение педагога дополнительного образования в условиях реализации ФГОС ДО</a:t>
                      </a:r>
                      <a:endParaRPr lang="ru-RU" sz="1200"/>
                    </a:p>
                  </a:txBody>
                  <a:tcPr marL="4537" marR="4537" marT="4537" marB="45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72</a:t>
                      </a:r>
                    </a:p>
                  </a:txBody>
                  <a:tcPr marL="4537" marR="4537" marT="4537" marB="453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231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218" y="188640"/>
            <a:ext cx="8784976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ВНИМАНИЕ</a:t>
            </a:r>
            <a:r>
              <a:rPr lang="ru-RU" sz="1400" b="1" dirty="0" smtClean="0"/>
              <a:t>!</a:t>
            </a:r>
          </a:p>
          <a:p>
            <a:pPr algn="ctr"/>
            <a:endParaRPr lang="ru-RU" sz="1400" b="1" dirty="0"/>
          </a:p>
          <a:p>
            <a:pPr algn="just"/>
            <a:r>
              <a:rPr lang="ru-RU" sz="1600" dirty="0"/>
              <a:t>Для зачисления на программу профессиональной переподготовки/ повышения квалификации СПП(Ф)/СТК(Ф) в 2016–2017 году слушателю необходимо предоставить: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заявление о приёме на имя руководителя ООО «Издательство «Учитель»;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копию (скан или фото) диплома государственного или установленного образца о среднем профессиональном и/или высшем образовании и приложения к нему. </a:t>
            </a:r>
            <a:r>
              <a:rPr lang="ru-RU" sz="1600" u="sng" dirty="0">
                <a:hlinkClick r:id="rId2"/>
              </a:rPr>
              <a:t>Что делать, если диплом утрачен</a:t>
            </a:r>
            <a:r>
              <a:rPr lang="ru-RU" sz="1600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Лицам, получающим среднее профессиональное или высшее образование, необходимо предоставить справку об обучении установленного образца;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копию (скан или фото) паспорта слушателя;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копию (скан или фото) документа, подтверждающего смену слушателем ФИО, в случае их несовпадения с записями в дипломе/справке об обучении (документ из </a:t>
            </a:r>
            <a:r>
              <a:rPr lang="ru-RU" sz="1600" dirty="0" err="1"/>
              <a:t>ЗАГСа</a:t>
            </a:r>
            <a:r>
              <a:rPr lang="ru-RU" sz="1600" dirty="0"/>
              <a:t>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а также заполнить договор-оферту на сайте «</a:t>
            </a:r>
            <a:r>
              <a:rPr lang="ru-RU" sz="1600" dirty="0" err="1"/>
              <a:t>УчМет</a:t>
            </a:r>
            <a:r>
              <a:rPr lang="ru-RU" sz="1600" dirty="0"/>
              <a:t>», либо прислать скан-копию договора о предоставлении платных образовательных услуг, подписанного обучаемой стороной.</a:t>
            </a:r>
          </a:p>
          <a:p>
            <a:pPr algn="just"/>
            <a:r>
              <a:rPr lang="ru-RU" sz="1600" dirty="0"/>
              <a:t>Обязательным условием выдачи слушателю оригинала документа о полученном в нашей организации дополнительном профессиональном образовании является полная укомплектованность его личного дела необходимыми документами.</a:t>
            </a:r>
          </a:p>
          <a:p>
            <a:pPr algn="just"/>
            <a:r>
              <a:rPr lang="ru-RU" sz="1400" dirty="0"/>
              <a:t/>
            </a:r>
            <a:br>
              <a:rPr lang="ru-RU" sz="1400" dirty="0"/>
            </a:br>
            <a:r>
              <a:rPr lang="ru-RU" sz="1200" dirty="0"/>
              <a:t>Требования разработаны на основании статьи 76 ФЗ № 273-ФЗ «Об образовании в РФ» от 29.12.2012, Приказа Министерства образования и науки РФ от 01.07.2013 № 499 «Об утверждении порядка организации и осуществления образовательной деятельности по дополнительным профессиональным программ» (с изм. и доп.) и «Рекомендаций по организации и осуществлению образовательной деятельности по дополнительным профессиональным программам», подготовленных экспертной группой «Нормативное правовое регулирование в сфере ДПО» комиссии Министерства образования и науки России по развитию дополнительного профессионального образования. </a:t>
            </a:r>
          </a:p>
          <a:p>
            <a:pPr algn="just"/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Ознакомьтесь с </a:t>
            </a:r>
            <a:r>
              <a:rPr lang="ru-RU" sz="1400" u="sng" dirty="0">
                <a:hlinkClick r:id="rId3"/>
              </a:rPr>
              <a:t>требованиям к оформлению документов для зачисления</a:t>
            </a:r>
            <a:r>
              <a:rPr lang="ru-R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975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381000" y="636588"/>
            <a:ext cx="6477000" cy="409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 smtClean="0">
                <a:solidFill>
                  <a:srgbClr val="000000"/>
                </a:solidFill>
                <a:latin typeface="Times New Roman" pitchFamily="18" charset="0"/>
              </a:rPr>
              <a:t> Православная педагогика – педагогика, разрабатывающая вопросы воспитания и обучения подрастающего поколения в традициях православия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2000" b="1" i="1" smtClean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2000" b="1" i="1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 smtClean="0">
                <a:solidFill>
                  <a:srgbClr val="000000"/>
                </a:solidFill>
                <a:latin typeface="Times New Roman" pitchFamily="18" charset="0"/>
              </a:rPr>
              <a:t> Православная педагогика – ветвь педагогического знания, в основе которого лежит православное мировидение и миропонимание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2000" smtClean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altLang="ru-RU" sz="2000" b="1" i="1" smtClean="0">
                <a:solidFill>
                  <a:srgbClr val="000000"/>
                </a:solidFill>
                <a:latin typeface="Times New Roman" pitchFamily="18" charset="0"/>
              </a:rPr>
              <a:t>Православная (церковная) педагогика– это наука и учебная дисциплина, изучающая православное образование, которая вместе с тем является и практической целенаправленной деятельностью</a:t>
            </a:r>
            <a:r>
              <a:rPr lang="ru-RU" altLang="ru-RU" sz="200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655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519" y="726334"/>
            <a:ext cx="908947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Уважаемые коллеги!</a:t>
            </a:r>
            <a:endParaRPr lang="ru-RU" sz="1400" dirty="0"/>
          </a:p>
          <a:p>
            <a:r>
              <a:rPr lang="ru-RU" sz="1400" dirty="0"/>
              <a:t/>
            </a:r>
            <a:br>
              <a:rPr lang="ru-RU" sz="1400" dirty="0"/>
            </a:br>
            <a:r>
              <a:rPr lang="ru-RU" sz="1400" b="1" dirty="0"/>
              <a:t>Издательство «Учитель» в партнёрстве с Международным центром образования (г. Москва) рады предоставить вам возможность в удобной и современной форме пройти обучение по программе подготовки служащих по профессии 26341 «</a:t>
            </a:r>
            <a:r>
              <a:rPr lang="ru-RU" sz="1400" b="1" dirty="0">
                <a:hlinkClick r:id="rId2"/>
              </a:rPr>
              <a:t>Секретарь руководителя</a:t>
            </a:r>
            <a:r>
              <a:rPr lang="ru-RU" sz="1400" b="1" dirty="0" smtClean="0"/>
              <a:t>». </a:t>
            </a:r>
            <a:r>
              <a:rPr lang="ru-RU" sz="1400" dirty="0">
                <a:hlinkClick r:id="rId3"/>
              </a:rPr>
              <a:t>ПОДРОБНЕЕ &gt;&gt;</a:t>
            </a:r>
            <a:endParaRPr lang="ru-RU" sz="1400" dirty="0"/>
          </a:p>
          <a:p>
            <a:r>
              <a:rPr lang="ru-RU" sz="1400" dirty="0"/>
              <a:t/>
            </a:r>
            <a:br>
              <a:rPr lang="ru-RU" sz="1400" dirty="0"/>
            </a:br>
            <a:r>
              <a:rPr lang="ru-RU" sz="1400" b="1" dirty="0"/>
              <a:t>Почему это важно?</a:t>
            </a: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Обучение у нас – это возможность в течение нескольких месяцев (а не лет) получить навыки секретарского дела и свидетельство о квалификации, которое может существенно повысить ваши шансы (или шансы ваших детей, родственников, друзей) найти работу в хорошей фирме или государственной организации;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Мы предлагаем оптимальное сочетание стоимости и продолжительности обучения. Наши цены ниже, чем в других учебных организациях;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Дистанционный способ обучения позволит без отрыва от дома, работы и других важных занятий в удобной форме приобрести актуальные знания и умения;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Обучение в Международном центре образования (г. Москва) – это престиж программ и документов организаций международного уровня, соответствующих действующему законодательству РФ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3075" name="Picture 3" descr="M:\Методисты\Калмыкова Людмила\Общая\МЦО_1000х75х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0" y="44624"/>
            <a:ext cx="9089479" cy="68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16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5736" y="260648"/>
            <a:ext cx="50902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Лицензия и регламентирующие документы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86919" y="1077738"/>
            <a:ext cx="54726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>
                <a:hlinkClick r:id="rId2"/>
              </a:rPr>
              <a:t>Лицензия на осуществление образовательной </a:t>
            </a:r>
            <a:r>
              <a:rPr lang="ru-RU" u="sng" dirty="0" smtClean="0">
                <a:hlinkClick r:id="rId2"/>
              </a:rPr>
              <a:t>деятельности</a:t>
            </a:r>
            <a:endParaRPr lang="ru-RU" u="sng" dirty="0" smtClean="0"/>
          </a:p>
          <a:p>
            <a:pPr algn="ctr"/>
            <a:endParaRPr lang="ru-RU" u="sng" dirty="0" smtClean="0"/>
          </a:p>
          <a:p>
            <a:pPr algn="just"/>
            <a:r>
              <a:rPr lang="ru-RU" dirty="0" smtClean="0"/>
              <a:t>Наличие </a:t>
            </a:r>
            <a:r>
              <a:rPr lang="ru-RU" dirty="0"/>
              <a:t>лицензии № 037563 от 08 июня 2016 г. на осуществление образовательной деятельности по образовательным программам дополнительного образования (подвид «дополнительное профессиональное образование», «дополнительное образование детей и взрослых»), предоставленной Обществу с ограниченной ответственностью «Международный центр образования и социально-гуманитарных исследований» (ООО «Международный центр образования и социально-гуманитарных исследований») Департаментом образования города Москвы № 730Л от </a:t>
            </a:r>
            <a:r>
              <a:rPr lang="ru-RU" dirty="0" smtClean="0"/>
              <a:t>08.06.2016</a:t>
            </a:r>
            <a:endParaRPr lang="ru-RU" dirty="0"/>
          </a:p>
        </p:txBody>
      </p:sp>
      <p:pic>
        <p:nvPicPr>
          <p:cNvPr id="5123" name="Picture 3" descr="C:\Users\kalmykova\Desktop\License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" t="2378" r="2772" b="2388"/>
          <a:stretch/>
        </p:blipFill>
        <p:spPr bwMode="auto">
          <a:xfrm>
            <a:off x="120710" y="929779"/>
            <a:ext cx="3443178" cy="475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16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948395"/>
              </p:ext>
            </p:extLst>
          </p:nvPr>
        </p:nvGraphicFramePr>
        <p:xfrm>
          <a:off x="467544" y="332656"/>
          <a:ext cx="8424936" cy="2160240"/>
        </p:xfrm>
        <a:graphic>
          <a:graphicData uri="http://schemas.openxmlformats.org/drawingml/2006/table">
            <a:tbl>
              <a:tblPr/>
              <a:tblGrid>
                <a:gridCol w="8424936"/>
              </a:tblGrid>
              <a:tr h="21602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333333"/>
                          </a:solidFill>
                          <a:effectLst/>
                        </a:rPr>
                        <a:t>Уважаемые коллеги!</a:t>
                      </a:r>
                      <a:endParaRPr lang="ru-RU" dirty="0">
                        <a:solidFill>
                          <a:srgbClr val="333333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ru-RU" sz="1400" b="0" dirty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В ответ на многочисленные жалобы о том, что документы, выдаваемые столичными организациями имеют негласное преимущество, мы объединились в партнерстве с Международным Центром Образования г. Москва и рады сообщить о возможности вам самим выбрать от какой организации получить документ: Издательства Учитель или Международного Центра Образования г. Москва (цена различается). При этом порядок и формат проведения мероприятия не меняется.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200881"/>
              </p:ext>
            </p:extLst>
          </p:nvPr>
        </p:nvGraphicFramePr>
        <p:xfrm>
          <a:off x="755576" y="2564904"/>
          <a:ext cx="7560840" cy="3448714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5017649"/>
                <a:gridCol w="1099759"/>
                <a:gridCol w="1443432"/>
              </a:tblGrid>
              <a:tr h="745396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/>
                        <a:t>Программа профессиональной переподготовки</a:t>
                      </a:r>
                    </a:p>
                  </a:txBody>
                  <a:tcPr marL="38829" marR="38829" marT="38829" marB="388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/>
                        <a:t>Издательство «Учитель»</a:t>
                      </a:r>
                    </a:p>
                  </a:txBody>
                  <a:tcPr marL="38829" marR="38829" marT="38829" marB="388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/>
                        <a:t>МЦО</a:t>
                      </a:r>
                    </a:p>
                  </a:txBody>
                  <a:tcPr marL="38829" marR="38829" marT="38829" marB="38829" anchor="ctr"/>
                </a:tc>
              </a:tr>
              <a:tr h="670417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/>
                        <a:t>Дошкольное образование: реализация ФГОС ДО (по примерной образовательной программе «Детство», или «Радуга», или «От рождения до школы») (520 часов)</a:t>
                      </a:r>
                    </a:p>
                  </a:txBody>
                  <a:tcPr marL="38829" marR="38829" marT="38829" marB="388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hlinkClick r:id="rId2"/>
                        </a:rPr>
                        <a:t>Записаться</a:t>
                      </a:r>
                      <a:endParaRPr lang="ru-RU" sz="1100"/>
                    </a:p>
                  </a:txBody>
                  <a:tcPr marL="38829" marR="38829" marT="38829" marB="388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hlinkClick r:id="rId3"/>
                        </a:rPr>
                        <a:t>Записаться</a:t>
                      </a:r>
                      <a:endParaRPr lang="ru-RU" sz="1100"/>
                    </a:p>
                  </a:txBody>
                  <a:tcPr marL="38829" marR="38829" marT="38829" marB="38829" anchor="ctr"/>
                </a:tc>
              </a:tr>
              <a:tr h="609870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/>
                        <a:t>Педагогическое образование: методика преподавания (предмет) в соответствии с ФГОС (520 часов)</a:t>
                      </a:r>
                    </a:p>
                  </a:txBody>
                  <a:tcPr marL="38829" marR="38829" marT="38829" marB="388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hlinkClick r:id="rId4"/>
                        </a:rPr>
                        <a:t>Записаться</a:t>
                      </a:r>
                      <a:endParaRPr lang="ru-RU" sz="1100" dirty="0"/>
                    </a:p>
                  </a:txBody>
                  <a:tcPr marL="38829" marR="38829" marT="38829" marB="388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hlinkClick r:id="rId5"/>
                        </a:rPr>
                        <a:t>Записаться</a:t>
                      </a:r>
                      <a:endParaRPr lang="ru-RU" sz="1100"/>
                    </a:p>
                  </a:txBody>
                  <a:tcPr marL="38829" marR="38829" marT="38829" marB="38829" anchor="ctr"/>
                </a:tc>
              </a:tr>
              <a:tr h="474344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/>
                        <a:t>Менеджмент в образовательной организации (520 часов)</a:t>
                      </a:r>
                    </a:p>
                  </a:txBody>
                  <a:tcPr marL="38829" marR="38829" marT="38829" marB="388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hlinkClick r:id="rId6"/>
                        </a:rPr>
                        <a:t>Записаться</a:t>
                      </a:r>
                      <a:endParaRPr lang="ru-RU" sz="1100"/>
                    </a:p>
                  </a:txBody>
                  <a:tcPr marL="38829" marR="38829" marT="38829" marB="388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hlinkClick r:id="rId7"/>
                        </a:rPr>
                        <a:t>Записаться</a:t>
                      </a:r>
                      <a:endParaRPr lang="ru-RU" sz="1100"/>
                    </a:p>
                  </a:txBody>
                  <a:tcPr marL="38829" marR="38829" marT="38829" marB="38829" anchor="ctr"/>
                </a:tc>
              </a:tr>
              <a:tr h="948687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/>
                        <a:t>Кадровый менеджмент: (специализация – управление персоналом, специалист ОК, помощник руководителя, документоведение) (252 часа)</a:t>
                      </a:r>
                    </a:p>
                  </a:txBody>
                  <a:tcPr marL="38829" marR="38829" marT="38829" marB="388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hlinkClick r:id="rId8"/>
                        </a:rPr>
                        <a:t>Записаться</a:t>
                      </a:r>
                      <a:endParaRPr lang="ru-RU" sz="1100"/>
                    </a:p>
                  </a:txBody>
                  <a:tcPr marL="38829" marR="38829" marT="38829" marB="388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hlinkClick r:id="rId9"/>
                        </a:rPr>
                        <a:t>Записаться</a:t>
                      </a:r>
                      <a:endParaRPr lang="ru-RU" sz="1100" dirty="0"/>
                    </a:p>
                  </a:txBody>
                  <a:tcPr marL="38829" marR="38829" marT="38829" marB="38829" anchor="ctr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406775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open_sans_light"/>
                <a:cs typeface="Arial" pitchFamily="34" charset="0"/>
              </a:rPr>
              <a:t> </a:t>
            </a: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36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533639"/>
              </p:ext>
            </p:extLst>
          </p:nvPr>
        </p:nvGraphicFramePr>
        <p:xfrm>
          <a:off x="395536" y="332656"/>
          <a:ext cx="8424936" cy="5026656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104912"/>
                <a:gridCol w="6215112"/>
                <a:gridCol w="1104912"/>
              </a:tblGrid>
              <a:tr h="26192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/>
                        <a:t>Дата, время мероприятия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74" marR="4974" marT="4974" marB="4974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/>
                        <a:t>Мероприятие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74" marR="4974" marT="4974" marB="4974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Стоимость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74" marR="4974" marT="4974" marB="4974" anchor="ctr"/>
                </a:tc>
              </a:tr>
              <a:tr h="106542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Декабрь 2016 г.</a:t>
                      </a:r>
                    </a:p>
                  </a:txBody>
                  <a:tcPr marL="4974" marR="4974" marT="4974" marB="4974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983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09.12.2016</a:t>
                      </a:r>
                      <a:br>
                        <a:rPr lang="ru-RU" sz="1400" dirty="0"/>
                      </a:br>
                      <a:r>
                        <a:rPr lang="ru-RU" sz="1400" dirty="0"/>
                        <a:t>10:00 (</a:t>
                      </a:r>
                      <a:r>
                        <a:rPr lang="ru-RU" sz="1400" dirty="0" err="1"/>
                        <a:t>мск</a:t>
                      </a:r>
                      <a:r>
                        <a:rPr lang="ru-RU" sz="1400" dirty="0"/>
                        <a:t>)</a:t>
                      </a:r>
                    </a:p>
                  </a:txBody>
                  <a:tcPr marL="4974" marR="4974" marT="4974" marB="4974"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hlinkClick r:id="rId2"/>
                        </a:rPr>
                        <a:t>Методика подготовки учащихся к Единому государственному экзамену по физике: особенности коррекции навыков решения задач учащимися</a:t>
                      </a:r>
                      <a:endParaRPr lang="ru-RU" sz="1400" dirty="0"/>
                    </a:p>
                  </a:txBody>
                  <a:tcPr marL="4974" marR="4974" marT="4974" marB="49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Бесплатное участие</a:t>
                      </a:r>
                    </a:p>
                  </a:txBody>
                  <a:tcPr marL="4974" marR="4974" marT="4974" marB="4974" anchor="ctr"/>
                </a:tc>
              </a:tr>
              <a:tr h="22983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09.12.2016</a:t>
                      </a:r>
                      <a:br>
                        <a:rPr lang="ru-RU" sz="1400" dirty="0"/>
                      </a:br>
                      <a:r>
                        <a:rPr lang="ru-RU" sz="1400" dirty="0"/>
                        <a:t>15:00 (</a:t>
                      </a:r>
                      <a:r>
                        <a:rPr lang="ru-RU" sz="1400" dirty="0" err="1"/>
                        <a:t>мск</a:t>
                      </a:r>
                      <a:r>
                        <a:rPr lang="ru-RU" sz="1400" dirty="0"/>
                        <a:t>)</a:t>
                      </a:r>
                    </a:p>
                  </a:txBody>
                  <a:tcPr marL="4974" marR="4974" marT="4974" marB="4974"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hlinkClick r:id="rId3"/>
                        </a:rPr>
                        <a:t>Основные права и обязанности работника и работодателя в соответствии с современным законодательством</a:t>
                      </a:r>
                      <a:endParaRPr lang="ru-RU" sz="1400" dirty="0"/>
                    </a:p>
                  </a:txBody>
                  <a:tcPr marL="4974" marR="4974" marT="4974" marB="49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Бесплатное участие</a:t>
                      </a:r>
                    </a:p>
                  </a:txBody>
                  <a:tcPr marL="4974" marR="4974" marT="4974" marB="4974" anchor="ctr"/>
                </a:tc>
              </a:tr>
              <a:tr h="229839"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09.12.2016</a:t>
                      </a:r>
                      <a:br>
                        <a:rPr lang="ru-RU" sz="1400"/>
                      </a:br>
                      <a:r>
                        <a:rPr lang="ru-RU" sz="1400"/>
                        <a:t>15:00 (мск)</a:t>
                      </a:r>
                    </a:p>
                  </a:txBody>
                  <a:tcPr marL="4974" marR="4974" marT="4974" marB="4974"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hlinkClick r:id="rId4"/>
                        </a:rPr>
                        <a:t>Православная педагогика и мировоззренческие парадигмы современного российского образования: история и новые тенденции</a:t>
                      </a:r>
                      <a:endParaRPr lang="ru-RU" sz="1400" dirty="0"/>
                    </a:p>
                  </a:txBody>
                  <a:tcPr marL="4974" marR="4974" marT="4974" marB="49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Бесплатное участие</a:t>
                      </a:r>
                    </a:p>
                  </a:txBody>
                  <a:tcPr marL="4974" marR="4974" marT="4974" marB="4974" anchor="ctr"/>
                </a:tc>
              </a:tr>
              <a:tr h="229839"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12.12.2016</a:t>
                      </a:r>
                      <a:br>
                        <a:rPr lang="ru-RU" sz="1400"/>
                      </a:br>
                      <a:r>
                        <a:rPr lang="ru-RU" sz="1400"/>
                        <a:t>10:00 (мск)</a:t>
                      </a:r>
                    </a:p>
                  </a:txBody>
                  <a:tcPr marL="4974" marR="4974" marT="4974" marB="4974"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hlinkClick r:id="rId5"/>
                        </a:rPr>
                        <a:t>Психодиагностика и </a:t>
                      </a:r>
                      <a:r>
                        <a:rPr lang="ru-RU" sz="1400" dirty="0" err="1">
                          <a:effectLst/>
                          <a:hlinkClick r:id="rId5"/>
                        </a:rPr>
                        <a:t>психокоррекция</a:t>
                      </a:r>
                      <a:r>
                        <a:rPr lang="ru-RU" sz="1400" dirty="0">
                          <a:effectLst/>
                          <a:hlinkClick r:id="rId5"/>
                        </a:rPr>
                        <a:t> в системе психолого-педагогического сопровождения детей с нарушениями речевого развития</a:t>
                      </a:r>
                      <a:endParaRPr lang="ru-RU" sz="1400" dirty="0"/>
                    </a:p>
                  </a:txBody>
                  <a:tcPr marL="4974" marR="4974" marT="4974" marB="49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Бесплатное участие</a:t>
                      </a:r>
                    </a:p>
                  </a:txBody>
                  <a:tcPr marL="4974" marR="4974" marT="4974" marB="4974" anchor="ctr"/>
                </a:tc>
              </a:tr>
              <a:tr h="22983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12.12.2016</a:t>
                      </a:r>
                      <a:br>
                        <a:rPr lang="ru-RU" sz="1400" dirty="0"/>
                      </a:br>
                      <a:r>
                        <a:rPr lang="ru-RU" sz="1400" dirty="0"/>
                        <a:t>10:00 (</a:t>
                      </a:r>
                      <a:r>
                        <a:rPr lang="ru-RU" sz="1400" dirty="0" err="1"/>
                        <a:t>мск</a:t>
                      </a:r>
                      <a:r>
                        <a:rPr lang="ru-RU" sz="1400" dirty="0"/>
                        <a:t>)</a:t>
                      </a:r>
                    </a:p>
                  </a:txBody>
                  <a:tcPr marL="4974" marR="4974" marT="4974" marB="4974"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hlinkClick r:id="rId6"/>
                        </a:rPr>
                        <a:t>Оценка эффективности обучения физике: виды контроля за усвоением знаний</a:t>
                      </a:r>
                      <a:endParaRPr lang="ru-RU" sz="1400" dirty="0"/>
                    </a:p>
                  </a:txBody>
                  <a:tcPr marL="4974" marR="4974" marT="4974" marB="49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Бесплатное участие</a:t>
                      </a:r>
                    </a:p>
                  </a:txBody>
                  <a:tcPr marL="4974" marR="4974" marT="4974" marB="4974" anchor="ctr"/>
                </a:tc>
              </a:tr>
              <a:tr h="229839"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12.12.2016</a:t>
                      </a:r>
                      <a:br>
                        <a:rPr lang="ru-RU" sz="1400"/>
                      </a:br>
                      <a:r>
                        <a:rPr lang="ru-RU" sz="1400"/>
                        <a:t>13:00 (мск)</a:t>
                      </a:r>
                    </a:p>
                  </a:txBody>
                  <a:tcPr marL="4974" marR="4974" marT="4974" marB="4974"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hlinkClick r:id="rId7"/>
                        </a:rPr>
                        <a:t>Правовые аспекты психологического консультирования</a:t>
                      </a:r>
                      <a:endParaRPr lang="ru-RU" sz="1400" dirty="0"/>
                    </a:p>
                  </a:txBody>
                  <a:tcPr marL="4974" marR="4974" marT="4974" marB="49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Бесплатное участие</a:t>
                      </a:r>
                    </a:p>
                  </a:txBody>
                  <a:tcPr marL="4974" marR="4974" marT="4974" marB="4974" anchor="ctr"/>
                </a:tc>
              </a:tr>
              <a:tr h="229839"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12.12.2016</a:t>
                      </a:r>
                      <a:br>
                        <a:rPr lang="ru-RU" sz="1400"/>
                      </a:br>
                      <a:r>
                        <a:rPr lang="ru-RU" sz="1400"/>
                        <a:t>15:00 (мск)</a:t>
                      </a:r>
                    </a:p>
                  </a:txBody>
                  <a:tcPr marL="4974" marR="4974" marT="4974" marB="4974"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hlinkClick r:id="rId8"/>
                        </a:rPr>
                        <a:t>Психофизиологические основы деятельности водителя</a:t>
                      </a:r>
                      <a:endParaRPr lang="ru-RU" sz="1400" dirty="0"/>
                    </a:p>
                  </a:txBody>
                  <a:tcPr marL="4974" marR="4974" marT="4974" marB="49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Бесплатное участие</a:t>
                      </a:r>
                    </a:p>
                  </a:txBody>
                  <a:tcPr marL="4974" marR="4974" marT="4974" marB="4974" anchor="ctr"/>
                </a:tc>
              </a:tr>
              <a:tr h="22983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13.12.2016</a:t>
                      </a:r>
                      <a:br>
                        <a:rPr lang="ru-RU" sz="1400" dirty="0"/>
                      </a:br>
                      <a:r>
                        <a:rPr lang="ru-RU" sz="1400" dirty="0"/>
                        <a:t>10:00 (</a:t>
                      </a:r>
                      <a:r>
                        <a:rPr lang="ru-RU" sz="1400" dirty="0" err="1"/>
                        <a:t>мск</a:t>
                      </a:r>
                      <a:r>
                        <a:rPr lang="ru-RU" sz="1400" dirty="0"/>
                        <a:t>)</a:t>
                      </a:r>
                    </a:p>
                  </a:txBody>
                  <a:tcPr marL="4974" marR="4974" marT="4974" marB="4974" anchor="ctr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  <a:hlinkClick r:id="rId9"/>
                        </a:rPr>
                        <a:t>Профориентация и трудовая адаптация персонала</a:t>
                      </a:r>
                      <a:endParaRPr lang="ru-RU" sz="1400"/>
                    </a:p>
                  </a:txBody>
                  <a:tcPr marL="4974" marR="4974" marT="4974" marB="49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Бесплатное участие</a:t>
                      </a:r>
                    </a:p>
                  </a:txBody>
                  <a:tcPr marL="4974" marR="4974" marT="4974" marB="4974" anchor="ctr"/>
                </a:tc>
              </a:tr>
              <a:tr h="22983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13.12.2016</a:t>
                      </a:r>
                      <a:br>
                        <a:rPr lang="ru-RU" sz="1400" dirty="0"/>
                      </a:br>
                      <a:r>
                        <a:rPr lang="ru-RU" sz="1400" dirty="0"/>
                        <a:t>15:00 (</a:t>
                      </a:r>
                      <a:r>
                        <a:rPr lang="ru-RU" sz="1400" dirty="0" err="1"/>
                        <a:t>мск</a:t>
                      </a:r>
                      <a:r>
                        <a:rPr lang="ru-RU" sz="1400" dirty="0"/>
                        <a:t>)</a:t>
                      </a:r>
                    </a:p>
                  </a:txBody>
                  <a:tcPr marL="4974" marR="4974" marT="4974" marB="4974" anchor="ctr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  <a:hlinkClick r:id="rId10"/>
                        </a:rPr>
                        <a:t>Психологическая характеристика отдельных видов деятельности детей с речевыми нарушениями</a:t>
                      </a:r>
                      <a:endParaRPr lang="ru-RU" sz="1400"/>
                    </a:p>
                  </a:txBody>
                  <a:tcPr marL="4974" marR="4974" marT="4974" marB="49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Бесплатное участие</a:t>
                      </a:r>
                    </a:p>
                  </a:txBody>
                  <a:tcPr marL="4974" marR="4974" marT="4974" marB="4974" anchor="ctr"/>
                </a:tc>
              </a:tr>
              <a:tr h="229839"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14.12.2016</a:t>
                      </a:r>
                      <a:br>
                        <a:rPr lang="ru-RU" sz="1400"/>
                      </a:br>
                      <a:r>
                        <a:rPr lang="ru-RU" sz="1400"/>
                        <a:t>13:00 (мск)</a:t>
                      </a:r>
                    </a:p>
                  </a:txBody>
                  <a:tcPr marL="4974" marR="4974" marT="4974" marB="4974" anchor="ctr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  <a:hlinkClick r:id="rId11"/>
                        </a:rPr>
                        <a:t>Культура народов Московского государства в период его формирования (XIV – сер. XVI в.)</a:t>
                      </a:r>
                      <a:endParaRPr lang="ru-RU" sz="1400"/>
                    </a:p>
                  </a:txBody>
                  <a:tcPr marL="4974" marR="4974" marT="4974" marB="49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Бесплатное участие</a:t>
                      </a:r>
                    </a:p>
                  </a:txBody>
                  <a:tcPr marL="4974" marR="4974" marT="4974" marB="4974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728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https://uchitel.planfix.ru/?action=getfile&amp;uniqueid=13019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3074" name="Picture 2" descr="C:\Users\kalmykova\Desktop\offline_indexpage_360x9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7939"/>
            <a:ext cx="5251938" cy="135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16217" y="100508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>
                    <a:lumMod val="95000"/>
                    <a:lumOff val="5000"/>
                  </a:prstClr>
                </a:solidFill>
                <a:hlinkClick r:id="rId3"/>
              </a:rPr>
              <a:t>Что такое офлайн?</a:t>
            </a:r>
            <a:endParaRPr lang="ru-RU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860319"/>
              </p:ext>
            </p:extLst>
          </p:nvPr>
        </p:nvGraphicFramePr>
        <p:xfrm>
          <a:off x="307975" y="1700808"/>
          <a:ext cx="8504114" cy="3816424"/>
        </p:xfrm>
        <a:graphic>
          <a:graphicData uri="http://schemas.openxmlformats.org/drawingml/2006/table">
            <a:tbl>
              <a:tblPr/>
              <a:tblGrid>
                <a:gridCol w="8504114"/>
              </a:tblGrid>
              <a:tr h="381642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/>
                        </a:rPr>
                        <a:t>Офлайн-мероприятия</a:t>
                      </a:r>
                    </a:p>
                    <a:p>
                      <a:pPr algn="ctr"/>
                      <a:endParaRPr lang="ru-RU" sz="1800" b="1" dirty="0" smtClean="0">
                        <a:effectLst/>
                      </a:endParaRPr>
                    </a:p>
                    <a:p>
                      <a:pPr algn="ctr"/>
                      <a:r>
                        <a:rPr lang="ru-RU" sz="1800" b="0" dirty="0">
                          <a:effectLst/>
                        </a:rPr>
                        <a:t/>
                      </a:r>
                      <a:br>
                        <a:rPr lang="ru-RU" sz="1800" b="0" dirty="0">
                          <a:effectLst/>
                        </a:rPr>
                      </a:br>
                      <a:r>
                        <a:rPr lang="ru-RU" sz="1800" b="0" dirty="0">
                          <a:effectLst/>
                        </a:rPr>
                        <a:t>Мероприятия после проведения в онлайн-режиме переводятся в круглосуточный режим, так называемый офлайн-режим. Став участником мероприятия в режиме офлайн в подходящее вам время, вы сможете заказать соответствующий сертификат</a:t>
                      </a:r>
                      <a:r>
                        <a:rPr lang="ru-RU" sz="1800" b="0" dirty="0" smtClean="0">
                          <a:effectLst/>
                        </a:rPr>
                        <a:t>.</a:t>
                      </a:r>
                    </a:p>
                    <a:p>
                      <a:pPr algn="ctr"/>
                      <a:r>
                        <a:rPr lang="ru-RU" sz="1800" b="0" dirty="0">
                          <a:effectLst/>
                        </a:rPr>
                        <a:t/>
                      </a:r>
                      <a:br>
                        <a:rPr lang="ru-RU" sz="1800" b="0" dirty="0">
                          <a:effectLst/>
                        </a:rPr>
                      </a:br>
                      <a:r>
                        <a:rPr lang="ru-RU" sz="1800" b="0" dirty="0">
                          <a:solidFill>
                            <a:srgbClr val="660099"/>
                          </a:solidFill>
                          <a:effectLst/>
                          <a:hlinkClick r:id="rId4"/>
                        </a:rPr>
                        <a:t>Посмотреть полный список.</a:t>
                      </a:r>
                      <a:endParaRPr lang="ru-RU" sz="1800" b="0" dirty="0">
                        <a:effectLst/>
                      </a:endParaRPr>
                    </a:p>
                  </a:txBody>
                  <a:tcPr marL="990" marR="990" marT="990" marB="9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AD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313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kalmykova\Desktop\mailservi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19" y="200764"/>
            <a:ext cx="8251727" cy="207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2708920"/>
            <a:ext cx="84249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Издательство «Учитель» запускает новый </a:t>
            </a:r>
            <a:r>
              <a:rPr lang="ru-RU" dirty="0">
                <a:hlinkClick r:id="rId3"/>
              </a:rPr>
              <a:t>Международный конкурс проектных и исследовательских работ учащихся «Первые шаги в науку»</a:t>
            </a:r>
            <a:r>
              <a:rPr lang="ru-RU" dirty="0"/>
              <a:t>! Участие в конкурсе позволит не только выявить талантливых учащихся и раскрыть их склонности к научно-исследовательской деятельности, но и повысить профессионализм педагогов, деятельность которых связана с формированием научного мышления учащихся. Ознакомиться с положением о конкурсе Вы сможете на странице портала «</a:t>
            </a:r>
            <a:r>
              <a:rPr lang="ru-RU" dirty="0" err="1"/>
              <a:t>УчМет</a:t>
            </a:r>
            <a:r>
              <a:rPr lang="ru-RU" dirty="0"/>
              <a:t>». </a:t>
            </a:r>
            <a:r>
              <a:rPr lang="ru-RU" dirty="0">
                <a:hlinkClick r:id="rId4"/>
              </a:rPr>
              <a:t>Подробнее&gt;&gt;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306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461296"/>
              </p:ext>
            </p:extLst>
          </p:nvPr>
        </p:nvGraphicFramePr>
        <p:xfrm>
          <a:off x="323528" y="1412776"/>
          <a:ext cx="8280920" cy="295232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008112"/>
                <a:gridCol w="6120680"/>
                <a:gridCol w="1152128"/>
              </a:tblGrid>
              <a:tr h="7082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Название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Стоимость участия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759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СКУФ-1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Международная научно-практическая интернет-конференция «</a:t>
                      </a:r>
                      <a:r>
                        <a:rPr lang="ru-RU" sz="1400" u="sng" dirty="0">
                          <a:effectLst/>
                          <a:hlinkClick r:id="rId2"/>
                        </a:rPr>
                        <a:t>Основные направления и задачи современного образования: приоритеты развития, непрерывность образования, опыт реализации</a:t>
                      </a:r>
                      <a:r>
                        <a:rPr lang="ru-RU" sz="1400" dirty="0">
                          <a:effectLst/>
                        </a:rPr>
                        <a:t>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750 руб.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64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СКУФ-2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Международная научно-практическая интернет-конференция «</a:t>
                      </a:r>
                      <a:r>
                        <a:rPr lang="ru-RU" sz="1400" u="sng">
                          <a:effectLst/>
                          <a:hlinkClick r:id="rId3"/>
                        </a:rPr>
                        <a:t>Профессиональный стандарт педагога: новый облик учителя школы – от теории к практике</a:t>
                      </a:r>
                      <a:r>
                        <a:rPr lang="ru-RU" sz="1400">
                          <a:effectLst/>
                        </a:rPr>
                        <a:t>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750 руб.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СКУФ-3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Круглый стол: «</a:t>
                      </a:r>
                      <a:r>
                        <a:rPr lang="ru-RU" sz="1400" u="sng">
                          <a:effectLst/>
                          <a:hlinkClick r:id="rId4"/>
                        </a:rPr>
                        <a:t>Стандартизирование в образовании: возможности и риски</a:t>
                      </a:r>
                      <a:r>
                        <a:rPr lang="ru-RU" sz="1400">
                          <a:effectLst/>
                        </a:rPr>
                        <a:t>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850 руб.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787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 noChangeArrowheads="1"/>
          </p:cNvSpPr>
          <p:nvPr/>
        </p:nvSpPr>
        <p:spPr bwMode="auto">
          <a:xfrm>
            <a:off x="1819673" y="188642"/>
            <a:ext cx="5961856" cy="48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4200" b="1" dirty="0">
                <a:solidFill>
                  <a:srgbClr val="1F497D"/>
                </a:solidFill>
                <a:latin typeface="Times New Roman" pitchFamily="18" charset="0"/>
              </a:rPr>
              <a:t>КОНТАКТЫ</a:t>
            </a:r>
          </a:p>
        </p:txBody>
      </p:sp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1331640" y="1052736"/>
            <a:ext cx="5961856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800080"/>
              </a:buClr>
              <a:buSzPct val="90000"/>
              <a:buFont typeface="Wingdings" pitchFamily="2" charset="2"/>
              <a:buNone/>
            </a:pPr>
            <a:r>
              <a:rPr lang="ru-RU" sz="2800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Наш адрес:</a:t>
            </a:r>
          </a:p>
          <a:p>
            <a:pPr marL="342900" indent="-342900">
              <a:spcBef>
                <a:spcPct val="20000"/>
              </a:spcBef>
              <a:buClr>
                <a:srgbClr val="800080"/>
              </a:buClr>
              <a:buSzPct val="90000"/>
              <a:buFont typeface="Wingdings" pitchFamily="2" charset="2"/>
              <a:buNone/>
            </a:pPr>
            <a:r>
              <a:rPr lang="ru-RU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4000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79</a:t>
            </a:r>
            <a:r>
              <a:rPr lang="ru-RU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г. Волгоград</a:t>
            </a:r>
          </a:p>
          <a:p>
            <a:pPr marL="342900" indent="-342900">
              <a:spcBef>
                <a:spcPct val="20000"/>
              </a:spcBef>
              <a:buClr>
                <a:srgbClr val="800080"/>
              </a:buClr>
              <a:buSzPct val="90000"/>
              <a:buFont typeface="Wingdings" pitchFamily="2" charset="2"/>
              <a:buNone/>
            </a:pPr>
            <a:r>
              <a:rPr lang="ru-RU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Ул. Кирова, д. 143 </a:t>
            </a:r>
          </a:p>
          <a:p>
            <a:pPr marL="342900" indent="-342900">
              <a:spcBef>
                <a:spcPct val="20000"/>
              </a:spcBef>
              <a:buClr>
                <a:srgbClr val="800080"/>
              </a:buClr>
              <a:buSzPct val="90000"/>
              <a:buFont typeface="Wingdings" pitchFamily="2" charset="2"/>
              <a:buNone/>
            </a:pPr>
            <a:r>
              <a:rPr lang="ru-RU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Издательство «Учитель»</a:t>
            </a:r>
            <a:endParaRPr lang="ru-RU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rgbClr val="800080"/>
              </a:buClr>
              <a:buSzPct val="90000"/>
              <a:buFont typeface="Wingdings" pitchFamily="2" charset="2"/>
              <a:buNone/>
            </a:pPr>
            <a:r>
              <a:rPr lang="ru-RU" sz="2800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Наш сайт:</a:t>
            </a:r>
          </a:p>
          <a:p>
            <a:pPr marL="342900" indent="-342900">
              <a:spcBef>
                <a:spcPct val="20000"/>
              </a:spcBef>
              <a:buClr>
                <a:srgbClr val="800080"/>
              </a:buClr>
              <a:buSzPct val="90000"/>
              <a:buFont typeface="Wingdings" pitchFamily="2" charset="2"/>
              <a:buNone/>
            </a:pP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2"/>
              </a:rPr>
              <a:t>www.uchitel-izd.ru</a:t>
            </a:r>
            <a:endParaRPr lang="ru-RU" sz="3200" b="1" dirty="0" smtClean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rgbClr val="800080"/>
              </a:buClr>
              <a:buSzPct val="90000"/>
              <a:buFont typeface="Wingdings" pitchFamily="2" charset="2"/>
              <a:buNone/>
            </a:pPr>
            <a:r>
              <a:rPr lang="ru-RU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Наши </a:t>
            </a:r>
            <a:r>
              <a:rPr lang="ru-RU" sz="2800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электронные адреса:</a:t>
            </a:r>
          </a:p>
          <a:p>
            <a:pPr marL="342900" indent="-342900">
              <a:spcBef>
                <a:spcPct val="20000"/>
              </a:spcBef>
              <a:buClr>
                <a:srgbClr val="800080"/>
              </a:buClr>
              <a:buSzPct val="90000"/>
            </a:pP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3"/>
              </a:rPr>
              <a:t>webinar@uchitel-izd.ru</a:t>
            </a:r>
            <a:endParaRPr lang="ru-RU" sz="3200" b="1" dirty="0" smtClean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rgbClr val="800080"/>
              </a:buClr>
              <a:buSzPct val="90000"/>
            </a:pPr>
            <a:r>
              <a:rPr lang="en-US" sz="3200" b="1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4"/>
              </a:rPr>
              <a:t>teach@uchmet.org</a:t>
            </a:r>
            <a:endParaRPr lang="ru-RU" sz="3200" b="1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rgbClr val="800080"/>
              </a:buClr>
              <a:buSzPct val="90000"/>
            </a:pP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5"/>
              </a:rPr>
              <a:t>met@uchitel-izd.ru</a:t>
            </a:r>
            <a:endParaRPr lang="ru-RU" sz="3200" b="1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039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87625" y="836712"/>
            <a:ext cx="6768752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4000" dirty="0" smtClean="0">
                <a:solidFill>
                  <a:srgbClr val="C00000"/>
                </a:solidFill>
                <a:effectLst/>
              </a:rPr>
              <a:t>Благодарим за участие</a:t>
            </a:r>
            <a:r>
              <a:rPr lang="en-US" sz="4000" dirty="0" smtClean="0">
                <a:solidFill>
                  <a:srgbClr val="C00000"/>
                </a:solidFill>
                <a:effectLst/>
              </a:rPr>
              <a:t/>
            </a:r>
            <a:br>
              <a:rPr lang="en-US" sz="4000" dirty="0" smtClean="0">
                <a:solidFill>
                  <a:srgbClr val="C00000"/>
                </a:solidFill>
                <a:effectLst/>
              </a:rPr>
            </a:br>
            <a:r>
              <a:rPr lang="ru-RU" sz="4000" dirty="0" smtClean="0">
                <a:solidFill>
                  <a:srgbClr val="C00000"/>
                </a:solidFill>
                <a:effectLst/>
              </a:rPr>
              <a:t> в </a:t>
            </a:r>
            <a:r>
              <a:rPr lang="ru-RU" sz="4000" dirty="0" err="1">
                <a:solidFill>
                  <a:srgbClr val="C00000"/>
                </a:solidFill>
                <a:effectLst/>
              </a:rPr>
              <a:t>в</a:t>
            </a:r>
            <a:r>
              <a:rPr lang="ru-RU" sz="4000" dirty="0" err="1" smtClean="0">
                <a:solidFill>
                  <a:srgbClr val="C00000"/>
                </a:solidFill>
                <a:effectLst/>
              </a:rPr>
              <a:t>ебинаре</a:t>
            </a:r>
            <a:endParaRPr lang="ru-RU" sz="4000" dirty="0">
              <a:solidFill>
                <a:srgbClr val="C00000"/>
              </a:solidFill>
              <a:effectLst/>
            </a:endParaRPr>
          </a:p>
        </p:txBody>
      </p:sp>
      <p:pic>
        <p:nvPicPr>
          <p:cNvPr id="4" name="Picture 2" descr="C:\Users\Vilkova\AppData\Local\Microsoft\Windows\Temporary Internet Files\Content.IE5\OLPX5LZP\MC90043394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4601" y="2954215"/>
            <a:ext cx="2183185" cy="218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Vilkova\AppData\Local\Microsoft\Windows\Temporary Internet Files\Content.IE5\1FEQ4JYK\MC90043395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331640" y="2954215"/>
            <a:ext cx="2268919" cy="229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/>
          <p:cNvGrpSpPr/>
          <p:nvPr/>
        </p:nvGrpSpPr>
        <p:grpSpPr>
          <a:xfrm>
            <a:off x="323529" y="5593556"/>
            <a:ext cx="8244917" cy="920811"/>
            <a:chOff x="216737" y="5967353"/>
            <a:chExt cx="8603735" cy="701848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216737" y="5967353"/>
              <a:ext cx="4451084" cy="701848"/>
              <a:chOff x="534246" y="5980861"/>
              <a:chExt cx="4451084" cy="701848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1619672" y="6350194"/>
                <a:ext cx="192770" cy="2345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RU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453262" y="6043659"/>
                <a:ext cx="3532068" cy="469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solidFill>
                      <a:prstClr val="black"/>
                    </a:solidFill>
                  </a:rPr>
                  <a:t>Издательство «Учитель»</a:t>
                </a:r>
              </a:p>
              <a:p>
                <a:r>
                  <a:rPr lang="en-US" sz="1600" dirty="0" smtClean="0">
                    <a:solidFill>
                      <a:prstClr val="black"/>
                    </a:solidFill>
                    <a:hlinkClick r:id="rId4"/>
                  </a:rPr>
                  <a:t>www.uchitel-izd.ru</a:t>
                </a:r>
                <a:r>
                  <a:rPr lang="ru-RU" sz="1600" b="1" dirty="0" smtClean="0">
                    <a:solidFill>
                      <a:prstClr val="black"/>
                    </a:solidFill>
                  </a:rPr>
                  <a:t> </a:t>
                </a:r>
                <a:endParaRPr lang="ru-RU" sz="1600" b="1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22" name="Рисунок 21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4246" y="5980861"/>
                <a:ext cx="919016" cy="701848"/>
              </a:xfrm>
              <a:prstGeom prst="rect">
                <a:avLst/>
              </a:prstGeom>
            </p:spPr>
          </p:pic>
        </p:grpSp>
        <p:sp>
          <p:nvSpPr>
            <p:cNvPr id="19" name="TextBox 18"/>
            <p:cNvSpPr txBox="1"/>
            <p:nvPr/>
          </p:nvSpPr>
          <p:spPr>
            <a:xfrm>
              <a:off x="5288404" y="6126410"/>
              <a:ext cx="3532068" cy="35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solidFill>
                    <a:prstClr val="black"/>
                  </a:solidFill>
                </a:rPr>
                <a:t>Вопросы, связанные с вебинарами можно задать по адресу: </a:t>
              </a:r>
              <a:r>
                <a:rPr lang="en-US" sz="1200" b="1" dirty="0" smtClean="0">
                  <a:solidFill>
                    <a:prstClr val="black"/>
                  </a:solidFill>
                  <a:hlinkClick r:id="rId6"/>
                </a:rPr>
                <a:t>webinar@uchitel-izd.ru</a:t>
              </a:r>
              <a:endParaRPr lang="ru-RU" sz="12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143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228600" y="1562100"/>
            <a:ext cx="55626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smtClean="0">
                <a:solidFill>
                  <a:srgbClr val="000000"/>
                </a:solidFill>
                <a:latin typeface="Times New Roman" pitchFamily="18" charset="0"/>
              </a:rPr>
              <a:t>Духовно-нравственное воспитание</a:t>
            </a:r>
            <a:r>
              <a:rPr lang="ru-RU" altLang="ru-RU" sz="2000" smtClean="0">
                <a:solidFill>
                  <a:srgbClr val="000000"/>
                </a:solidFill>
                <a:latin typeface="Times New Roman" pitchFamily="18" charset="0"/>
              </a:rPr>
              <a:t> - организованная и целенаправленная деятельность преподавателей, родителей и священнослужителей, направленная на формирование высших нравственных ценностей у молодежи, а также качеств патриота и защитника Родины.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smtClean="0">
                <a:solidFill>
                  <a:srgbClr val="000000"/>
                </a:solidFill>
                <a:latin typeface="Times New Roman" pitchFamily="18" charset="0"/>
              </a:rPr>
              <a:t>В Законе РФ «Об образовании» духовно-нравственное воспитание рассматривается как </a:t>
            </a:r>
            <a:r>
              <a:rPr lang="ru-RU" altLang="ru-RU" sz="2000" b="1" i="1" smtClean="0">
                <a:solidFill>
                  <a:srgbClr val="000000"/>
                </a:solidFill>
                <a:latin typeface="Times New Roman" pitchFamily="18" charset="0"/>
              </a:rPr>
              <a:t>важнейший приоритет</a:t>
            </a:r>
            <a:r>
              <a:rPr lang="ru-RU" altLang="ru-RU" sz="2000" smtClean="0">
                <a:solidFill>
                  <a:srgbClr val="000000"/>
                </a:solidFill>
                <a:latin typeface="Times New Roman" pitchFamily="18" charset="0"/>
              </a:rPr>
              <a:t> государственной образовательной политики. Оно направлено на духовную и социальную консолидацию российского общества, укрепление гражданской идентичности, формирование общих духовных и нравственных основ национального самосознания.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533400" y="228600"/>
            <a:ext cx="4648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i="1" smtClean="0">
                <a:solidFill>
                  <a:srgbClr val="FF0000"/>
                </a:solidFill>
                <a:latin typeface="Times New Roman" pitchFamily="18" charset="0"/>
              </a:rPr>
              <a:t>Духовно-нравственное воспитание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i="1" smtClean="0">
                <a:solidFill>
                  <a:srgbClr val="FF0000"/>
                </a:solidFill>
                <a:latin typeface="Times New Roman" pitchFamily="18" charset="0"/>
              </a:rPr>
              <a:t>как приоритетная задача современной государственной образовательной политики РФ</a:t>
            </a:r>
          </a:p>
        </p:txBody>
      </p:sp>
      <p:pic>
        <p:nvPicPr>
          <p:cNvPr id="6151" name="Picture 8" descr="10070282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419600"/>
            <a:ext cx="13716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0" descr="2666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90800"/>
            <a:ext cx="16002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125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762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52400" y="490538"/>
            <a:ext cx="6934200" cy="597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tabLst>
                <a:tab pos="180975" algn="l"/>
                <a:tab pos="4572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800100" indent="-342900">
              <a:tabLst>
                <a:tab pos="180975" algn="l"/>
                <a:tab pos="4572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257300" indent="-342900">
              <a:tabLst>
                <a:tab pos="180975" algn="l"/>
                <a:tab pos="4572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714500" indent="-342900">
              <a:tabLst>
                <a:tab pos="180975" algn="l"/>
                <a:tab pos="4572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171700" indent="-342900">
              <a:tabLst>
                <a:tab pos="180975" algn="l"/>
                <a:tab pos="4572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4572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4572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4572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4572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i="1" smtClean="0">
                <a:solidFill>
                  <a:srgbClr val="000000"/>
                </a:solidFill>
              </a:rPr>
              <a:t>Международные документы:</a:t>
            </a:r>
            <a:endParaRPr lang="ru-RU" altLang="ru-RU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altLang="ru-RU" smtClean="0">
                <a:solidFill>
                  <a:srgbClr val="000000"/>
                </a:solidFill>
              </a:rPr>
              <a:t>Всеобщая декларация прав человека (1948 г.)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altLang="ru-RU" smtClean="0">
                <a:solidFill>
                  <a:srgbClr val="000000"/>
                </a:solidFill>
              </a:rPr>
              <a:t>Международная конвенция о правах ребенка (1989 г.).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altLang="ru-RU" smtClean="0">
                <a:solidFill>
                  <a:srgbClr val="000000"/>
                </a:solidFill>
              </a:rPr>
              <a:t>Протокол № 1 к Европейской Конвенции о защите прав человека и основных свобод от 1952 г.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altLang="ru-RU" smtClean="0">
                <a:solidFill>
                  <a:srgbClr val="000000"/>
                </a:solidFill>
              </a:rPr>
              <a:t>Конвенция о борьбе с дискриминацией в области образования от 1960 г.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altLang="ru-RU" smtClean="0">
                <a:solidFill>
                  <a:srgbClr val="000000"/>
                </a:solidFill>
              </a:rPr>
              <a:t>Международный пакт о гражданских и политических правах и Международный пакт об экономических, социальных и культурных правах от 1966 г.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altLang="ru-RU" smtClean="0">
                <a:solidFill>
                  <a:srgbClr val="000000"/>
                </a:solidFill>
              </a:rPr>
              <a:t>Декларация о ликвидации всех форм нетерпимости и дискриминации на основе религии или убеждений от 1981 г. и др.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i="1" smtClean="0">
                <a:solidFill>
                  <a:srgbClr val="000000"/>
                </a:solidFill>
              </a:rPr>
              <a:t>Законодательство Российской Федерации:</a:t>
            </a:r>
            <a:endParaRPr lang="ru-RU" altLang="ru-RU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altLang="ru-RU" smtClean="0">
                <a:solidFill>
                  <a:srgbClr val="000000"/>
                </a:solidFill>
              </a:rPr>
              <a:t>Конституция Российской Федерации (ст.13, 14, 17, 19)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0000"/>
                </a:solidFill>
              </a:rPr>
              <a:t>      «Об образовании» (ст. 2, 14)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0000"/>
                </a:solidFill>
              </a:rPr>
              <a:t>2. Федеральный закон «о свободе совести и религиозных объединениях» (ст. 5)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0000"/>
                </a:solidFill>
              </a:rPr>
              <a:t>3. «Концепция духовно-нравственного развития и воспитания личности гражданина России». </a:t>
            </a:r>
            <a:r>
              <a:rPr lang="ru-RU" altLang="ru-RU" sz="2000" smtClean="0">
                <a:solidFill>
                  <a:srgbClr val="000000"/>
                </a:solidFill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0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58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457200" y="404813"/>
            <a:ext cx="6858000" cy="640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smtClean="0">
                <a:solidFill>
                  <a:srgbClr val="000000"/>
                </a:solidFill>
                <a:latin typeface="Times New Roman" pitchFamily="18" charset="0"/>
              </a:rPr>
              <a:t>Новые образовательные Стандарты предусматривают наличие в образовательном плане особой предметной области </a:t>
            </a:r>
            <a:r>
              <a:rPr lang="ru-RU" altLang="ru-RU" sz="1800" b="1" smtClean="0">
                <a:solidFill>
                  <a:srgbClr val="000000"/>
                </a:solidFill>
                <a:latin typeface="Times New Roman" pitchFamily="18" charset="0"/>
              </a:rPr>
              <a:t>«Основы духовно-нравственной культуры народов России».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u="sng" smtClean="0">
                <a:solidFill>
                  <a:srgbClr val="000000"/>
                </a:solidFill>
                <a:latin typeface="Times New Roman" pitchFamily="18" charset="0"/>
              </a:rPr>
              <a:t>Ожидаемые результаты ее освоения предполагают:</a:t>
            </a:r>
            <a:r>
              <a:rPr lang="ru-RU" altLang="ru-RU" sz="180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smtClean="0">
                <a:solidFill>
                  <a:srgbClr val="000000"/>
                </a:solidFill>
                <a:latin typeface="Times New Roman" pitchFamily="18" charset="0"/>
              </a:rPr>
              <a:t>1) готовность к нравственному самосовершенствованию, духовному саморазвитию;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smtClean="0">
                <a:solidFill>
                  <a:srgbClr val="000000"/>
                </a:solidFill>
                <a:latin typeface="Times New Roman" pitchFamily="18" charset="0"/>
              </a:rPr>
              <a:t> 2) знакомство с основными нормами светской и религиозной морали, понимание их значения в выстраивании конструктивных отношений в семье и обществе;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smtClean="0">
                <a:solidFill>
                  <a:srgbClr val="000000"/>
                </a:solidFill>
                <a:latin typeface="Times New Roman" pitchFamily="18" charset="0"/>
              </a:rPr>
              <a:t> 3) понимание значения нравственности, веры и религии в жизни человека и общества;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smtClean="0">
                <a:solidFill>
                  <a:srgbClr val="000000"/>
                </a:solidFill>
                <a:latin typeface="Times New Roman" pitchFamily="18" charset="0"/>
              </a:rPr>
              <a:t> 4) формирование первоначальных представлений о светской этике, о традиционных религиях, их роли в культуре, истории и современности России;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smtClean="0">
                <a:solidFill>
                  <a:srgbClr val="000000"/>
                </a:solidFill>
                <a:latin typeface="Times New Roman" pitchFamily="18" charset="0"/>
              </a:rPr>
              <a:t> 5) первоначальные представления об исторической роли традиционных религий в становлении российской государственности;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smtClean="0">
                <a:solidFill>
                  <a:srgbClr val="000000"/>
                </a:solidFill>
                <a:latin typeface="Times New Roman" pitchFamily="18" charset="0"/>
              </a:rPr>
              <a:t> 6) становление внутренней установки личности поступать согласно своей совести; воспитание нравственности, основанной на свободе совести и вероисповедания, духовных традициях народов России;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smtClean="0">
                <a:solidFill>
                  <a:srgbClr val="000000"/>
                </a:solidFill>
                <a:latin typeface="Times New Roman" pitchFamily="18" charset="0"/>
              </a:rPr>
              <a:t>7) осознание ценности человеческой жизни. </a:t>
            </a:r>
          </a:p>
        </p:txBody>
      </p:sp>
    </p:spTree>
    <p:extLst>
      <p:ext uri="{BB962C8B-B14F-4D97-AF65-F5344CB8AC3E}">
        <p14:creationId xmlns:p14="http://schemas.microsoft.com/office/powerpoint/2010/main" val="225832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04800" y="1279525"/>
            <a:ext cx="60960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smtClean="0">
                <a:solidFill>
                  <a:srgbClr val="000000"/>
                </a:solidFill>
                <a:latin typeface="Times New Roman" pitchFamily="18" charset="0"/>
              </a:rPr>
              <a:t>Национальный образовательный идеал</a:t>
            </a:r>
            <a:r>
              <a:rPr lang="ru-RU" altLang="ru-RU" sz="2000" smtClean="0">
                <a:solidFill>
                  <a:srgbClr val="000000"/>
                </a:solidFill>
                <a:latin typeface="Times New Roman" pitchFamily="18" charset="0"/>
              </a:rPr>
              <a:t> является высшей целью образования и ориентиром деятельности субъектов воспитания. Этот идеал предстает в Концепции следующим образом: </a:t>
            </a:r>
            <a:r>
              <a:rPr lang="ru-RU" altLang="ru-RU" sz="2000" b="1" i="1" smtClean="0">
                <a:solidFill>
                  <a:srgbClr val="000000"/>
                </a:solidFill>
                <a:latin typeface="Times New Roman" pitchFamily="18" charset="0"/>
              </a:rPr>
              <a:t>«высоконравственный, творческий, компетентный гражданин России, принимающий судьбу Отечества как свою личную, осознающий ответственность за настоящее и будущее своей страны, укорененный в духовных и культурных традициях многонационального народа Российской Федерации». </a:t>
            </a:r>
          </a:p>
        </p:txBody>
      </p:sp>
      <p:pic>
        <p:nvPicPr>
          <p:cNvPr id="9222" name="Picture 7" descr="8489193CE21B0DEDvospitanie-nravstvennosti%5b1%5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267200"/>
            <a:ext cx="26670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48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28600" y="2497138"/>
            <a:ext cx="61722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i="1" smtClean="0">
                <a:solidFill>
                  <a:srgbClr val="000000"/>
                </a:solidFill>
                <a:latin typeface="Times New Roman" pitchFamily="18" charset="0"/>
              </a:rPr>
              <a:t>Базовые национальные ценности</a:t>
            </a:r>
            <a:r>
              <a:rPr lang="ru-RU" altLang="ru-RU" sz="2000" smtClean="0">
                <a:solidFill>
                  <a:srgbClr val="000000"/>
                </a:solidFill>
                <a:latin typeface="Times New Roman" pitchFamily="18" charset="0"/>
              </a:rPr>
              <a:t> — основные моральные ценности, приоритетные нравственные установки, существующие в культурных, семейных, социально-исторических, религиозных традициях многонационального народа Российской Федерации, передаваемые от поколения к поколению и обеспечивающие успешное развитие страны в современных условиях. </a:t>
            </a:r>
          </a:p>
        </p:txBody>
      </p:sp>
      <p:pic>
        <p:nvPicPr>
          <p:cNvPr id="10246" name="Picture 7" descr="0c36b3d8-d5d1-11df-8c91-0019b9f502d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819400"/>
            <a:ext cx="245586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66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2284</TotalTime>
  <Words>3582</Words>
  <Application>Microsoft Office PowerPoint</Application>
  <PresentationFormat>Экран (4:3)</PresentationFormat>
  <Paragraphs>673</Paragraphs>
  <Slides>48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48</vt:i4>
      </vt:variant>
    </vt:vector>
  </HeadingPairs>
  <TitlesOfParts>
    <vt:vector size="50" baseType="lpstr">
      <vt:lpstr>Тема Office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за участие  в вебинаре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Калмыкова Людмила</cp:lastModifiedBy>
  <cp:revision>389</cp:revision>
  <dcterms:created xsi:type="dcterms:W3CDTF">2014-03-01T13:42:30Z</dcterms:created>
  <dcterms:modified xsi:type="dcterms:W3CDTF">2016-12-12T06:01:55Z</dcterms:modified>
</cp:coreProperties>
</file>