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comments/comment2.xml" ContentType="application/vnd.openxmlformats-officedocument.presentationml.comments+xml"/>
  <Override PartName="/ppt/notesSlides/notesSlide6.xml" ContentType="application/vnd.openxmlformats-officedocument.presentationml.notesSlide+xml"/>
  <Override PartName="/ppt/comments/comment3.xml" ContentType="application/vnd.openxmlformats-officedocument.presentationml.comments+xml"/>
  <Override PartName="/ppt/notesSlides/notesSlide7.xml" ContentType="application/vnd.openxmlformats-officedocument.presentationml.notesSlide+xml"/>
  <Override PartName="/ppt/comments/comment4.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9" r:id="rId4"/>
  </p:sldMasterIdLst>
  <p:notesMasterIdLst>
    <p:notesMasterId r:id="rId16"/>
  </p:notesMasterIdLst>
  <p:handoutMasterIdLst>
    <p:handoutMasterId r:id="rId17"/>
  </p:handoutMasterIdLst>
  <p:sldIdLst>
    <p:sldId id="422" r:id="rId5"/>
    <p:sldId id="478" r:id="rId6"/>
    <p:sldId id="493" r:id="rId7"/>
    <p:sldId id="491" r:id="rId8"/>
    <p:sldId id="503" r:id="rId9"/>
    <p:sldId id="502" r:id="rId10"/>
    <p:sldId id="497" r:id="rId11"/>
    <p:sldId id="504" r:id="rId12"/>
    <p:sldId id="498" r:id="rId13"/>
    <p:sldId id="501" r:id="rId14"/>
    <p:sldId id="500" r:id="rId15"/>
  </p:sldIdLst>
  <p:sldSz cx="12192000" cy="6858000"/>
  <p:notesSz cx="9926638" cy="67976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Дарья Шпыркова" initials="ДШ" lastIdx="15" clrIdx="0">
    <p:extLst>
      <p:ext uri="{19B8F6BF-5375-455C-9EA6-DF929625EA0E}">
        <p15:presenceInfo xmlns:p15="http://schemas.microsoft.com/office/powerpoint/2012/main" userId="S-1-5-21-2579597828-3719004916-3642787848-5342" providerId="AD"/>
      </p:ext>
    </p:extLst>
  </p:cmAuthor>
  <p:cmAuthor id="2" name="Юлия Балдина" initials="Ю" lastIdx="10" clrIdx="1">
    <p:extLst>
      <p:ext uri="{19B8F6BF-5375-455C-9EA6-DF929625EA0E}">
        <p15:presenceInfo xmlns:p15="http://schemas.microsoft.com/office/powerpoint/2012/main" userId="Юлия Балдина" providerId="None"/>
      </p:ext>
    </p:extLst>
  </p:cmAuthor>
  <p:cmAuthor id="3" name="Windows User" initials="WU" lastIdx="5" clrIdx="2"/>
  <p:cmAuthor id="4" name="JB" initials="JB" lastIdx="4" clrIdx="3">
    <p:extLst>
      <p:ext uri="{19B8F6BF-5375-455C-9EA6-DF929625EA0E}">
        <p15:presenceInfo xmlns:p15="http://schemas.microsoft.com/office/powerpoint/2012/main" userId="J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285"/>
    <a:srgbClr val="2E75B6"/>
    <a:srgbClr val="DFB7E3"/>
    <a:srgbClr val="BC75B0"/>
    <a:srgbClr val="AAC4DA"/>
    <a:srgbClr val="54D88D"/>
    <a:srgbClr val="2CC36B"/>
    <a:srgbClr val="F8AA4F"/>
    <a:srgbClr val="FFDA3F"/>
    <a:srgbClr val="FFD1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94" autoAdjust="0"/>
    <p:restoredTop sz="86651" autoAdjust="0"/>
  </p:normalViewPr>
  <p:slideViewPr>
    <p:cSldViewPr snapToGrid="0">
      <p:cViewPr varScale="1">
        <p:scale>
          <a:sx n="101" d="100"/>
          <a:sy n="101" d="100"/>
        </p:scale>
        <p:origin x="1326" y="102"/>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8-11T19:06:56.203" idx="15">
    <p:pos x="10" y="10"/>
    <p:text>На данном слайде представлена статистика наполненности ЕИС «Контингент» по результатам передачи данных из информационных систем.
Мы видим, что в реестре на данный момент 3875 организаций образования и 1.034.843 обучающихся.</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6-08-11T19:06:28.774" idx="14">
    <p:pos x="10" y="10"/>
    <p:text>- За прошедший учебный год было осуществлено наполнение Системы первичными данными за 2014-2015 год, а также проведена выверка загруженных данных. 
- Сотрудниками МОУО проводилась проверка реестра организаций по своим муниципалитетам, что позволило создать наиболее полную базу данных организаций образования Московской области.
- Также в течение 2015-2016 года активно велись работы по наполнению региональных систем в сфере образования. Заполненные сведения в региональных системах позволят наполнить ЕИС «Контингент» сведениями за прошедший учебный год.</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6-08-11T19:05:16.783" idx="13">
    <p:pos x="10" y="10"/>
    <p:text>В планах на текущий год: 
- Наполнение ЕИС «Контингент» актуальными данными
- Ведение региональных информационных систем по 2016-2017 учебному году 
- Выверка поступающих в Систему сведений для передачи в федеральный сегмент</p:text>
    <p:extLst>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6-08-11T19:05:02.925" idx="12">
    <p:pos x="10" y="10"/>
    <p:text>Одна из целей наполнения системы и проведенной выверки загруженных данных – передача достоверной информации в федеральный сегмент. 
Во-первых, сведениями по образовательным организациям и муниципальным органам управления образованием. Для того, чтобы в ЕИС «Контингент» сформировался полный реестр ОО, необходимо корректное заполнение профилей организаций в соответствующих системах. 
Во-вторых, сведениями по контингенту обучающихся. Существуют определенные требования к тем данным, который должен содержать региональный сегмент ЕИС «Контингент». Соответственно, сотрудниками образовательных организаций также должно проводиться наполнение систем необходимым набором данных об обучающихся. 
Коллеги, обратите внимание, что от пользователей региональных систем зависит полнота данных, которые будет содержать региональный и федеральный сегмент учета контингента обучающихся.</p:text>
    <p:extLst>
      <p:ext uri="{C676402C-5697-4E1C-873F-D02D1690AC5C}">
        <p15:threadingInfo xmlns:p15="http://schemas.microsoft.com/office/powerpoint/2012/main" timeZoneBias="-1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AB7F20C7-A36F-4D94-A71A-B9BD23CBB2E8}" type="datetimeFigureOut">
              <a:rPr lang="ru-RU" smtClean="0"/>
              <a:t>23.11.2016</a:t>
            </a:fld>
            <a:endParaRPr lang="ru-RU"/>
          </a:p>
        </p:txBody>
      </p:sp>
      <p:sp>
        <p:nvSpPr>
          <p:cNvPr id="4" name="Нижний колонтитул 3"/>
          <p:cNvSpPr>
            <a:spLocks noGrp="1"/>
          </p:cNvSpPr>
          <p:nvPr>
            <p:ph type="ftr" sz="quarter" idx="2"/>
          </p:nvPr>
        </p:nvSpPr>
        <p:spPr>
          <a:xfrm>
            <a:off x="0" y="6457410"/>
            <a:ext cx="4302625" cy="340265"/>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CF5821F5-EF24-4B19-9EDE-DFD7A0CC03E4}" type="slidenum">
              <a:rPr lang="ru-RU" smtClean="0"/>
              <a:t>‹#›</a:t>
            </a:fld>
            <a:endParaRPr lang="ru-RU"/>
          </a:p>
        </p:txBody>
      </p:sp>
    </p:spTree>
    <p:extLst>
      <p:ext uri="{BB962C8B-B14F-4D97-AF65-F5344CB8AC3E}">
        <p14:creationId xmlns:p14="http://schemas.microsoft.com/office/powerpoint/2010/main" val="17026364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17607466-672B-404C-BA3E-8B0860896969}" type="datetimeFigureOut">
              <a:rPr lang="ru-RU" smtClean="0"/>
              <a:t>23.11.2016</a:t>
            </a:fld>
            <a:endParaRPr lang="ru-RU"/>
          </a:p>
        </p:txBody>
      </p:sp>
      <p:sp>
        <p:nvSpPr>
          <p:cNvPr id="4" name="Образ слайда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902C159E-722B-4E38-B0DB-8841F3BFA13F}" type="slidenum">
              <a:rPr lang="ru-RU" smtClean="0"/>
              <a:t>‹#›</a:t>
            </a:fld>
            <a:endParaRPr lang="ru-RU"/>
          </a:p>
        </p:txBody>
      </p:sp>
    </p:spTree>
    <p:extLst>
      <p:ext uri="{BB962C8B-B14F-4D97-AF65-F5344CB8AC3E}">
        <p14:creationId xmlns:p14="http://schemas.microsoft.com/office/powerpoint/2010/main" val="2570075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baseline="0" dirty="0" smtClean="0"/>
          </a:p>
        </p:txBody>
      </p:sp>
      <p:sp>
        <p:nvSpPr>
          <p:cNvPr id="4" name="Номер слайда 3"/>
          <p:cNvSpPr>
            <a:spLocks noGrp="1"/>
          </p:cNvSpPr>
          <p:nvPr>
            <p:ph type="sldNum" sz="quarter" idx="10"/>
          </p:nvPr>
        </p:nvSpPr>
        <p:spPr/>
        <p:txBody>
          <a:bodyPr/>
          <a:lstStyle/>
          <a:p>
            <a:fld id="{902C159E-722B-4E38-B0DB-8841F3BFA13F}" type="slidenum">
              <a:rPr lang="ru-RU" smtClean="0"/>
              <a:t>1</a:t>
            </a:fld>
            <a:endParaRPr lang="ru-RU"/>
          </a:p>
        </p:txBody>
      </p:sp>
    </p:spTree>
    <p:extLst>
      <p:ext uri="{BB962C8B-B14F-4D97-AF65-F5344CB8AC3E}">
        <p14:creationId xmlns:p14="http://schemas.microsoft.com/office/powerpoint/2010/main" val="20136246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b="0" baseline="0" dirty="0" smtClean="0"/>
          </a:p>
        </p:txBody>
      </p:sp>
      <p:sp>
        <p:nvSpPr>
          <p:cNvPr id="4" name="Номер слайда 3"/>
          <p:cNvSpPr>
            <a:spLocks noGrp="1"/>
          </p:cNvSpPr>
          <p:nvPr>
            <p:ph type="sldNum" sz="quarter" idx="10"/>
          </p:nvPr>
        </p:nvSpPr>
        <p:spPr/>
        <p:txBody>
          <a:bodyPr/>
          <a:lstStyle/>
          <a:p>
            <a:fld id="{902C159E-722B-4E38-B0DB-8841F3BFA13F}" type="slidenum">
              <a:rPr lang="ru-RU" smtClean="0"/>
              <a:t>11</a:t>
            </a:fld>
            <a:endParaRPr lang="ru-RU"/>
          </a:p>
        </p:txBody>
      </p:sp>
    </p:spTree>
    <p:extLst>
      <p:ext uri="{BB962C8B-B14F-4D97-AF65-F5344CB8AC3E}">
        <p14:creationId xmlns:p14="http://schemas.microsoft.com/office/powerpoint/2010/main" val="4273409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902C159E-722B-4E38-B0DB-8841F3BFA13F}" type="slidenum">
              <a:rPr lang="ru-RU" smtClean="0"/>
              <a:t>2</a:t>
            </a:fld>
            <a:endParaRPr lang="ru-RU"/>
          </a:p>
        </p:txBody>
      </p:sp>
    </p:spTree>
    <p:extLst>
      <p:ext uri="{BB962C8B-B14F-4D97-AF65-F5344CB8AC3E}">
        <p14:creationId xmlns:p14="http://schemas.microsoft.com/office/powerpoint/2010/main" val="2713561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902C159E-722B-4E38-B0DB-8841F3BFA13F}" type="slidenum">
              <a:rPr lang="ru-RU" smtClean="0"/>
              <a:t>3</a:t>
            </a:fld>
            <a:endParaRPr lang="ru-RU"/>
          </a:p>
        </p:txBody>
      </p:sp>
    </p:spTree>
    <p:extLst>
      <p:ext uri="{BB962C8B-B14F-4D97-AF65-F5344CB8AC3E}">
        <p14:creationId xmlns:p14="http://schemas.microsoft.com/office/powerpoint/2010/main" val="2632701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kern="1200" dirty="0" smtClean="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902C159E-722B-4E38-B0DB-8841F3BFA13F}" type="slidenum">
              <a:rPr lang="ru-RU" smtClean="0"/>
              <a:t>4</a:t>
            </a:fld>
            <a:endParaRPr lang="ru-RU"/>
          </a:p>
        </p:txBody>
      </p:sp>
    </p:spTree>
    <p:extLst>
      <p:ext uri="{BB962C8B-B14F-4D97-AF65-F5344CB8AC3E}">
        <p14:creationId xmlns:p14="http://schemas.microsoft.com/office/powerpoint/2010/main" val="611236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b="0" baseline="0" dirty="0" smtClean="0"/>
          </a:p>
        </p:txBody>
      </p:sp>
      <p:sp>
        <p:nvSpPr>
          <p:cNvPr id="4" name="Номер слайда 3"/>
          <p:cNvSpPr>
            <a:spLocks noGrp="1"/>
          </p:cNvSpPr>
          <p:nvPr>
            <p:ph type="sldNum" sz="quarter" idx="10"/>
          </p:nvPr>
        </p:nvSpPr>
        <p:spPr/>
        <p:txBody>
          <a:bodyPr/>
          <a:lstStyle/>
          <a:p>
            <a:fld id="{902C159E-722B-4E38-B0DB-8841F3BFA13F}" type="slidenum">
              <a:rPr lang="ru-RU" smtClean="0"/>
              <a:t>6</a:t>
            </a:fld>
            <a:endParaRPr lang="ru-RU"/>
          </a:p>
        </p:txBody>
      </p:sp>
    </p:spTree>
    <p:extLst>
      <p:ext uri="{BB962C8B-B14F-4D97-AF65-F5344CB8AC3E}">
        <p14:creationId xmlns:p14="http://schemas.microsoft.com/office/powerpoint/2010/main" val="4020886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b="0" baseline="0" dirty="0" smtClean="0"/>
          </a:p>
        </p:txBody>
      </p:sp>
      <p:sp>
        <p:nvSpPr>
          <p:cNvPr id="4" name="Номер слайда 3"/>
          <p:cNvSpPr>
            <a:spLocks noGrp="1"/>
          </p:cNvSpPr>
          <p:nvPr>
            <p:ph type="sldNum" sz="quarter" idx="10"/>
          </p:nvPr>
        </p:nvSpPr>
        <p:spPr/>
        <p:txBody>
          <a:bodyPr/>
          <a:lstStyle/>
          <a:p>
            <a:fld id="{902C159E-722B-4E38-B0DB-8841F3BFA13F}" type="slidenum">
              <a:rPr lang="ru-RU" smtClean="0"/>
              <a:t>7</a:t>
            </a:fld>
            <a:endParaRPr lang="ru-RU"/>
          </a:p>
        </p:txBody>
      </p:sp>
    </p:spTree>
    <p:extLst>
      <p:ext uri="{BB962C8B-B14F-4D97-AF65-F5344CB8AC3E}">
        <p14:creationId xmlns:p14="http://schemas.microsoft.com/office/powerpoint/2010/main" val="3006368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b="0" baseline="0" dirty="0" smtClean="0"/>
          </a:p>
        </p:txBody>
      </p:sp>
      <p:sp>
        <p:nvSpPr>
          <p:cNvPr id="4" name="Номер слайда 3"/>
          <p:cNvSpPr>
            <a:spLocks noGrp="1"/>
          </p:cNvSpPr>
          <p:nvPr>
            <p:ph type="sldNum" sz="quarter" idx="10"/>
          </p:nvPr>
        </p:nvSpPr>
        <p:spPr/>
        <p:txBody>
          <a:bodyPr/>
          <a:lstStyle/>
          <a:p>
            <a:fld id="{902C159E-722B-4E38-B0DB-8841F3BFA13F}" type="slidenum">
              <a:rPr lang="ru-RU" smtClean="0"/>
              <a:t>8</a:t>
            </a:fld>
            <a:endParaRPr lang="ru-RU"/>
          </a:p>
        </p:txBody>
      </p:sp>
    </p:spTree>
    <p:extLst>
      <p:ext uri="{BB962C8B-B14F-4D97-AF65-F5344CB8AC3E}">
        <p14:creationId xmlns:p14="http://schemas.microsoft.com/office/powerpoint/2010/main" val="2271948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b="0" baseline="0" dirty="0" smtClean="0"/>
          </a:p>
        </p:txBody>
      </p:sp>
      <p:sp>
        <p:nvSpPr>
          <p:cNvPr id="4" name="Номер слайда 3"/>
          <p:cNvSpPr>
            <a:spLocks noGrp="1"/>
          </p:cNvSpPr>
          <p:nvPr>
            <p:ph type="sldNum" sz="quarter" idx="10"/>
          </p:nvPr>
        </p:nvSpPr>
        <p:spPr/>
        <p:txBody>
          <a:bodyPr/>
          <a:lstStyle/>
          <a:p>
            <a:fld id="{902C159E-722B-4E38-B0DB-8841F3BFA13F}" type="slidenum">
              <a:rPr lang="ru-RU" smtClean="0"/>
              <a:t>9</a:t>
            </a:fld>
            <a:endParaRPr lang="ru-RU"/>
          </a:p>
        </p:txBody>
      </p:sp>
    </p:spTree>
    <p:extLst>
      <p:ext uri="{BB962C8B-B14F-4D97-AF65-F5344CB8AC3E}">
        <p14:creationId xmlns:p14="http://schemas.microsoft.com/office/powerpoint/2010/main" val="3931483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02C159E-722B-4E38-B0DB-8841F3BFA13F}" type="slidenum">
              <a:rPr lang="ru-RU" smtClean="0"/>
              <a:t>10</a:t>
            </a:fld>
            <a:endParaRPr lang="ru-RU"/>
          </a:p>
        </p:txBody>
      </p:sp>
    </p:spTree>
    <p:extLst>
      <p:ext uri="{BB962C8B-B14F-4D97-AF65-F5344CB8AC3E}">
        <p14:creationId xmlns:p14="http://schemas.microsoft.com/office/powerpoint/2010/main" val="2754363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2D7FBE0-77DC-4A51-92FD-CDE392BAFE12}" type="datetime1">
              <a:rPr lang="ru-RU" smtClean="0"/>
              <a:t>23.11.2016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2EB3E9A-0FC0-4F48-88FA-D257FB601A64}" type="slidenum">
              <a:rPr lang="ru-RU" smtClean="0"/>
              <a:t>‹#›</a:t>
            </a:fld>
            <a:endParaRPr lang="ru-RU"/>
          </a:p>
        </p:txBody>
      </p:sp>
    </p:spTree>
    <p:extLst>
      <p:ext uri="{BB962C8B-B14F-4D97-AF65-F5344CB8AC3E}">
        <p14:creationId xmlns:p14="http://schemas.microsoft.com/office/powerpoint/2010/main" val="209571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A6AC05D-17DF-449F-86A9-CA1F32663877}" type="datetime1">
              <a:rPr lang="ru-RU" smtClean="0"/>
              <a:t>23.11.2016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2EB3E9A-0FC0-4F48-88FA-D257FB601A64}" type="slidenum">
              <a:rPr lang="ru-RU" smtClean="0"/>
              <a:t>‹#›</a:t>
            </a:fld>
            <a:endParaRPr lang="ru-RU"/>
          </a:p>
        </p:txBody>
      </p:sp>
    </p:spTree>
    <p:extLst>
      <p:ext uri="{BB962C8B-B14F-4D97-AF65-F5344CB8AC3E}">
        <p14:creationId xmlns:p14="http://schemas.microsoft.com/office/powerpoint/2010/main" val="365908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39CC46E-CCAB-43E8-8AB4-5F6240CEF8C4}" type="datetime1">
              <a:rPr lang="ru-RU" smtClean="0"/>
              <a:t>23.11.2016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2EB3E9A-0FC0-4F48-88FA-D257FB601A64}" type="slidenum">
              <a:rPr lang="ru-RU" smtClean="0"/>
              <a:t>‹#›</a:t>
            </a:fld>
            <a:endParaRPr lang="ru-RU"/>
          </a:p>
        </p:txBody>
      </p:sp>
    </p:spTree>
    <p:extLst>
      <p:ext uri="{BB962C8B-B14F-4D97-AF65-F5344CB8AC3E}">
        <p14:creationId xmlns:p14="http://schemas.microsoft.com/office/powerpoint/2010/main" val="272965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5265802-08AA-46F1-956D-3DB16E0D97A5}" type="datetime1">
              <a:rPr lang="ru-RU" smtClean="0"/>
              <a:t>23.11.2016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2EB3E9A-0FC0-4F48-88FA-D257FB601A64}" type="slidenum">
              <a:rPr lang="ru-RU" smtClean="0"/>
              <a:t>‹#›</a:t>
            </a:fld>
            <a:endParaRPr lang="ru-RU"/>
          </a:p>
        </p:txBody>
      </p:sp>
    </p:spTree>
    <p:extLst>
      <p:ext uri="{BB962C8B-B14F-4D97-AF65-F5344CB8AC3E}">
        <p14:creationId xmlns:p14="http://schemas.microsoft.com/office/powerpoint/2010/main" val="2633868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FAC526A-25C3-4D0D-9A69-642B3E17C776}" type="datetime1">
              <a:rPr lang="ru-RU" smtClean="0"/>
              <a:t>23.11.2016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2EB3E9A-0FC0-4F48-88FA-D257FB601A64}" type="slidenum">
              <a:rPr lang="ru-RU" smtClean="0"/>
              <a:t>‹#›</a:t>
            </a:fld>
            <a:endParaRPr lang="ru-RU"/>
          </a:p>
        </p:txBody>
      </p:sp>
    </p:spTree>
    <p:extLst>
      <p:ext uri="{BB962C8B-B14F-4D97-AF65-F5344CB8AC3E}">
        <p14:creationId xmlns:p14="http://schemas.microsoft.com/office/powerpoint/2010/main" val="4274971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2CDA25A-DB7D-4D9F-9D50-CBA45F311658}" type="datetime1">
              <a:rPr lang="ru-RU" smtClean="0"/>
              <a:t>23.11.2016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2EB3E9A-0FC0-4F48-88FA-D257FB601A64}" type="slidenum">
              <a:rPr lang="ru-RU" smtClean="0"/>
              <a:t>‹#›</a:t>
            </a:fld>
            <a:endParaRPr lang="ru-RU"/>
          </a:p>
        </p:txBody>
      </p:sp>
    </p:spTree>
    <p:extLst>
      <p:ext uri="{BB962C8B-B14F-4D97-AF65-F5344CB8AC3E}">
        <p14:creationId xmlns:p14="http://schemas.microsoft.com/office/powerpoint/2010/main" val="1677813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4C525AD-B65F-4267-9D51-32AC8DCBE302}" type="datetime1">
              <a:rPr lang="ru-RU" smtClean="0"/>
              <a:t>23.11.2016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2EB3E9A-0FC0-4F48-88FA-D257FB601A64}" type="slidenum">
              <a:rPr lang="ru-RU" smtClean="0"/>
              <a:t>‹#›</a:t>
            </a:fld>
            <a:endParaRPr lang="ru-RU"/>
          </a:p>
        </p:txBody>
      </p:sp>
    </p:spTree>
    <p:extLst>
      <p:ext uri="{BB962C8B-B14F-4D97-AF65-F5344CB8AC3E}">
        <p14:creationId xmlns:p14="http://schemas.microsoft.com/office/powerpoint/2010/main" val="2197595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C2B39A3-95AF-4F60-B54B-58A433178940}" type="datetime1">
              <a:rPr lang="ru-RU" smtClean="0"/>
              <a:t>23.11.2016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2EB3E9A-0FC0-4F48-88FA-D257FB601A64}" type="slidenum">
              <a:rPr lang="ru-RU" smtClean="0"/>
              <a:t>‹#›</a:t>
            </a:fld>
            <a:endParaRPr lang="ru-RU"/>
          </a:p>
        </p:txBody>
      </p:sp>
    </p:spTree>
    <p:extLst>
      <p:ext uri="{BB962C8B-B14F-4D97-AF65-F5344CB8AC3E}">
        <p14:creationId xmlns:p14="http://schemas.microsoft.com/office/powerpoint/2010/main" val="441205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5C219-5EC2-4A2D-B12E-3D626C6C8332}" type="datetime1">
              <a:rPr lang="ru-RU" smtClean="0"/>
              <a:t>23.11.2016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2EB3E9A-0FC0-4F48-88FA-D257FB601A64}" type="slidenum">
              <a:rPr lang="ru-RU" smtClean="0"/>
              <a:t>‹#›</a:t>
            </a:fld>
            <a:endParaRPr lang="ru-RU"/>
          </a:p>
        </p:txBody>
      </p:sp>
    </p:spTree>
    <p:extLst>
      <p:ext uri="{BB962C8B-B14F-4D97-AF65-F5344CB8AC3E}">
        <p14:creationId xmlns:p14="http://schemas.microsoft.com/office/powerpoint/2010/main" val="2928766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EDF53065-7CB8-4E49-9491-E6BC9404D5C7}" type="datetime1">
              <a:rPr lang="ru-RU" smtClean="0"/>
              <a:t>23.11.2016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2EB3E9A-0FC0-4F48-88FA-D257FB601A64}" type="slidenum">
              <a:rPr lang="ru-RU" smtClean="0"/>
              <a:t>‹#›</a:t>
            </a:fld>
            <a:endParaRPr lang="ru-RU"/>
          </a:p>
        </p:txBody>
      </p:sp>
    </p:spTree>
    <p:extLst>
      <p:ext uri="{BB962C8B-B14F-4D97-AF65-F5344CB8AC3E}">
        <p14:creationId xmlns:p14="http://schemas.microsoft.com/office/powerpoint/2010/main" val="2462151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2A53DDE-9601-43BB-BAD8-6D2245AE7302}" type="datetime1">
              <a:rPr lang="ru-RU" smtClean="0"/>
              <a:t>23.11.2016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2EB3E9A-0FC0-4F48-88FA-D257FB601A64}" type="slidenum">
              <a:rPr lang="ru-RU" smtClean="0"/>
              <a:t>‹#›</a:t>
            </a:fld>
            <a:endParaRPr lang="ru-RU"/>
          </a:p>
        </p:txBody>
      </p:sp>
    </p:spTree>
    <p:extLst>
      <p:ext uri="{BB962C8B-B14F-4D97-AF65-F5344CB8AC3E}">
        <p14:creationId xmlns:p14="http://schemas.microsoft.com/office/powerpoint/2010/main" val="564661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AB8E5-F7E6-4ED2-8EB2-C12931844C07}" type="datetime1">
              <a:rPr lang="ru-RU" smtClean="0"/>
              <a:t>23.11.2016</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B3E9A-0FC0-4F48-88FA-D257FB601A64}" type="slidenum">
              <a:rPr lang="ru-RU" smtClean="0"/>
              <a:t>‹#›</a:t>
            </a:fld>
            <a:endParaRPr lang="ru-RU"/>
          </a:p>
        </p:txBody>
      </p:sp>
    </p:spTree>
    <p:extLst>
      <p:ext uri="{BB962C8B-B14F-4D97-AF65-F5344CB8AC3E}">
        <p14:creationId xmlns:p14="http://schemas.microsoft.com/office/powerpoint/2010/main" val="2789630203"/>
      </p:ext>
    </p:extLst>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 id="2147484013" r:id="rId4"/>
    <p:sldLayoutId id="2147484014" r:id="rId5"/>
    <p:sldLayoutId id="2147484015" r:id="rId6"/>
    <p:sldLayoutId id="2147484016" r:id="rId7"/>
    <p:sldLayoutId id="2147484017" r:id="rId8"/>
    <p:sldLayoutId id="2147484018" r:id="rId9"/>
    <p:sldLayoutId id="2147484019" r:id="rId10"/>
    <p:sldLayoutId id="214748402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1624715" y="774552"/>
            <a:ext cx="8920164" cy="521745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3600" b="1" dirty="0">
                <a:solidFill>
                  <a:srgbClr val="7030A0"/>
                </a:solidFill>
                <a:latin typeface="Open Sans" panose="020B0606030504020204" pitchFamily="34" charset="0"/>
                <a:ea typeface="Open Sans" panose="020B0606030504020204" pitchFamily="34" charset="0"/>
                <a:cs typeface="Open Sans" panose="020B0606030504020204" pitchFamily="34" charset="0"/>
              </a:rPr>
              <a:t>Единая информационная система мониторинга и анализа контингента обучающихся в общеобразовательных организациях, организациях начального и среднего профессионального, высшего профессионального образования в </a:t>
            </a:r>
            <a:br>
              <a:rPr lang="ru-RU" sz="3600" b="1" dirty="0">
                <a:solidFill>
                  <a:srgbClr val="7030A0"/>
                </a:solidFill>
                <a:latin typeface="Open Sans" panose="020B0606030504020204" pitchFamily="34" charset="0"/>
                <a:ea typeface="Open Sans" panose="020B0606030504020204" pitchFamily="34" charset="0"/>
                <a:cs typeface="Open Sans" panose="020B0606030504020204" pitchFamily="34" charset="0"/>
              </a:rPr>
            </a:br>
            <a:r>
              <a:rPr lang="ru-RU" sz="3600" b="1" dirty="0">
                <a:solidFill>
                  <a:srgbClr val="7030A0"/>
                </a:solidFill>
                <a:latin typeface="Open Sans" panose="020B0606030504020204" pitchFamily="34" charset="0"/>
                <a:ea typeface="Open Sans" panose="020B0606030504020204" pitchFamily="34" charset="0"/>
                <a:cs typeface="Open Sans" panose="020B0606030504020204" pitchFamily="34" charset="0"/>
              </a:rPr>
              <a:t>Московской </a:t>
            </a:r>
            <a:r>
              <a:rPr lang="ru-RU" sz="3600" b="1" dirty="0" smtClean="0">
                <a:solidFill>
                  <a:srgbClr val="7030A0"/>
                </a:solidFill>
                <a:latin typeface="Open Sans" panose="020B0606030504020204" pitchFamily="34" charset="0"/>
                <a:ea typeface="Open Sans" panose="020B0606030504020204" pitchFamily="34" charset="0"/>
                <a:cs typeface="Open Sans" panose="020B0606030504020204" pitchFamily="34" charset="0"/>
              </a:rPr>
              <a:t>области</a:t>
            </a:r>
          </a:p>
          <a:p>
            <a:pPr algn="ctr"/>
            <a:r>
              <a:rPr lang="ru-RU" sz="3600" b="1" dirty="0" smtClean="0">
                <a:solidFill>
                  <a:srgbClr val="7030A0"/>
                </a:solidFill>
                <a:latin typeface="Open Sans" panose="020B0606030504020204" pitchFamily="34" charset="0"/>
                <a:ea typeface="Open Sans" panose="020B0606030504020204" pitchFamily="34" charset="0"/>
                <a:cs typeface="Open Sans" panose="020B0606030504020204" pitchFamily="34" charset="0"/>
              </a:rPr>
              <a:t>(СПО ЕИС «Контингент»)</a:t>
            </a:r>
            <a:endParaRPr lang="ru-RU" sz="9600" b="1" dirty="0">
              <a:solidFill>
                <a:srgbClr val="7030A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 name="Picture 2" descr="C:\Users\Юлия\AppData\Roaming\Skype\yamo4ka4\media_messaging\media_cache\^9218AB94BD16FED4BAF9373B7DC692970D82BF7609A95E043A^pimgpsh_fullsize_dist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5486" y="124003"/>
            <a:ext cx="1190394" cy="1487025"/>
          </a:xfrm>
          <a:prstGeom prst="rect">
            <a:avLst/>
          </a:prstGeom>
          <a:noFill/>
          <a:extLst>
            <a:ext uri="{909E8E84-426E-40DD-AFC4-6F175D3DCCD1}">
              <a14:hiddenFill xmlns:a14="http://schemas.microsoft.com/office/drawing/2010/main">
                <a:solidFill>
                  <a:srgbClr val="FFFFFF"/>
                </a:solidFill>
              </a14:hiddenFill>
            </a:ext>
          </a:extLst>
        </p:spPr>
      </p:pic>
      <p:sp>
        <p:nvSpPr>
          <p:cNvPr id="2" name="Номер слайда 1"/>
          <p:cNvSpPr>
            <a:spLocks noGrp="1"/>
          </p:cNvSpPr>
          <p:nvPr>
            <p:ph type="sldNum" sz="quarter" idx="12"/>
          </p:nvPr>
        </p:nvSpPr>
        <p:spPr>
          <a:xfrm>
            <a:off x="9448800" y="6492875"/>
            <a:ext cx="2743200" cy="365125"/>
          </a:xfrm>
        </p:spPr>
        <p:txBody>
          <a:bodyPr/>
          <a:lstStyle/>
          <a:p>
            <a:fld id="{02EB3E9A-0FC0-4F48-88FA-D257FB601A64}" type="slidenum">
              <a:rPr lang="ru-RU" smtClean="0"/>
              <a:t>1</a:t>
            </a:fld>
            <a:endParaRPr lang="ru-RU"/>
          </a:p>
        </p:txBody>
      </p:sp>
    </p:spTree>
    <p:extLst>
      <p:ext uri="{BB962C8B-B14F-4D97-AF65-F5344CB8AC3E}">
        <p14:creationId xmlns:p14="http://schemas.microsoft.com/office/powerpoint/2010/main" val="4047288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7"/>
          <p:cNvSpPr txBox="1">
            <a:spLocks noChangeArrowheads="1"/>
          </p:cNvSpPr>
          <p:nvPr/>
        </p:nvSpPr>
        <p:spPr bwMode="auto">
          <a:xfrm>
            <a:off x="2524835" y="2251170"/>
            <a:ext cx="9226915" cy="441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lnSpc>
                <a:spcPct val="130000"/>
              </a:lnSpc>
            </a:pPr>
            <a:r>
              <a:rPr lang="ru-RU" sz="4000" b="1"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 Телефон</a:t>
            </a:r>
            <a:r>
              <a:rPr lang="en-US" sz="4000" b="1" dirty="0">
                <a:solidFill>
                  <a:srgbClr val="808285"/>
                </a:solidFill>
                <a:latin typeface="Open Sans" panose="020B0606030504020204" pitchFamily="34" charset="0"/>
                <a:ea typeface="Open Sans" panose="020B0606030504020204" pitchFamily="34" charset="0"/>
                <a:cs typeface="Open Sans" panose="020B0606030504020204" pitchFamily="34" charset="0"/>
              </a:rPr>
              <a:t>:</a:t>
            </a:r>
            <a:r>
              <a:rPr lang="ru-RU" sz="4000" b="1" dirty="0">
                <a:solidFill>
                  <a:srgbClr val="808285"/>
                </a:solidFill>
                <a:latin typeface="Open Sans" panose="020B0606030504020204" pitchFamily="34" charset="0"/>
                <a:ea typeface="Open Sans" panose="020B0606030504020204" pitchFamily="34" charset="0"/>
                <a:cs typeface="Open Sans" panose="020B0606030504020204" pitchFamily="34" charset="0"/>
              </a:rPr>
              <a:t> 8 (804) </a:t>
            </a:r>
            <a:r>
              <a:rPr lang="ru-RU" sz="4000" b="1"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333-38-03</a:t>
            </a:r>
            <a:endParaRPr lang="ru-RU" sz="4000" b="1" dirty="0">
              <a:solidFill>
                <a:srgbClr val="808285"/>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1746" name="Picture 2" descr="avatar, female, headphones, mic, support, supportfemale, user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414" y="1175066"/>
            <a:ext cx="1589881" cy="1589882"/>
          </a:xfrm>
          <a:prstGeom prst="rect">
            <a:avLst/>
          </a:prstGeom>
          <a:noFill/>
          <a:extLst>
            <a:ext uri="{909E8E84-426E-40DD-AFC4-6F175D3DCCD1}">
              <a14:hiddenFill xmlns:a14="http://schemas.microsoft.com/office/drawing/2010/main">
                <a:solidFill>
                  <a:srgbClr val="FFFFFF"/>
                </a:solidFill>
              </a14:hiddenFill>
            </a:ext>
          </a:extLst>
        </p:spPr>
      </p:pic>
      <p:sp>
        <p:nvSpPr>
          <p:cNvPr id="2" name="Номер слайда 1"/>
          <p:cNvSpPr>
            <a:spLocks noGrp="1"/>
          </p:cNvSpPr>
          <p:nvPr>
            <p:ph type="sldNum" sz="quarter" idx="12"/>
          </p:nvPr>
        </p:nvSpPr>
        <p:spPr>
          <a:xfrm>
            <a:off x="9448800" y="6492875"/>
            <a:ext cx="2743200" cy="365125"/>
          </a:xfrm>
        </p:spPr>
        <p:txBody>
          <a:bodyPr/>
          <a:lstStyle/>
          <a:p>
            <a:fld id="{02EB3E9A-0FC0-4F48-88FA-D257FB601A64}" type="slidenum">
              <a:rPr lang="ru-RU" smtClean="0"/>
              <a:t>10</a:t>
            </a:fld>
            <a:endParaRPr lang="ru-RU" dirty="0"/>
          </a:p>
        </p:txBody>
      </p:sp>
      <p:sp>
        <p:nvSpPr>
          <p:cNvPr id="6" name="Заголовок 1"/>
          <p:cNvSpPr txBox="1">
            <a:spLocks/>
          </p:cNvSpPr>
          <p:nvPr/>
        </p:nvSpPr>
        <p:spPr>
          <a:xfrm>
            <a:off x="272414" y="251459"/>
            <a:ext cx="12208552" cy="106296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smtClean="0">
                <a:solidFill>
                  <a:srgbClr val="7030A0"/>
                </a:solidFill>
                <a:latin typeface="Open Sans" panose="020B0606030504020204" pitchFamily="34" charset="0"/>
                <a:ea typeface="Open Sans" panose="020B0606030504020204" pitchFamily="34" charset="0"/>
                <a:cs typeface="Open Sans" panose="020B0606030504020204" pitchFamily="34" charset="0"/>
              </a:rPr>
              <a:t>Поддержка пользователей СПО </a:t>
            </a:r>
            <a:r>
              <a:rPr lang="ru-RU" sz="3200" b="1" dirty="0">
                <a:solidFill>
                  <a:srgbClr val="7030A0"/>
                </a:solidFill>
                <a:latin typeface="Open Sans" panose="020B0606030504020204" pitchFamily="34" charset="0"/>
                <a:ea typeface="Open Sans" panose="020B0606030504020204" pitchFamily="34" charset="0"/>
                <a:cs typeface="Open Sans" panose="020B0606030504020204" pitchFamily="34" charset="0"/>
              </a:rPr>
              <a:t>ЕИС «Контингент»</a:t>
            </a:r>
          </a:p>
        </p:txBody>
      </p:sp>
      <p:sp>
        <p:nvSpPr>
          <p:cNvPr id="7" name="Прямоугольник 6"/>
          <p:cNvSpPr/>
          <p:nvPr/>
        </p:nvSpPr>
        <p:spPr>
          <a:xfrm>
            <a:off x="814814" y="4718792"/>
            <a:ext cx="12154883" cy="666849"/>
          </a:xfrm>
          <a:prstGeom prst="rect">
            <a:avLst/>
          </a:prstGeom>
        </p:spPr>
        <p:txBody>
          <a:bodyPr wrap="square">
            <a:spAutoFit/>
          </a:bodyPr>
          <a:lstStyle/>
          <a:p>
            <a:pPr>
              <a:lnSpc>
                <a:spcPct val="130000"/>
              </a:lnSpc>
            </a:pPr>
            <a:r>
              <a:rPr lang="ru-RU" sz="2800" b="1" dirty="0">
                <a:solidFill>
                  <a:srgbClr val="808285"/>
                </a:solidFill>
                <a:latin typeface="Open Sans" panose="020B0606030504020204" pitchFamily="34" charset="0"/>
                <a:ea typeface="Open Sans" panose="020B0606030504020204" pitchFamily="34" charset="0"/>
                <a:cs typeface="Open Sans" panose="020B0606030504020204" pitchFamily="34" charset="0"/>
              </a:rPr>
              <a:t>Режим работы</a:t>
            </a:r>
            <a:r>
              <a:rPr lang="ru-RU" sz="3200" b="1" dirty="0">
                <a:solidFill>
                  <a:srgbClr val="808285"/>
                </a:solidFill>
                <a:latin typeface="Open Sans" panose="020B0606030504020204" pitchFamily="34" charset="0"/>
                <a:ea typeface="Open Sans" panose="020B0606030504020204" pitchFamily="34" charset="0"/>
                <a:cs typeface="Open Sans" panose="020B0606030504020204" pitchFamily="34" charset="0"/>
              </a:rPr>
              <a:t>:</a:t>
            </a:r>
            <a:r>
              <a:rPr lang="ru-RU" sz="3200" dirty="0">
                <a:solidFill>
                  <a:srgbClr val="808285"/>
                </a:solidFill>
                <a:latin typeface="Open Sans" panose="020B0606030504020204" pitchFamily="34" charset="0"/>
                <a:ea typeface="Open Sans" panose="020B0606030504020204" pitchFamily="34" charset="0"/>
                <a:cs typeface="Open Sans" panose="020B0606030504020204" pitchFamily="34" charset="0"/>
              </a:rPr>
              <a:t> </a:t>
            </a:r>
            <a:r>
              <a:rPr lang="ru-RU" sz="32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 </a:t>
            </a:r>
            <a:r>
              <a:rPr lang="ru-RU" sz="24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9:00 </a:t>
            </a:r>
            <a:r>
              <a:rPr lang="ru-RU" sz="2400" dirty="0">
                <a:solidFill>
                  <a:srgbClr val="808285"/>
                </a:solidFill>
                <a:latin typeface="Open Sans" panose="020B0606030504020204" pitchFamily="34" charset="0"/>
                <a:ea typeface="Open Sans" panose="020B0606030504020204" pitchFamily="34" charset="0"/>
                <a:cs typeface="Open Sans" panose="020B0606030504020204" pitchFamily="34" charset="0"/>
              </a:rPr>
              <a:t>до 18:00 (по московскому времени</a:t>
            </a:r>
            <a:r>
              <a:rPr lang="ru-RU" sz="24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a:t>
            </a:r>
            <a:endParaRPr lang="ru-RU" sz="2400" dirty="0">
              <a:solidFill>
                <a:srgbClr val="2E75B6"/>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TextBox 7"/>
          <p:cNvSpPr txBox="1">
            <a:spLocks noChangeArrowheads="1"/>
          </p:cNvSpPr>
          <p:nvPr/>
        </p:nvSpPr>
        <p:spPr bwMode="auto">
          <a:xfrm>
            <a:off x="2524835" y="3218725"/>
            <a:ext cx="9226915" cy="441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lnSpc>
                <a:spcPct val="130000"/>
              </a:lnSpc>
            </a:pPr>
            <a:r>
              <a:rPr lang="ru-RU" sz="4000" b="1"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Электронная почта: </a:t>
            </a:r>
            <a:r>
              <a:rPr lang="en-US" sz="4000" b="1"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conti@school.mosreg.ru</a:t>
            </a:r>
            <a:endParaRPr lang="ru-RU" sz="4000" b="1" dirty="0">
              <a:solidFill>
                <a:srgbClr val="808285"/>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968894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272414" y="251460"/>
            <a:ext cx="6699886" cy="49934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ru-RU" sz="3200" b="1" dirty="0">
              <a:solidFill>
                <a:srgbClr val="7030A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Заголовок 1"/>
          <p:cNvSpPr txBox="1">
            <a:spLocks/>
          </p:cNvSpPr>
          <p:nvPr/>
        </p:nvSpPr>
        <p:spPr>
          <a:xfrm>
            <a:off x="1772030" y="2860547"/>
            <a:ext cx="8066914" cy="106296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b="1" dirty="0" smtClean="0">
                <a:solidFill>
                  <a:srgbClr val="7030A0"/>
                </a:solidFill>
                <a:latin typeface="Open Sans" panose="020B0606030504020204" pitchFamily="34" charset="0"/>
                <a:ea typeface="Open Sans" panose="020B0606030504020204" pitchFamily="34" charset="0"/>
                <a:cs typeface="Open Sans" panose="020B0606030504020204" pitchFamily="34" charset="0"/>
              </a:rPr>
              <a:t>Спасибо за внимание!</a:t>
            </a:r>
            <a:endParaRPr lang="ru-RU" b="1" dirty="0">
              <a:solidFill>
                <a:srgbClr val="7030A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Номер слайда 1"/>
          <p:cNvSpPr>
            <a:spLocks noGrp="1"/>
          </p:cNvSpPr>
          <p:nvPr>
            <p:ph type="sldNum" sz="quarter" idx="12"/>
          </p:nvPr>
        </p:nvSpPr>
        <p:spPr>
          <a:xfrm>
            <a:off x="9448800" y="6492875"/>
            <a:ext cx="2743200" cy="365125"/>
          </a:xfrm>
        </p:spPr>
        <p:txBody>
          <a:bodyPr/>
          <a:lstStyle/>
          <a:p>
            <a:r>
              <a:rPr lang="en-US" dirty="0" smtClean="0"/>
              <a:t>11</a:t>
            </a:r>
            <a:endParaRPr lang="ru-RU" dirty="0"/>
          </a:p>
        </p:txBody>
      </p:sp>
    </p:spTree>
    <p:extLst>
      <p:ext uri="{BB962C8B-B14F-4D97-AF65-F5344CB8AC3E}">
        <p14:creationId xmlns:p14="http://schemas.microsoft.com/office/powerpoint/2010/main" val="2191659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Заголовок 1"/>
          <p:cNvSpPr txBox="1">
            <a:spLocks/>
          </p:cNvSpPr>
          <p:nvPr/>
        </p:nvSpPr>
        <p:spPr>
          <a:xfrm>
            <a:off x="262140" y="261734"/>
            <a:ext cx="5408296" cy="49934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smtClean="0">
                <a:solidFill>
                  <a:srgbClr val="7030A0"/>
                </a:solidFill>
                <a:latin typeface="Open Sans" panose="020B0606030504020204" pitchFamily="34" charset="0"/>
                <a:ea typeface="Open Sans" panose="020B0606030504020204" pitchFamily="34" charset="0"/>
                <a:cs typeface="Open Sans" panose="020B0606030504020204" pitchFamily="34" charset="0"/>
              </a:rPr>
              <a:t>Нормативная база</a:t>
            </a:r>
            <a:endParaRPr lang="ru-RU" sz="3200" b="1" dirty="0">
              <a:solidFill>
                <a:srgbClr val="7030A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8" name="Прямоугольник 27"/>
          <p:cNvSpPr/>
          <p:nvPr/>
        </p:nvSpPr>
        <p:spPr>
          <a:xfrm>
            <a:off x="709006" y="4612900"/>
            <a:ext cx="3601737" cy="1200329"/>
          </a:xfrm>
          <a:prstGeom prst="rect">
            <a:avLst/>
          </a:prstGeom>
        </p:spPr>
        <p:txBody>
          <a:bodyPr wrap="square">
            <a:spAutoFit/>
          </a:bodyPr>
          <a:lstStyle/>
          <a:p>
            <a:pPr>
              <a:lnSpc>
                <a:spcPct val="180000"/>
              </a:lnSpc>
              <a:spcBef>
                <a:spcPct val="0"/>
              </a:spcBef>
            </a:pPr>
            <a:endParaRPr lang="ru-RU" altLang="ru-RU" sz="2000" dirty="0" smtClean="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a:p>
            <a:pPr lvl="0">
              <a:spcBef>
                <a:spcPct val="0"/>
              </a:spcBef>
            </a:pPr>
            <a:endParaRPr lang="ru-RU" altLang="ru-RU" dirty="0" smtClean="0">
              <a:solidFill>
                <a:srgbClr val="808285"/>
              </a:solidFill>
              <a:latin typeface="Open Sans" panose="020B0606030504020204" pitchFamily="34" charset="0"/>
              <a:ea typeface="Open Sans" panose="020B0606030504020204" pitchFamily="34" charset="0"/>
              <a:cs typeface="Open Sans" panose="020B0606030504020204" pitchFamily="34" charset="0"/>
            </a:endParaRPr>
          </a:p>
          <a:p>
            <a:pPr lvl="0">
              <a:spcBef>
                <a:spcPct val="0"/>
              </a:spcBef>
            </a:pPr>
            <a:endParaRPr lang="ru-RU" altLang="ru-RU"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Скругленный прямоугольник 4"/>
          <p:cNvSpPr/>
          <p:nvPr/>
        </p:nvSpPr>
        <p:spPr>
          <a:xfrm>
            <a:off x="548640" y="843280"/>
            <a:ext cx="11277600" cy="57810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285750" lvl="0" indent="-285750" algn="just">
              <a:buClr>
                <a:srgbClr val="7030A0"/>
              </a:buClr>
              <a:buFont typeface="Arial" panose="020B0604020202020204" pitchFamily="34" charset="0"/>
              <a:buChar char="•"/>
              <a:defRPr/>
            </a:pPr>
            <a:endParaRPr lang="ru-RU" sz="2000" i="1" dirty="0" smtClean="0">
              <a:solidFill>
                <a:srgbClr val="808285"/>
              </a:solidFill>
              <a:latin typeface="Open Sans" panose="020B0606030504020204" pitchFamily="34" charset="0"/>
              <a:ea typeface="Open Sans" panose="020B0606030504020204" pitchFamily="34" charset="0"/>
              <a:cs typeface="Open Sans" panose="020B0606030504020204" pitchFamily="34" charset="0"/>
            </a:endParaRPr>
          </a:p>
          <a:p>
            <a:pPr marL="285750" lvl="0" indent="-285750" algn="just">
              <a:buClr>
                <a:srgbClr val="7030A0"/>
              </a:buClr>
              <a:buFont typeface="Arial" panose="020B0604020202020204" pitchFamily="34" charset="0"/>
              <a:buChar char="•"/>
              <a:defRPr/>
            </a:pPr>
            <a:r>
              <a:rPr lang="ru-RU" i="1"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Федеральный </a:t>
            </a:r>
            <a:r>
              <a:rPr lang="ru-RU" i="1" dirty="0">
                <a:solidFill>
                  <a:srgbClr val="808285"/>
                </a:solidFill>
                <a:latin typeface="Open Sans" panose="020B0606030504020204" pitchFamily="34" charset="0"/>
                <a:ea typeface="Open Sans" panose="020B0606030504020204" pitchFamily="34" charset="0"/>
                <a:cs typeface="Open Sans" panose="020B0606030504020204" pitchFamily="34" charset="0"/>
              </a:rPr>
              <a:t>закон от 29 декабря 2012 г. N 273-ФЗ «Об образовании в Российской Федерации»</a:t>
            </a:r>
          </a:p>
          <a:p>
            <a:pPr lvl="0" algn="just">
              <a:buClr>
                <a:srgbClr val="7030A0"/>
              </a:buClr>
              <a:defRPr/>
            </a:pPr>
            <a:endParaRPr lang="ru-RU" i="1" dirty="0">
              <a:solidFill>
                <a:srgbClr val="808285"/>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gn="just">
              <a:buClr>
                <a:srgbClr val="7030A0"/>
              </a:buClr>
              <a:buFont typeface="Arial" panose="020B0604020202020204" pitchFamily="34" charset="0"/>
              <a:buChar char="•"/>
              <a:defRPr/>
            </a:pPr>
            <a:r>
              <a:rPr lang="ru-RU" i="1" dirty="0">
                <a:solidFill>
                  <a:srgbClr val="808285"/>
                </a:solidFill>
                <a:latin typeface="Open Sans" panose="020B0606030504020204" pitchFamily="34" charset="0"/>
                <a:ea typeface="Open Sans" panose="020B0606030504020204" pitchFamily="34" charset="0"/>
                <a:cs typeface="Open Sans" panose="020B0606030504020204" pitchFamily="34" charset="0"/>
              </a:rPr>
              <a:t>Федеральный закон от 27 июля 2006 г. N 152-ФЗ «О персональных данных»</a:t>
            </a:r>
          </a:p>
          <a:p>
            <a:pPr marL="285750" indent="-285750" algn="just">
              <a:buClr>
                <a:srgbClr val="7030A0"/>
              </a:buClr>
              <a:buFont typeface="Arial" panose="020B0604020202020204" pitchFamily="34" charset="0"/>
              <a:buChar char="•"/>
              <a:defRPr/>
            </a:pPr>
            <a:endParaRPr lang="ru-RU" i="1" dirty="0">
              <a:solidFill>
                <a:srgbClr val="808285"/>
              </a:solidFill>
              <a:latin typeface="Open Sans" panose="020B0606030504020204" pitchFamily="34" charset="0"/>
              <a:ea typeface="Open Sans" panose="020B0606030504020204" pitchFamily="34" charset="0"/>
              <a:cs typeface="Open Sans" panose="020B0606030504020204" pitchFamily="34" charset="0"/>
            </a:endParaRPr>
          </a:p>
          <a:p>
            <a:pPr marL="285750" lvl="0" indent="-285750" algn="just">
              <a:buClr>
                <a:srgbClr val="7030A0"/>
              </a:buClr>
              <a:buFont typeface="Arial" panose="020B0604020202020204" pitchFamily="34" charset="0"/>
              <a:buChar char="•"/>
              <a:defRPr/>
            </a:pPr>
            <a:r>
              <a:rPr lang="ru-RU" i="1" dirty="0">
                <a:solidFill>
                  <a:srgbClr val="808285"/>
                </a:solidFill>
                <a:latin typeface="Open Sans" panose="020B0606030504020204" pitchFamily="34" charset="0"/>
                <a:ea typeface="Open Sans" panose="020B0606030504020204" pitchFamily="34" charset="0"/>
                <a:cs typeface="Open Sans" panose="020B0606030504020204" pitchFamily="34" charset="0"/>
              </a:rPr>
              <a:t>Федеральный закон от 27 июля 2006 г. N 149-ФЗ «Об информации, информационных технологиях и о защите информации»</a:t>
            </a:r>
          </a:p>
          <a:p>
            <a:pPr marL="285750" lvl="0" indent="-285750" algn="just">
              <a:buClr>
                <a:srgbClr val="7030A0"/>
              </a:buClr>
              <a:buFont typeface="Arial" panose="020B0604020202020204" pitchFamily="34" charset="0"/>
              <a:buChar char="•"/>
              <a:defRPr/>
            </a:pPr>
            <a:endParaRPr lang="ru-RU" i="1" dirty="0">
              <a:solidFill>
                <a:srgbClr val="808285"/>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gn="just">
              <a:buClr>
                <a:srgbClr val="7030A0"/>
              </a:buClr>
              <a:buFont typeface="Arial" panose="020B0604020202020204" pitchFamily="34" charset="0"/>
              <a:buChar char="•"/>
              <a:defRPr/>
            </a:pPr>
            <a:r>
              <a:rPr lang="ru-RU" i="1" dirty="0">
                <a:solidFill>
                  <a:srgbClr val="808285"/>
                </a:solidFill>
                <a:latin typeface="Open Sans" panose="020B0606030504020204" pitchFamily="34" charset="0"/>
                <a:ea typeface="Open Sans" panose="020B0606030504020204" pitchFamily="34" charset="0"/>
                <a:cs typeface="Open Sans" panose="020B0606030504020204" pitchFamily="34" charset="0"/>
              </a:rPr>
              <a:t>Федеральный закон от 27 июля 2006 г. N 210-ФЗ «Об организации предоставления государственных и муниципальных услуг»</a:t>
            </a:r>
          </a:p>
          <a:p>
            <a:pPr marL="285750" indent="-285750" algn="just">
              <a:buClr>
                <a:srgbClr val="7030A0"/>
              </a:buClr>
              <a:buFont typeface="Arial" panose="020B0604020202020204" pitchFamily="34" charset="0"/>
              <a:buChar char="•"/>
              <a:defRPr/>
            </a:pPr>
            <a:endParaRPr lang="ru-RU" i="1" dirty="0">
              <a:solidFill>
                <a:srgbClr val="808285"/>
              </a:solidFill>
              <a:latin typeface="Open Sans" panose="020B0606030504020204" pitchFamily="34" charset="0"/>
              <a:ea typeface="Open Sans" panose="020B0606030504020204" pitchFamily="34" charset="0"/>
              <a:cs typeface="Open Sans" panose="020B0606030504020204" pitchFamily="34" charset="0"/>
            </a:endParaRPr>
          </a:p>
          <a:p>
            <a:pPr marL="285750" lvl="0" indent="-285750" algn="just">
              <a:buClr>
                <a:srgbClr val="7030A0"/>
              </a:buClr>
              <a:buFont typeface="Arial" panose="020B0604020202020204" pitchFamily="34" charset="0"/>
              <a:buChar char="•"/>
              <a:defRPr/>
            </a:pPr>
            <a:r>
              <a:rPr lang="ru-RU" i="1" dirty="0">
                <a:solidFill>
                  <a:srgbClr val="808285"/>
                </a:solidFill>
                <a:latin typeface="Open Sans" panose="020B0606030504020204" pitchFamily="34" charset="0"/>
                <a:ea typeface="Open Sans" panose="020B0606030504020204" pitchFamily="34" charset="0"/>
                <a:cs typeface="Open Sans" panose="020B0606030504020204" pitchFamily="34" charset="0"/>
              </a:rPr>
              <a:t>Распоряжение Правительства РФ от 25 октября 2014 г. N 2125-р «Об утверждении Концепции создания единой федеральной межведомственной системы учета контингента обучающихся по основным образовательным программам и дополнительным общеобразовательным программам»</a:t>
            </a:r>
          </a:p>
          <a:p>
            <a:pPr marL="285750" lvl="0" indent="-285750" algn="just">
              <a:buClr>
                <a:srgbClr val="7030A0"/>
              </a:buClr>
              <a:buFont typeface="Arial" panose="020B0604020202020204" pitchFamily="34" charset="0"/>
              <a:buChar char="•"/>
              <a:defRPr/>
            </a:pPr>
            <a:endParaRPr lang="ru-RU" i="1" dirty="0">
              <a:solidFill>
                <a:srgbClr val="808285"/>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gn="just">
              <a:buClr>
                <a:srgbClr val="7030A0"/>
              </a:buClr>
              <a:buFont typeface="Arial" panose="020B0604020202020204" pitchFamily="34" charset="0"/>
              <a:buChar char="•"/>
              <a:defRPr/>
            </a:pPr>
            <a:r>
              <a:rPr lang="ru-RU" i="1" dirty="0">
                <a:solidFill>
                  <a:srgbClr val="808285"/>
                </a:solidFill>
                <a:latin typeface="Open Sans" panose="020B0606030504020204" pitchFamily="34" charset="0"/>
                <a:ea typeface="Open Sans" panose="020B0606030504020204" pitchFamily="34" charset="0"/>
                <a:cs typeface="Open Sans" panose="020B0606030504020204" pitchFamily="34" charset="0"/>
              </a:rPr>
              <a:t>Распоряжение Правительства РФ от 14 февраля 2015 г. N 236-р «Об утверждении плана мероприятий («дорожной   карты») по созданию единой федеральной межведомственной системы учета контингента обучающихся по основным образовательным программам и дополнительным общеобразовательным программам»</a:t>
            </a:r>
          </a:p>
          <a:p>
            <a:pPr algn="just"/>
            <a:endParaRPr lang="ru-RU" dirty="0"/>
          </a:p>
        </p:txBody>
      </p:sp>
      <p:sp>
        <p:nvSpPr>
          <p:cNvPr id="6" name="Номер слайда 1"/>
          <p:cNvSpPr>
            <a:spLocks noGrp="1"/>
          </p:cNvSpPr>
          <p:nvPr>
            <p:ph type="sldNum" sz="quarter" idx="12"/>
          </p:nvPr>
        </p:nvSpPr>
        <p:spPr>
          <a:xfrm>
            <a:off x="9448800" y="6492875"/>
            <a:ext cx="2743200" cy="365125"/>
          </a:xfrm>
        </p:spPr>
        <p:txBody>
          <a:bodyPr/>
          <a:lstStyle/>
          <a:p>
            <a:r>
              <a:rPr lang="ru-RU" dirty="0" smtClean="0"/>
              <a:t>2</a:t>
            </a:r>
            <a:endParaRPr lang="ru-RU" dirty="0"/>
          </a:p>
        </p:txBody>
      </p:sp>
    </p:spTree>
    <p:extLst>
      <p:ext uri="{BB962C8B-B14F-4D97-AF65-F5344CB8AC3E}">
        <p14:creationId xmlns:p14="http://schemas.microsoft.com/office/powerpoint/2010/main" val="3973977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Заголовок 1"/>
          <p:cNvSpPr txBox="1">
            <a:spLocks/>
          </p:cNvSpPr>
          <p:nvPr/>
        </p:nvSpPr>
        <p:spPr>
          <a:xfrm>
            <a:off x="262140" y="261734"/>
            <a:ext cx="5408296" cy="49934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smtClean="0">
                <a:solidFill>
                  <a:srgbClr val="7030A0"/>
                </a:solidFill>
                <a:latin typeface="Open Sans" panose="020B0606030504020204" pitchFamily="34" charset="0"/>
                <a:ea typeface="Open Sans" panose="020B0606030504020204" pitchFamily="34" charset="0"/>
                <a:cs typeface="Open Sans" panose="020B0606030504020204" pitchFamily="34" charset="0"/>
              </a:rPr>
              <a:t>Нормативная база</a:t>
            </a:r>
            <a:endParaRPr lang="ru-RU" sz="3200" b="1" dirty="0">
              <a:solidFill>
                <a:srgbClr val="7030A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8" name="Прямоугольник 27"/>
          <p:cNvSpPr/>
          <p:nvPr/>
        </p:nvSpPr>
        <p:spPr>
          <a:xfrm>
            <a:off x="709006" y="4612900"/>
            <a:ext cx="3601737" cy="1200329"/>
          </a:xfrm>
          <a:prstGeom prst="rect">
            <a:avLst/>
          </a:prstGeom>
        </p:spPr>
        <p:txBody>
          <a:bodyPr wrap="square">
            <a:spAutoFit/>
          </a:bodyPr>
          <a:lstStyle/>
          <a:p>
            <a:pPr>
              <a:lnSpc>
                <a:spcPct val="180000"/>
              </a:lnSpc>
              <a:spcBef>
                <a:spcPct val="0"/>
              </a:spcBef>
            </a:pPr>
            <a:endParaRPr lang="ru-RU" altLang="ru-RU" sz="2000" dirty="0" smtClean="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a:p>
            <a:pPr lvl="0">
              <a:spcBef>
                <a:spcPct val="0"/>
              </a:spcBef>
            </a:pPr>
            <a:endParaRPr lang="ru-RU" altLang="ru-RU" dirty="0" smtClean="0">
              <a:solidFill>
                <a:srgbClr val="808285"/>
              </a:solidFill>
              <a:latin typeface="Open Sans" panose="020B0606030504020204" pitchFamily="34" charset="0"/>
              <a:ea typeface="Open Sans" panose="020B0606030504020204" pitchFamily="34" charset="0"/>
              <a:cs typeface="Open Sans" panose="020B0606030504020204" pitchFamily="34" charset="0"/>
            </a:endParaRPr>
          </a:p>
          <a:p>
            <a:pPr lvl="0">
              <a:spcBef>
                <a:spcPct val="0"/>
              </a:spcBef>
            </a:pPr>
            <a:endParaRPr lang="ru-RU" altLang="ru-RU" dirty="0">
              <a:solidFill>
                <a:schemeClr val="bg2">
                  <a:lumMod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Скругленный прямоугольник 4"/>
          <p:cNvSpPr/>
          <p:nvPr/>
        </p:nvSpPr>
        <p:spPr>
          <a:xfrm>
            <a:off x="548640" y="843280"/>
            <a:ext cx="11277600" cy="57810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285750" lvl="0" indent="-285750" algn="just">
              <a:buClr>
                <a:srgbClr val="7030A0"/>
              </a:buClr>
              <a:buFont typeface="Arial" panose="020B0604020202020204" pitchFamily="34" charset="0"/>
              <a:buChar char="•"/>
              <a:defRPr/>
            </a:pPr>
            <a:r>
              <a:rPr lang="ru-RU" i="1" dirty="0">
                <a:solidFill>
                  <a:srgbClr val="808285"/>
                </a:solidFill>
                <a:latin typeface="Open Sans" panose="020B0606030504020204" pitchFamily="34" charset="0"/>
                <a:ea typeface="Open Sans" panose="020B0606030504020204" pitchFamily="34" charset="0"/>
                <a:cs typeface="Open Sans" panose="020B0606030504020204" pitchFamily="34" charset="0"/>
              </a:rPr>
              <a:t>Распоряжение Правительства Российской Федерации от 17 декабря 2009 г. № 1993-р</a:t>
            </a:r>
          </a:p>
          <a:p>
            <a:pPr marL="285750" lvl="0" indent="-285750" algn="just">
              <a:buClr>
                <a:srgbClr val="7030A0"/>
              </a:buClr>
              <a:buFont typeface="Arial" panose="020B0604020202020204" pitchFamily="34" charset="0"/>
              <a:buChar char="•"/>
              <a:defRPr/>
            </a:pPr>
            <a:endParaRPr lang="ru-RU" i="1" dirty="0">
              <a:solidFill>
                <a:srgbClr val="808285"/>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gn="just">
              <a:buClr>
                <a:srgbClr val="7030A0"/>
              </a:buClr>
              <a:buFont typeface="Arial" panose="020B0604020202020204" pitchFamily="34" charset="0"/>
              <a:buChar char="•"/>
              <a:defRPr/>
            </a:pPr>
            <a:r>
              <a:rPr lang="ru-RU" i="1" dirty="0">
                <a:solidFill>
                  <a:srgbClr val="808285"/>
                </a:solidFill>
                <a:latin typeface="Open Sans" panose="020B0606030504020204" pitchFamily="34" charset="0"/>
                <a:ea typeface="Open Sans" panose="020B0606030504020204" pitchFamily="34" charset="0"/>
                <a:cs typeface="Open Sans" panose="020B0606030504020204" pitchFamily="34" charset="0"/>
              </a:rPr>
              <a:t>Государственная программа «Информационное общество (2011 - 2020 годы)», утвержденная распоряжением Правительства Российской Федерации от 20 октября 2010 г. № 1815-р</a:t>
            </a:r>
          </a:p>
          <a:p>
            <a:pPr marL="285750" indent="-285750" algn="just">
              <a:buClr>
                <a:srgbClr val="7030A0"/>
              </a:buClr>
              <a:buFont typeface="Arial" panose="020B0604020202020204" pitchFamily="34" charset="0"/>
              <a:buChar char="•"/>
              <a:defRPr/>
            </a:pPr>
            <a:endParaRPr lang="ru-RU" i="1" dirty="0">
              <a:solidFill>
                <a:srgbClr val="808285"/>
              </a:solidFill>
              <a:latin typeface="Open Sans" panose="020B0606030504020204" pitchFamily="34" charset="0"/>
              <a:ea typeface="Open Sans" panose="020B0606030504020204" pitchFamily="34" charset="0"/>
              <a:cs typeface="Open Sans" panose="020B0606030504020204" pitchFamily="34" charset="0"/>
            </a:endParaRPr>
          </a:p>
          <a:p>
            <a:pPr marL="285750" lvl="0" indent="-285750" algn="just">
              <a:buClr>
                <a:srgbClr val="7030A0"/>
              </a:buClr>
              <a:buFont typeface="Arial" panose="020B0604020202020204" pitchFamily="34" charset="0"/>
              <a:buChar char="•"/>
              <a:defRPr/>
            </a:pPr>
            <a:r>
              <a:rPr lang="ru-RU" i="1" dirty="0">
                <a:solidFill>
                  <a:srgbClr val="808285"/>
                </a:solidFill>
                <a:latin typeface="Open Sans" panose="020B0606030504020204" pitchFamily="34" charset="0"/>
                <a:ea typeface="Open Sans" panose="020B0606030504020204" pitchFamily="34" charset="0"/>
                <a:cs typeface="Open Sans" panose="020B0606030504020204" pitchFamily="34" charset="0"/>
              </a:rPr>
              <a:t>П</a:t>
            </a:r>
            <a:r>
              <a:rPr lang="x-none" i="1" dirty="0">
                <a:solidFill>
                  <a:srgbClr val="808285"/>
                </a:solidFill>
                <a:latin typeface="Open Sans" panose="020B0606030504020204" pitchFamily="34" charset="0"/>
                <a:ea typeface="Open Sans" panose="020B0606030504020204" pitchFamily="34" charset="0"/>
                <a:cs typeface="Open Sans" panose="020B0606030504020204" pitchFamily="34" charset="0"/>
              </a:rPr>
              <a:t>одпрограмм</a:t>
            </a:r>
            <a:r>
              <a:rPr lang="ru-RU" i="1" dirty="0">
                <a:solidFill>
                  <a:srgbClr val="808285"/>
                </a:solidFill>
                <a:latin typeface="Open Sans" panose="020B0606030504020204" pitchFamily="34" charset="0"/>
                <a:ea typeface="Open Sans" panose="020B0606030504020204" pitchFamily="34" charset="0"/>
                <a:cs typeface="Open Sans" panose="020B0606030504020204" pitchFamily="34" charset="0"/>
              </a:rPr>
              <a:t>а</a:t>
            </a:r>
            <a:r>
              <a:rPr lang="x-none" i="1" dirty="0">
                <a:solidFill>
                  <a:srgbClr val="808285"/>
                </a:solidFill>
                <a:latin typeface="Open Sans" panose="020B0606030504020204" pitchFamily="34" charset="0"/>
                <a:ea typeface="Open Sans" panose="020B0606030504020204" pitchFamily="34" charset="0"/>
                <a:cs typeface="Open Sans" panose="020B0606030504020204" pitchFamily="34" charset="0"/>
              </a:rPr>
              <a:t> «Развитие информационно-коммуникационных технологий для повышения эффективности процессов управления и создания благоприятных условий жизни и ведения бизнеса в Московской области» государственной программы Московской области «Эффективная власть» на 2014-2018 г</a:t>
            </a:r>
            <a:r>
              <a:rPr lang="ru-RU" i="1" dirty="0">
                <a:solidFill>
                  <a:srgbClr val="808285"/>
                </a:solidFill>
                <a:latin typeface="Open Sans" panose="020B0606030504020204" pitchFamily="34" charset="0"/>
                <a:ea typeface="Open Sans" panose="020B0606030504020204" pitchFamily="34" charset="0"/>
                <a:cs typeface="Open Sans" panose="020B0606030504020204" pitchFamily="34" charset="0"/>
              </a:rPr>
              <a:t>оды</a:t>
            </a:r>
          </a:p>
          <a:p>
            <a:pPr marL="285750" lvl="0" indent="-285750" algn="just">
              <a:buClr>
                <a:srgbClr val="7030A0"/>
              </a:buClr>
              <a:buFont typeface="Arial" panose="020B0604020202020204" pitchFamily="34" charset="0"/>
              <a:buChar char="•"/>
              <a:defRPr/>
            </a:pPr>
            <a:endParaRPr lang="ru-RU" i="1" dirty="0">
              <a:solidFill>
                <a:srgbClr val="808285"/>
              </a:solidFill>
              <a:latin typeface="Open Sans" panose="020B0606030504020204" pitchFamily="34" charset="0"/>
              <a:ea typeface="Open Sans" panose="020B0606030504020204" pitchFamily="34" charset="0"/>
              <a:cs typeface="Open Sans" panose="020B0606030504020204" pitchFamily="34" charset="0"/>
            </a:endParaRPr>
          </a:p>
          <a:p>
            <a:pPr marL="285750" lvl="0" indent="-285750" algn="just">
              <a:buClr>
                <a:srgbClr val="7030A0"/>
              </a:buClr>
              <a:buFont typeface="Arial" panose="020B0604020202020204" pitchFamily="34" charset="0"/>
              <a:buChar char="•"/>
              <a:defRPr/>
            </a:pPr>
            <a:r>
              <a:rPr lang="ru-RU" i="1" dirty="0">
                <a:solidFill>
                  <a:srgbClr val="808285"/>
                </a:solidFill>
                <a:latin typeface="Open Sans" panose="020B0606030504020204" pitchFamily="34" charset="0"/>
                <a:ea typeface="Open Sans" panose="020B0606030504020204" pitchFamily="34" charset="0"/>
                <a:cs typeface="Open Sans" panose="020B0606030504020204" pitchFamily="34" charset="0"/>
              </a:rPr>
              <a:t>Унифицированные функционально-технические требования к региональному сегменту единой федеральной межведомственной системы учета контингента обучающихся по основным образовательным программам и дополнительным общеобразовательным программам</a:t>
            </a:r>
          </a:p>
          <a:p>
            <a:pPr algn="just"/>
            <a:endParaRPr lang="ru-RU" sz="2000" dirty="0"/>
          </a:p>
        </p:txBody>
      </p:sp>
      <p:sp>
        <p:nvSpPr>
          <p:cNvPr id="2" name="Номер слайда 1"/>
          <p:cNvSpPr>
            <a:spLocks noGrp="1"/>
          </p:cNvSpPr>
          <p:nvPr>
            <p:ph type="sldNum" sz="quarter" idx="12"/>
          </p:nvPr>
        </p:nvSpPr>
        <p:spPr>
          <a:xfrm>
            <a:off x="9448800" y="6492875"/>
            <a:ext cx="2743200" cy="365125"/>
          </a:xfrm>
        </p:spPr>
        <p:txBody>
          <a:bodyPr/>
          <a:lstStyle/>
          <a:p>
            <a:fld id="{02EB3E9A-0FC0-4F48-88FA-D257FB601A64}" type="slidenum">
              <a:rPr lang="ru-RU" smtClean="0"/>
              <a:t>3</a:t>
            </a:fld>
            <a:endParaRPr lang="ru-RU" dirty="0"/>
          </a:p>
        </p:txBody>
      </p:sp>
    </p:spTree>
    <p:extLst>
      <p:ext uri="{BB962C8B-B14F-4D97-AF65-F5344CB8AC3E}">
        <p14:creationId xmlns:p14="http://schemas.microsoft.com/office/powerpoint/2010/main" val="2697738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914400" y="1110953"/>
            <a:ext cx="10290048" cy="132459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
        <p:nvSpPr>
          <p:cNvPr id="17" name="TextBox 16"/>
          <p:cNvSpPr txBox="1"/>
          <p:nvPr/>
        </p:nvSpPr>
        <p:spPr>
          <a:xfrm>
            <a:off x="7968955" y="6455551"/>
            <a:ext cx="211917" cy="221599"/>
          </a:xfrm>
          <a:prstGeom prst="rect">
            <a:avLst/>
          </a:prstGeom>
          <a:noFill/>
        </p:spPr>
        <p:txBody>
          <a:bodyPr wrap="none" rtlCol="0">
            <a:spAutoFit/>
          </a:bodyPr>
          <a:lstStyle/>
          <a:p>
            <a:r>
              <a:rPr lang="en-US" sz="840" dirty="0">
                <a:latin typeface="Open Sans" panose="020B0606030504020204" pitchFamily="34" charset="0"/>
                <a:ea typeface="Open Sans" panose="020B0606030504020204" pitchFamily="34" charset="0"/>
                <a:cs typeface="Open Sans" panose="020B0606030504020204" pitchFamily="34" charset="0"/>
              </a:rPr>
              <a:t> </a:t>
            </a:r>
            <a:endParaRPr lang="ru-RU" sz="840" dirty="0">
              <a:latin typeface="Open Sans" panose="020B0606030504020204" pitchFamily="34" charset="0"/>
              <a:ea typeface="Open Sans" panose="020B0606030504020204" pitchFamily="34" charset="0"/>
              <a:cs typeface="Open Sans" panose="020B0606030504020204" pitchFamily="34" charset="0"/>
            </a:endParaRPr>
          </a:p>
        </p:txBody>
      </p:sp>
      <p:sp>
        <p:nvSpPr>
          <p:cNvPr id="19" name="Стрелка вниз 18"/>
          <p:cNvSpPr/>
          <p:nvPr/>
        </p:nvSpPr>
        <p:spPr>
          <a:xfrm>
            <a:off x="5879976" y="3753555"/>
            <a:ext cx="432048" cy="669116"/>
          </a:xfrm>
          <a:prstGeom prst="downArrow">
            <a:avLst/>
          </a:prstGeom>
          <a:noFill/>
          <a:ln w="9525" cap="flat" cmpd="sng" algn="ctr">
            <a:solidFill>
              <a:srgbClr val="BC75B0"/>
            </a:solidFill>
            <a:prstDash val="solid"/>
          </a:ln>
          <a:effectLst>
            <a:outerShdw blurRad="40000" dist="20000" dir="5400000" rotWithShape="0">
              <a:srgbClr val="000000">
                <a:alpha val="38000"/>
              </a:srgbClr>
            </a:outerShdw>
          </a:effectLst>
        </p:spPr>
        <p:txBody>
          <a:bodyPr rtlCol="0" anchor="ctr"/>
          <a:lstStyle/>
          <a:p>
            <a:pPr algn="ctr" defTabSz="1097280">
              <a:defRPr/>
            </a:pPr>
            <a:endParaRPr lang="ru-RU" sz="2160" kern="0">
              <a:solidFill>
                <a:prstClr val="black"/>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2" name="Стрелка вниз 21"/>
          <p:cNvSpPr/>
          <p:nvPr/>
        </p:nvSpPr>
        <p:spPr>
          <a:xfrm>
            <a:off x="6656953" y="2284292"/>
            <a:ext cx="353021" cy="624254"/>
          </a:xfrm>
          <a:prstGeom prst="downArrow">
            <a:avLst/>
          </a:prstGeom>
          <a:ln>
            <a:solidFill>
              <a:srgbClr val="2E75B6"/>
            </a:solidFill>
          </a:ln>
        </p:spPr>
        <p:style>
          <a:lnRef idx="2">
            <a:schemeClr val="accent5"/>
          </a:lnRef>
          <a:fillRef idx="1">
            <a:schemeClr val="lt1"/>
          </a:fillRef>
          <a:effectRef idx="0">
            <a:schemeClr val="accent5"/>
          </a:effectRef>
          <a:fontRef idx="minor">
            <a:schemeClr val="dk1"/>
          </a:fontRef>
        </p:style>
        <p:txBody>
          <a:bodyPr rtlCol="0" anchor="ctr"/>
          <a:lstStyle/>
          <a:p>
            <a:pPr algn="ctr" defTabSz="1097280">
              <a:defRPr/>
            </a:pPr>
            <a:endParaRPr lang="ru-RU" sz="2160" kern="0">
              <a:solidFill>
                <a:prstClr val="black"/>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6" name="Скругленный прямоугольник 25"/>
          <p:cNvSpPr/>
          <p:nvPr/>
        </p:nvSpPr>
        <p:spPr>
          <a:xfrm>
            <a:off x="1370535" y="1406114"/>
            <a:ext cx="1176573" cy="864096"/>
          </a:xfrm>
          <a:prstGeom prst="roundRect">
            <a:avLst/>
          </a:prstGeom>
          <a:ln>
            <a:solidFill>
              <a:srgbClr val="2E75B6"/>
            </a:solidFill>
          </a:ln>
        </p:spPr>
        <p:style>
          <a:lnRef idx="3">
            <a:schemeClr val="lt1"/>
          </a:lnRef>
          <a:fillRef idx="1">
            <a:schemeClr val="accent1"/>
          </a:fillRef>
          <a:effectRef idx="1">
            <a:schemeClr val="accent1"/>
          </a:effectRef>
          <a:fontRef idx="minor">
            <a:schemeClr val="lt1"/>
          </a:fontRef>
        </p:style>
        <p:txBody>
          <a:bodyPr rtlCol="0" anchor="ctr"/>
          <a:lstStyle/>
          <a:p>
            <a:pPr algn="ctr" defTabSz="1097280">
              <a:defRPr/>
            </a:pPr>
            <a:r>
              <a:rPr lang="ru-RU" sz="1600" kern="0" dirty="0">
                <a:solidFill>
                  <a:prstClr val="white"/>
                </a:solidFill>
                <a:latin typeface="Open Sans" panose="020B0606030504020204" pitchFamily="34" charset="0"/>
                <a:ea typeface="Open Sans" panose="020B0606030504020204" pitchFamily="34" charset="0"/>
                <a:cs typeface="Open Sans" panose="020B0606030504020204" pitchFamily="34" charset="0"/>
              </a:rPr>
              <a:t>ЕИСДОУ</a:t>
            </a:r>
          </a:p>
        </p:txBody>
      </p:sp>
      <p:sp>
        <p:nvSpPr>
          <p:cNvPr id="27" name="Скругленный прямоугольник 26"/>
          <p:cNvSpPr/>
          <p:nvPr/>
        </p:nvSpPr>
        <p:spPr>
          <a:xfrm>
            <a:off x="3010538" y="1420103"/>
            <a:ext cx="1192247" cy="845880"/>
          </a:xfrm>
          <a:prstGeom prst="roundRect">
            <a:avLst/>
          </a:prstGeom>
          <a:ln>
            <a:solidFill>
              <a:srgbClr val="2E75B6"/>
            </a:solidFill>
          </a:ln>
        </p:spPr>
        <p:style>
          <a:lnRef idx="3">
            <a:schemeClr val="lt1"/>
          </a:lnRef>
          <a:fillRef idx="1">
            <a:schemeClr val="accent1"/>
          </a:fillRef>
          <a:effectRef idx="1">
            <a:schemeClr val="accent1"/>
          </a:effectRef>
          <a:fontRef idx="minor">
            <a:schemeClr val="lt1"/>
          </a:fontRef>
        </p:style>
        <p:txBody>
          <a:bodyPr rtlCol="0" anchor="ctr"/>
          <a:lstStyle/>
          <a:p>
            <a:pPr algn="ctr" defTabSz="1097280">
              <a:defRPr/>
            </a:pPr>
            <a:r>
              <a:rPr lang="ru-RU" sz="1600" kern="0" dirty="0">
                <a:solidFill>
                  <a:prstClr val="white"/>
                </a:solidFill>
                <a:latin typeface="Open Sans" panose="020B0606030504020204" pitchFamily="34" charset="0"/>
                <a:ea typeface="Open Sans" panose="020B0606030504020204" pitchFamily="34" charset="0"/>
                <a:cs typeface="Open Sans" panose="020B0606030504020204" pitchFamily="34" charset="0"/>
              </a:rPr>
              <a:t>СПО ИСКО</a:t>
            </a:r>
          </a:p>
        </p:txBody>
      </p:sp>
      <p:sp>
        <p:nvSpPr>
          <p:cNvPr id="28" name="Скругленный прямоугольник 27"/>
          <p:cNvSpPr/>
          <p:nvPr/>
        </p:nvSpPr>
        <p:spPr>
          <a:xfrm>
            <a:off x="4661343" y="1394588"/>
            <a:ext cx="1126012" cy="864096"/>
          </a:xfrm>
          <a:prstGeom prst="roundRect">
            <a:avLst/>
          </a:prstGeom>
          <a:ln>
            <a:solidFill>
              <a:srgbClr val="2E75B6"/>
            </a:solidFill>
          </a:ln>
        </p:spPr>
        <p:style>
          <a:lnRef idx="3">
            <a:schemeClr val="lt1"/>
          </a:lnRef>
          <a:fillRef idx="1">
            <a:schemeClr val="accent1"/>
          </a:fillRef>
          <a:effectRef idx="1">
            <a:schemeClr val="accent1"/>
          </a:effectRef>
          <a:fontRef idx="minor">
            <a:schemeClr val="lt1"/>
          </a:fontRef>
        </p:style>
        <p:txBody>
          <a:bodyPr rtlCol="0" anchor="ctr"/>
          <a:lstStyle/>
          <a:p>
            <a:pPr algn="ctr" defTabSz="1097280">
              <a:defRPr/>
            </a:pPr>
            <a:r>
              <a:rPr lang="ru-RU" sz="1600" kern="0" dirty="0">
                <a:solidFill>
                  <a:prstClr val="white"/>
                </a:solidFill>
                <a:latin typeface="Open Sans" panose="020B0606030504020204" pitchFamily="34" charset="0"/>
                <a:ea typeface="Open Sans" panose="020B0606030504020204" pitchFamily="34" charset="0"/>
                <a:cs typeface="Open Sans" panose="020B0606030504020204" pitchFamily="34" charset="0"/>
              </a:rPr>
              <a:t>ИСУОД</a:t>
            </a:r>
          </a:p>
        </p:txBody>
      </p:sp>
      <p:sp>
        <p:nvSpPr>
          <p:cNvPr id="29" name="Скругленный прямоугольник 28"/>
          <p:cNvSpPr/>
          <p:nvPr/>
        </p:nvSpPr>
        <p:spPr>
          <a:xfrm>
            <a:off x="6250272" y="1387545"/>
            <a:ext cx="1166384" cy="870651"/>
          </a:xfrm>
          <a:prstGeom prst="roundRect">
            <a:avLst/>
          </a:prstGeom>
          <a:ln>
            <a:solidFill>
              <a:srgbClr val="2E75B6"/>
            </a:solidFill>
          </a:ln>
        </p:spPr>
        <p:style>
          <a:lnRef idx="3">
            <a:schemeClr val="lt1"/>
          </a:lnRef>
          <a:fillRef idx="1">
            <a:schemeClr val="accent1"/>
          </a:fillRef>
          <a:effectRef idx="1">
            <a:schemeClr val="accent1"/>
          </a:effectRef>
          <a:fontRef idx="minor">
            <a:schemeClr val="lt1"/>
          </a:fontRef>
        </p:style>
        <p:txBody>
          <a:bodyPr rtlCol="0" anchor="ctr"/>
          <a:lstStyle/>
          <a:p>
            <a:pPr algn="ctr" defTabSz="1097280">
              <a:defRPr/>
            </a:pPr>
            <a:r>
              <a:rPr lang="ru-RU" sz="1600" kern="0" dirty="0">
                <a:solidFill>
                  <a:prstClr val="white"/>
                </a:solidFill>
                <a:latin typeface="Open Sans" panose="020B0606030504020204" pitchFamily="34" charset="0"/>
                <a:ea typeface="Open Sans" panose="020B0606030504020204" pitchFamily="34" charset="0"/>
                <a:cs typeface="Open Sans" panose="020B0606030504020204" pitchFamily="34" charset="0"/>
              </a:rPr>
              <a:t>ИС</a:t>
            </a:r>
          </a:p>
          <a:p>
            <a:pPr algn="ctr" defTabSz="1097280">
              <a:defRPr/>
            </a:pPr>
            <a:r>
              <a:rPr lang="ru-RU" sz="1600" kern="0" dirty="0" smtClean="0">
                <a:solidFill>
                  <a:prstClr val="white"/>
                </a:solidFill>
                <a:latin typeface="Open Sans" panose="020B0606030504020204" pitchFamily="34" charset="0"/>
                <a:ea typeface="Open Sans" panose="020B0606030504020204" pitchFamily="34" charset="0"/>
                <a:cs typeface="Open Sans" panose="020B0606030504020204" pitchFamily="34" charset="0"/>
              </a:rPr>
              <a:t>ПОО</a:t>
            </a:r>
            <a:endParaRPr lang="ru-RU" sz="1600" kern="0"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2" name="Скругленный прямоугольник 31"/>
          <p:cNvSpPr/>
          <p:nvPr/>
        </p:nvSpPr>
        <p:spPr>
          <a:xfrm>
            <a:off x="701041" y="2975221"/>
            <a:ext cx="10714790" cy="777686"/>
          </a:xfrm>
          <a:prstGeom prst="roundRect">
            <a:avLst/>
          </a:prstGeom>
          <a:solidFill>
            <a:srgbClr val="BC75B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defTabSz="1097280">
              <a:defRPr/>
            </a:pPr>
            <a:r>
              <a:rPr lang="ru-RU" sz="2880" b="1" kern="0" dirty="0">
                <a:solidFill>
                  <a:prstClr val="white"/>
                </a:solidFill>
                <a:latin typeface="Open Sans" panose="020B0606030504020204" pitchFamily="34" charset="0"/>
                <a:ea typeface="Open Sans" panose="020B0606030504020204" pitchFamily="34" charset="0"/>
                <a:cs typeface="Open Sans" panose="020B0606030504020204" pitchFamily="34" charset="0"/>
              </a:rPr>
              <a:t>СПО ЕИС «Контингент»</a:t>
            </a:r>
          </a:p>
        </p:txBody>
      </p:sp>
      <p:sp>
        <p:nvSpPr>
          <p:cNvPr id="33" name="Цилиндр 32"/>
          <p:cNvSpPr/>
          <p:nvPr/>
        </p:nvSpPr>
        <p:spPr>
          <a:xfrm>
            <a:off x="4906483" y="4445998"/>
            <a:ext cx="2404283" cy="675817"/>
          </a:xfrm>
          <a:prstGeom prst="can">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defTabSz="1097280">
              <a:defRPr/>
            </a:pPr>
            <a:r>
              <a:rPr lang="ru-RU" sz="2400" b="1" i="1" kern="0" dirty="0">
                <a:solidFill>
                  <a:prstClr val="white"/>
                </a:solidFill>
                <a:latin typeface="Open Sans" panose="020B0606030504020204" pitchFamily="34" charset="0"/>
                <a:ea typeface="Open Sans" panose="020B0606030504020204" pitchFamily="34" charset="0"/>
                <a:cs typeface="Open Sans" panose="020B0606030504020204" pitchFamily="34" charset="0"/>
              </a:rPr>
              <a:t>СМЭВ</a:t>
            </a:r>
          </a:p>
        </p:txBody>
      </p:sp>
      <p:sp>
        <p:nvSpPr>
          <p:cNvPr id="34" name="Куб 33"/>
          <p:cNvSpPr/>
          <p:nvPr/>
        </p:nvSpPr>
        <p:spPr>
          <a:xfrm>
            <a:off x="4174802" y="5677862"/>
            <a:ext cx="3932878" cy="860098"/>
          </a:xfrm>
          <a:prstGeom prst="cube">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defTabSz="1097280">
              <a:defRPr/>
            </a:pPr>
            <a:r>
              <a:rPr lang="ru-RU" sz="2400" b="1" kern="0" dirty="0">
                <a:solidFill>
                  <a:prstClr val="white"/>
                </a:solidFill>
                <a:latin typeface="Open Sans" panose="020B0606030504020204" pitchFamily="34" charset="0"/>
                <a:ea typeface="Open Sans" panose="020B0606030504020204" pitchFamily="34" charset="0"/>
                <a:cs typeface="Open Sans" panose="020B0606030504020204" pitchFamily="34" charset="0"/>
              </a:rPr>
              <a:t>ГИС «Контингент»</a:t>
            </a:r>
          </a:p>
        </p:txBody>
      </p:sp>
      <p:sp>
        <p:nvSpPr>
          <p:cNvPr id="35" name="Стрелка вниз 34"/>
          <p:cNvSpPr/>
          <p:nvPr/>
        </p:nvSpPr>
        <p:spPr>
          <a:xfrm>
            <a:off x="5879976" y="5115115"/>
            <a:ext cx="432048" cy="562748"/>
          </a:xfrm>
          <a:prstGeom prst="downArrow">
            <a:avLst/>
          </a:prstGeom>
          <a:noFill/>
          <a:ln w="9525" cap="flat" cmpd="sng" algn="ctr">
            <a:solidFill>
              <a:srgbClr val="BC75B0"/>
            </a:solidFill>
            <a:prstDash val="solid"/>
          </a:ln>
          <a:effectLst>
            <a:outerShdw blurRad="40000" dist="20000" dir="5400000" rotWithShape="0">
              <a:srgbClr val="000000">
                <a:alpha val="38000"/>
              </a:srgbClr>
            </a:outerShdw>
          </a:effectLst>
        </p:spPr>
        <p:txBody>
          <a:bodyPr rtlCol="0" anchor="ctr"/>
          <a:lstStyle/>
          <a:p>
            <a:pPr algn="ctr" defTabSz="1097280">
              <a:defRPr/>
            </a:pPr>
            <a:endParaRPr lang="ru-RU" sz="2160" kern="0">
              <a:solidFill>
                <a:prstClr val="black"/>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6" name="Скругленный прямоугольник 35"/>
          <p:cNvSpPr/>
          <p:nvPr/>
        </p:nvSpPr>
        <p:spPr>
          <a:xfrm>
            <a:off x="7875200" y="1390823"/>
            <a:ext cx="1115056" cy="864096"/>
          </a:xfrm>
          <a:prstGeom prst="roundRect">
            <a:avLst/>
          </a:prstGeom>
          <a:ln>
            <a:solidFill>
              <a:srgbClr val="2E75B6"/>
            </a:solidFill>
          </a:ln>
        </p:spPr>
        <p:style>
          <a:lnRef idx="3">
            <a:schemeClr val="lt1"/>
          </a:lnRef>
          <a:fillRef idx="1">
            <a:schemeClr val="accent1"/>
          </a:fillRef>
          <a:effectRef idx="1">
            <a:schemeClr val="accent1"/>
          </a:effectRef>
          <a:fontRef idx="minor">
            <a:schemeClr val="lt1"/>
          </a:fontRef>
        </p:style>
        <p:txBody>
          <a:bodyPr rtlCol="0" anchor="ctr"/>
          <a:lstStyle/>
          <a:p>
            <a:pPr algn="ctr" defTabSz="1097280">
              <a:defRPr/>
            </a:pPr>
            <a:r>
              <a:rPr lang="ru-RU" sz="1600" kern="0" dirty="0" smtClean="0">
                <a:solidFill>
                  <a:prstClr val="white"/>
                </a:solidFill>
                <a:latin typeface="Open Sans" panose="020B0606030504020204" pitchFamily="34" charset="0"/>
                <a:ea typeface="Open Sans" panose="020B0606030504020204" pitchFamily="34" charset="0"/>
                <a:cs typeface="Open Sans" panose="020B0606030504020204" pitchFamily="34" charset="0"/>
              </a:rPr>
              <a:t>СПО </a:t>
            </a:r>
            <a:endParaRPr lang="ru-RU" sz="1600" kern="0"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a:p>
            <a:pPr algn="ctr" defTabSz="1097280">
              <a:defRPr/>
            </a:pPr>
            <a:r>
              <a:rPr lang="ru-RU" sz="1600" kern="0" dirty="0" smtClean="0">
                <a:solidFill>
                  <a:prstClr val="white"/>
                </a:solidFill>
                <a:latin typeface="Open Sans" panose="020B0606030504020204" pitchFamily="34" charset="0"/>
                <a:ea typeface="Open Sans" panose="020B0606030504020204" pitchFamily="34" charset="0"/>
                <a:cs typeface="Open Sans" panose="020B0606030504020204" pitchFamily="34" charset="0"/>
              </a:rPr>
              <a:t>ЕИСДОП</a:t>
            </a:r>
            <a:endParaRPr lang="ru-RU" sz="1600" kern="0"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9" name="Скругленный прямоугольник 38"/>
          <p:cNvSpPr/>
          <p:nvPr/>
        </p:nvSpPr>
        <p:spPr>
          <a:xfrm>
            <a:off x="9448800" y="1390823"/>
            <a:ext cx="1192247" cy="864096"/>
          </a:xfrm>
          <a:prstGeom prst="roundRect">
            <a:avLst/>
          </a:prstGeom>
          <a:ln>
            <a:solidFill>
              <a:srgbClr val="2E75B6"/>
            </a:solidFill>
          </a:ln>
        </p:spPr>
        <p:style>
          <a:lnRef idx="3">
            <a:schemeClr val="lt1"/>
          </a:lnRef>
          <a:fillRef idx="1">
            <a:schemeClr val="accent1"/>
          </a:fillRef>
          <a:effectRef idx="1">
            <a:schemeClr val="accent1"/>
          </a:effectRef>
          <a:fontRef idx="minor">
            <a:schemeClr val="lt1"/>
          </a:fontRef>
        </p:style>
        <p:txBody>
          <a:bodyPr rtlCol="0" anchor="ctr"/>
          <a:lstStyle/>
          <a:p>
            <a:pPr algn="ctr" defTabSz="1097280">
              <a:defRPr/>
            </a:pPr>
            <a:r>
              <a:rPr lang="ru-RU" sz="1600" kern="0" dirty="0">
                <a:solidFill>
                  <a:prstClr val="white"/>
                </a:solidFill>
                <a:latin typeface="Open Sans" panose="020B0606030504020204" pitchFamily="34" charset="0"/>
                <a:ea typeface="Open Sans" panose="020B0606030504020204" pitchFamily="34" charset="0"/>
                <a:cs typeface="Open Sans" panose="020B0606030504020204" pitchFamily="34" charset="0"/>
              </a:rPr>
              <a:t>ИС </a:t>
            </a:r>
          </a:p>
          <a:p>
            <a:pPr algn="ctr" defTabSz="1097280">
              <a:defRPr/>
            </a:pPr>
            <a:r>
              <a:rPr lang="ru-RU" sz="1600" kern="0" dirty="0">
                <a:solidFill>
                  <a:prstClr val="white"/>
                </a:solidFill>
                <a:latin typeface="Open Sans" panose="020B0606030504020204" pitchFamily="34" charset="0"/>
                <a:ea typeface="Open Sans" panose="020B0606030504020204" pitchFamily="34" charset="0"/>
                <a:cs typeface="Open Sans" panose="020B0606030504020204" pitchFamily="34" charset="0"/>
              </a:rPr>
              <a:t>ЗАГС</a:t>
            </a:r>
          </a:p>
        </p:txBody>
      </p:sp>
      <p:sp>
        <p:nvSpPr>
          <p:cNvPr id="40" name="Заголовок 1"/>
          <p:cNvSpPr txBox="1">
            <a:spLocks/>
          </p:cNvSpPr>
          <p:nvPr/>
        </p:nvSpPr>
        <p:spPr>
          <a:xfrm>
            <a:off x="262140" y="261734"/>
            <a:ext cx="5408296" cy="49934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smtClean="0">
                <a:solidFill>
                  <a:srgbClr val="7030A0"/>
                </a:solidFill>
                <a:latin typeface="Open Sans" panose="020B0606030504020204" pitchFamily="34" charset="0"/>
                <a:ea typeface="Open Sans" panose="020B0606030504020204" pitchFamily="34" charset="0"/>
                <a:cs typeface="Open Sans" panose="020B0606030504020204" pitchFamily="34" charset="0"/>
              </a:rPr>
              <a:t>Схема обмена данными</a:t>
            </a:r>
            <a:endParaRPr lang="ru-RU" sz="3200" b="1" dirty="0">
              <a:solidFill>
                <a:srgbClr val="7030A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1" name="Стрелка вниз 40"/>
          <p:cNvSpPr/>
          <p:nvPr/>
        </p:nvSpPr>
        <p:spPr>
          <a:xfrm>
            <a:off x="5047838" y="2288623"/>
            <a:ext cx="353021" cy="624254"/>
          </a:xfrm>
          <a:prstGeom prst="downArrow">
            <a:avLst/>
          </a:prstGeom>
          <a:ln>
            <a:solidFill>
              <a:srgbClr val="2E75B6"/>
            </a:solidFill>
          </a:ln>
        </p:spPr>
        <p:style>
          <a:lnRef idx="2">
            <a:schemeClr val="accent5"/>
          </a:lnRef>
          <a:fillRef idx="1">
            <a:schemeClr val="lt1"/>
          </a:fillRef>
          <a:effectRef idx="0">
            <a:schemeClr val="accent5"/>
          </a:effectRef>
          <a:fontRef idx="minor">
            <a:schemeClr val="dk1"/>
          </a:fontRef>
        </p:style>
        <p:txBody>
          <a:bodyPr rtlCol="0" anchor="ctr"/>
          <a:lstStyle/>
          <a:p>
            <a:pPr algn="ctr" defTabSz="1097280">
              <a:defRPr/>
            </a:pPr>
            <a:endParaRPr lang="ru-RU" sz="2160" kern="0">
              <a:solidFill>
                <a:prstClr val="black"/>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2" name="Стрелка вниз 41"/>
          <p:cNvSpPr/>
          <p:nvPr/>
        </p:nvSpPr>
        <p:spPr>
          <a:xfrm>
            <a:off x="3422047" y="2299216"/>
            <a:ext cx="353021" cy="642667"/>
          </a:xfrm>
          <a:prstGeom prst="downArrow">
            <a:avLst/>
          </a:prstGeom>
          <a:ln>
            <a:solidFill>
              <a:srgbClr val="2E75B6"/>
            </a:solidFill>
          </a:ln>
        </p:spPr>
        <p:style>
          <a:lnRef idx="2">
            <a:schemeClr val="accent5"/>
          </a:lnRef>
          <a:fillRef idx="1">
            <a:schemeClr val="lt1"/>
          </a:fillRef>
          <a:effectRef idx="0">
            <a:schemeClr val="accent5"/>
          </a:effectRef>
          <a:fontRef idx="minor">
            <a:schemeClr val="dk1"/>
          </a:fontRef>
        </p:style>
        <p:txBody>
          <a:bodyPr rtlCol="0" anchor="ctr"/>
          <a:lstStyle/>
          <a:p>
            <a:pPr algn="ctr" defTabSz="1097280">
              <a:defRPr/>
            </a:pPr>
            <a:endParaRPr lang="ru-RU" sz="2160" kern="0">
              <a:solidFill>
                <a:prstClr val="black"/>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3" name="Стрелка вниз 42"/>
          <p:cNvSpPr/>
          <p:nvPr/>
        </p:nvSpPr>
        <p:spPr>
          <a:xfrm>
            <a:off x="1796256" y="2297334"/>
            <a:ext cx="353021" cy="624254"/>
          </a:xfrm>
          <a:prstGeom prst="downArrow">
            <a:avLst/>
          </a:prstGeom>
          <a:ln>
            <a:solidFill>
              <a:srgbClr val="2E75B6"/>
            </a:solidFill>
          </a:ln>
        </p:spPr>
        <p:style>
          <a:lnRef idx="2">
            <a:schemeClr val="accent5"/>
          </a:lnRef>
          <a:fillRef idx="1">
            <a:schemeClr val="lt1"/>
          </a:fillRef>
          <a:effectRef idx="0">
            <a:schemeClr val="accent5"/>
          </a:effectRef>
          <a:fontRef idx="minor">
            <a:schemeClr val="dk1"/>
          </a:fontRef>
        </p:style>
        <p:txBody>
          <a:bodyPr rtlCol="0" anchor="ctr"/>
          <a:lstStyle/>
          <a:p>
            <a:pPr algn="ctr" defTabSz="1097280">
              <a:defRPr/>
            </a:pPr>
            <a:endParaRPr lang="ru-RU" sz="2160" kern="0">
              <a:solidFill>
                <a:prstClr val="black"/>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5" name="Стрелка вниз 44"/>
          <p:cNvSpPr/>
          <p:nvPr/>
        </p:nvSpPr>
        <p:spPr>
          <a:xfrm>
            <a:off x="8240474" y="2288981"/>
            <a:ext cx="353021" cy="640960"/>
          </a:xfrm>
          <a:prstGeom prst="downArrow">
            <a:avLst/>
          </a:prstGeom>
          <a:ln>
            <a:solidFill>
              <a:srgbClr val="2E75B6"/>
            </a:solidFill>
          </a:ln>
        </p:spPr>
        <p:style>
          <a:lnRef idx="2">
            <a:schemeClr val="accent5"/>
          </a:lnRef>
          <a:fillRef idx="1">
            <a:schemeClr val="lt1"/>
          </a:fillRef>
          <a:effectRef idx="0">
            <a:schemeClr val="accent5"/>
          </a:effectRef>
          <a:fontRef idx="minor">
            <a:schemeClr val="dk1"/>
          </a:fontRef>
        </p:style>
        <p:txBody>
          <a:bodyPr rtlCol="0" anchor="ctr"/>
          <a:lstStyle/>
          <a:p>
            <a:pPr algn="ctr" defTabSz="1097280">
              <a:defRPr/>
            </a:pPr>
            <a:endParaRPr lang="ru-RU" sz="2160" kern="0">
              <a:solidFill>
                <a:prstClr val="black"/>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6" name="Стрелка вниз 45"/>
          <p:cNvSpPr/>
          <p:nvPr/>
        </p:nvSpPr>
        <p:spPr>
          <a:xfrm>
            <a:off x="9873325" y="2288981"/>
            <a:ext cx="353021" cy="640960"/>
          </a:xfrm>
          <a:prstGeom prst="downArrow">
            <a:avLst/>
          </a:prstGeom>
          <a:ln>
            <a:solidFill>
              <a:srgbClr val="2E75B6"/>
            </a:solidFill>
          </a:ln>
        </p:spPr>
        <p:style>
          <a:lnRef idx="2">
            <a:schemeClr val="accent5"/>
          </a:lnRef>
          <a:fillRef idx="1">
            <a:schemeClr val="lt1"/>
          </a:fillRef>
          <a:effectRef idx="0">
            <a:schemeClr val="accent5"/>
          </a:effectRef>
          <a:fontRef idx="minor">
            <a:schemeClr val="dk1"/>
          </a:fontRef>
        </p:style>
        <p:txBody>
          <a:bodyPr rtlCol="0" anchor="ctr"/>
          <a:lstStyle/>
          <a:p>
            <a:pPr algn="ctr" defTabSz="1097280">
              <a:defRPr/>
            </a:pPr>
            <a:endParaRPr lang="ru-RU" sz="2160" kern="0">
              <a:solidFill>
                <a:prstClr val="black"/>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Выгнутая вправо стрелка 2"/>
          <p:cNvSpPr/>
          <p:nvPr/>
        </p:nvSpPr>
        <p:spPr>
          <a:xfrm flipV="1">
            <a:off x="11568593" y="2435551"/>
            <a:ext cx="474001" cy="910905"/>
          </a:xfrm>
          <a:prstGeom prst="curved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solidFill>
                <a:schemeClr val="tx1"/>
              </a:solidFill>
            </a:endParaRPr>
          </a:p>
        </p:txBody>
      </p:sp>
      <p:sp>
        <p:nvSpPr>
          <p:cNvPr id="37" name="Выгнутая вправо стрелка 36"/>
          <p:cNvSpPr/>
          <p:nvPr/>
        </p:nvSpPr>
        <p:spPr>
          <a:xfrm flipH="1" flipV="1">
            <a:off x="97049" y="2435551"/>
            <a:ext cx="448311" cy="910791"/>
          </a:xfrm>
          <a:prstGeom prst="curved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solidFill>
                <a:schemeClr val="tx1"/>
              </a:solidFill>
            </a:endParaRPr>
          </a:p>
        </p:txBody>
      </p:sp>
      <p:sp>
        <p:nvSpPr>
          <p:cNvPr id="4" name="Номер слайда 3"/>
          <p:cNvSpPr>
            <a:spLocks noGrp="1"/>
          </p:cNvSpPr>
          <p:nvPr>
            <p:ph type="sldNum" sz="quarter" idx="12"/>
          </p:nvPr>
        </p:nvSpPr>
        <p:spPr>
          <a:xfrm>
            <a:off x="9448800" y="6492875"/>
            <a:ext cx="2743200" cy="365125"/>
          </a:xfrm>
        </p:spPr>
        <p:txBody>
          <a:bodyPr/>
          <a:lstStyle/>
          <a:p>
            <a:fld id="{02EB3E9A-0FC0-4F48-88FA-D257FB601A64}" type="slidenum">
              <a:rPr lang="ru-RU" smtClean="0"/>
              <a:t>4</a:t>
            </a:fld>
            <a:endParaRPr lang="ru-RU" dirty="0"/>
          </a:p>
        </p:txBody>
      </p:sp>
    </p:spTree>
    <p:extLst>
      <p:ext uri="{BB962C8B-B14F-4D97-AF65-F5344CB8AC3E}">
        <p14:creationId xmlns:p14="http://schemas.microsoft.com/office/powerpoint/2010/main" val="431998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272414" y="251460"/>
            <a:ext cx="6699886" cy="49934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smtClean="0">
                <a:solidFill>
                  <a:srgbClr val="7030A0"/>
                </a:solidFill>
                <a:latin typeface="Open Sans" panose="020B0606030504020204" pitchFamily="34" charset="0"/>
                <a:ea typeface="Open Sans" panose="020B0606030504020204" pitchFamily="34" charset="0"/>
                <a:cs typeface="Open Sans" panose="020B0606030504020204" pitchFamily="34" charset="0"/>
              </a:rPr>
              <a:t>Статистика</a:t>
            </a:r>
            <a:endParaRPr lang="ru-RU" sz="3200" b="1" dirty="0">
              <a:solidFill>
                <a:srgbClr val="7030A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4" name="Рисунок 3"/>
          <p:cNvPicPr>
            <a:picLocks noChangeAspect="1"/>
          </p:cNvPicPr>
          <p:nvPr/>
        </p:nvPicPr>
        <p:blipFill>
          <a:blip r:embed="rId2"/>
          <a:stretch>
            <a:fillRect/>
          </a:stretch>
        </p:blipFill>
        <p:spPr>
          <a:xfrm>
            <a:off x="2124075" y="798629"/>
            <a:ext cx="7886700" cy="5843472"/>
          </a:xfrm>
          <a:prstGeom prst="rect">
            <a:avLst/>
          </a:prstGeom>
        </p:spPr>
      </p:pic>
      <p:sp>
        <p:nvSpPr>
          <p:cNvPr id="5" name="Номер слайда 3"/>
          <p:cNvSpPr>
            <a:spLocks noGrp="1"/>
          </p:cNvSpPr>
          <p:nvPr>
            <p:ph type="sldNum" sz="quarter" idx="12"/>
          </p:nvPr>
        </p:nvSpPr>
        <p:spPr>
          <a:xfrm>
            <a:off x="9448800" y="6492875"/>
            <a:ext cx="2743200" cy="365125"/>
          </a:xfrm>
        </p:spPr>
        <p:txBody>
          <a:bodyPr/>
          <a:lstStyle/>
          <a:p>
            <a:r>
              <a:rPr lang="en-US" dirty="0" smtClean="0"/>
              <a:t>5</a:t>
            </a:r>
            <a:endParaRPr lang="ru-RU" dirty="0"/>
          </a:p>
        </p:txBody>
      </p:sp>
    </p:spTree>
    <p:extLst>
      <p:ext uri="{BB962C8B-B14F-4D97-AF65-F5344CB8AC3E}">
        <p14:creationId xmlns:p14="http://schemas.microsoft.com/office/powerpoint/2010/main" val="1798810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272414" y="251460"/>
            <a:ext cx="6699886" cy="49934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smtClean="0">
                <a:solidFill>
                  <a:srgbClr val="7030A0"/>
                </a:solidFill>
                <a:latin typeface="Open Sans" panose="020B0606030504020204" pitchFamily="34" charset="0"/>
                <a:ea typeface="Open Sans" panose="020B0606030504020204" pitchFamily="34" charset="0"/>
                <a:cs typeface="Open Sans" panose="020B0606030504020204" pitchFamily="34" charset="0"/>
              </a:rPr>
              <a:t>Результаты</a:t>
            </a:r>
            <a:endParaRPr lang="ru-RU" sz="3200" b="1" dirty="0">
              <a:solidFill>
                <a:srgbClr val="7030A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Прямоугольник 3"/>
          <p:cNvSpPr/>
          <p:nvPr/>
        </p:nvSpPr>
        <p:spPr>
          <a:xfrm>
            <a:off x="272415" y="1247485"/>
            <a:ext cx="11081386" cy="4893647"/>
          </a:xfrm>
          <a:prstGeom prst="rect">
            <a:avLst/>
          </a:prstGeom>
        </p:spPr>
        <p:txBody>
          <a:bodyPr wrap="square">
            <a:spAutoFit/>
          </a:bodyPr>
          <a:lstStyle/>
          <a:p>
            <a:pPr marL="342900" lvl="0" indent="-342900">
              <a:lnSpc>
                <a:spcPct val="130000"/>
              </a:lnSpc>
              <a:spcBef>
                <a:spcPct val="0"/>
              </a:spcBef>
              <a:buClr>
                <a:srgbClr val="2E75B6"/>
              </a:buClr>
              <a:buFont typeface="Wingdings" panose="05000000000000000000" pitchFamily="2" charset="2"/>
              <a:buChar char="ü"/>
            </a:pPr>
            <a:r>
              <a:rPr lang="ru-RU" altLang="ru-RU" sz="20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22 ноября и 23 </a:t>
            </a:r>
            <a:r>
              <a:rPr lang="ru-RU" altLang="ru-RU" sz="2000" dirty="0">
                <a:solidFill>
                  <a:srgbClr val="808285"/>
                </a:solidFill>
                <a:latin typeface="Open Sans" panose="020B0606030504020204" pitchFamily="34" charset="0"/>
                <a:ea typeface="Open Sans" panose="020B0606030504020204" pitchFamily="34" charset="0"/>
                <a:cs typeface="Open Sans" panose="020B0606030504020204" pitchFamily="34" charset="0"/>
              </a:rPr>
              <a:t>ноября проведены консультативные занятия в формате </a:t>
            </a:r>
            <a:r>
              <a:rPr lang="ru-RU" altLang="ru-RU" sz="20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вебинаров.</a:t>
            </a:r>
            <a:endParaRPr lang="ru-RU" altLang="ru-RU" sz="20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130000"/>
              </a:lnSpc>
              <a:spcBef>
                <a:spcPct val="0"/>
              </a:spcBef>
              <a:buClr>
                <a:srgbClr val="2E75B6"/>
              </a:buClr>
              <a:buFont typeface="Wingdings" panose="05000000000000000000" pitchFamily="2" charset="2"/>
              <a:buChar char="ü"/>
            </a:pPr>
            <a:endParaRPr lang="ru-RU" altLang="ru-RU" sz="2000" dirty="0">
              <a:solidFill>
                <a:srgbClr val="808285"/>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130000"/>
              </a:lnSpc>
              <a:spcBef>
                <a:spcPct val="0"/>
              </a:spcBef>
              <a:buClr>
                <a:srgbClr val="2E75B6"/>
              </a:buClr>
              <a:buFont typeface="Wingdings" panose="05000000000000000000" pitchFamily="2" charset="2"/>
              <a:buChar char="ü"/>
            </a:pPr>
            <a:r>
              <a:rPr lang="ru-RU" altLang="ru-RU" sz="20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Осуществлено </a:t>
            </a:r>
            <a:r>
              <a:rPr lang="ru-RU" altLang="ru-RU" sz="20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наполнение Системы сведениями по дошкольным образовательным организациям Московской области.</a:t>
            </a:r>
          </a:p>
          <a:p>
            <a:pPr lvl="0">
              <a:lnSpc>
                <a:spcPct val="130000"/>
              </a:lnSpc>
              <a:spcBef>
                <a:spcPct val="0"/>
              </a:spcBef>
              <a:buClr>
                <a:srgbClr val="2E75B6"/>
              </a:buClr>
            </a:pPr>
            <a:endParaRPr lang="ru-RU" altLang="ru-RU" sz="20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130000"/>
              </a:lnSpc>
              <a:spcBef>
                <a:spcPct val="0"/>
              </a:spcBef>
              <a:buClr>
                <a:srgbClr val="2E75B6"/>
              </a:buClr>
              <a:buFont typeface="Wingdings" panose="05000000000000000000" pitchFamily="2" charset="2"/>
              <a:buChar char="ü"/>
            </a:pPr>
            <a:r>
              <a:rPr lang="ru-RU" altLang="ru-RU" sz="20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Осуществлено наполнение системы  сведениями по общеобразовательным и профессиональным организациям Московской области;.</a:t>
            </a:r>
          </a:p>
          <a:p>
            <a:pPr lvl="0">
              <a:lnSpc>
                <a:spcPct val="130000"/>
              </a:lnSpc>
              <a:spcBef>
                <a:spcPct val="0"/>
              </a:spcBef>
              <a:buClr>
                <a:srgbClr val="2E75B6"/>
              </a:buClr>
            </a:pPr>
            <a:endParaRPr lang="ru-RU" altLang="ru-RU" sz="20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130000"/>
              </a:lnSpc>
              <a:spcBef>
                <a:spcPct val="0"/>
              </a:spcBef>
              <a:buClr>
                <a:srgbClr val="2E75B6"/>
              </a:buClr>
              <a:buFont typeface="Wingdings" panose="05000000000000000000" pitchFamily="2" charset="2"/>
              <a:buChar char="ü"/>
            </a:pPr>
            <a:r>
              <a:rPr lang="ru-RU" altLang="ru-RU" sz="20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Проведена работа по выверке данных в Системе.</a:t>
            </a:r>
          </a:p>
          <a:p>
            <a:pPr marL="342900" lvl="0" indent="-342900">
              <a:lnSpc>
                <a:spcPct val="130000"/>
              </a:lnSpc>
              <a:spcBef>
                <a:spcPct val="0"/>
              </a:spcBef>
              <a:buClr>
                <a:srgbClr val="2E75B6"/>
              </a:buClr>
              <a:buFont typeface="Wingdings" panose="05000000000000000000" pitchFamily="2" charset="2"/>
              <a:buChar char="ü"/>
            </a:pPr>
            <a:endParaRPr lang="ru-RU" altLang="ru-RU" sz="2000" dirty="0">
              <a:solidFill>
                <a:srgbClr val="808285"/>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130000"/>
              </a:lnSpc>
              <a:spcBef>
                <a:spcPct val="0"/>
              </a:spcBef>
              <a:buClr>
                <a:srgbClr val="2E75B6"/>
              </a:buClr>
              <a:buFont typeface="Wingdings" panose="05000000000000000000" pitchFamily="2" charset="2"/>
              <a:buChar char="ü"/>
            </a:pPr>
            <a:r>
              <a:rPr lang="ru-RU" altLang="ru-RU" sz="20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Проведены работы по наполнению региональных систем в сфере образования для последующей передачи в ЕИС «Контингент» .</a:t>
            </a:r>
            <a:endParaRPr lang="ru-RU" altLang="ru-RU" sz="16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Номер слайда 1"/>
          <p:cNvSpPr>
            <a:spLocks noGrp="1"/>
          </p:cNvSpPr>
          <p:nvPr>
            <p:ph type="sldNum" sz="quarter" idx="12"/>
          </p:nvPr>
        </p:nvSpPr>
        <p:spPr>
          <a:xfrm>
            <a:off x="9448800" y="6492875"/>
            <a:ext cx="2743200" cy="365125"/>
          </a:xfrm>
        </p:spPr>
        <p:txBody>
          <a:bodyPr/>
          <a:lstStyle/>
          <a:p>
            <a:r>
              <a:rPr lang="en-US" dirty="0" smtClean="0"/>
              <a:t>6</a:t>
            </a:r>
            <a:endParaRPr lang="ru-RU" dirty="0"/>
          </a:p>
        </p:txBody>
      </p:sp>
    </p:spTree>
    <p:extLst>
      <p:ext uri="{BB962C8B-B14F-4D97-AF65-F5344CB8AC3E}">
        <p14:creationId xmlns:p14="http://schemas.microsoft.com/office/powerpoint/2010/main" val="281187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272414" y="251460"/>
            <a:ext cx="6699886" cy="49934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smtClean="0">
                <a:solidFill>
                  <a:srgbClr val="7030A0"/>
                </a:solidFill>
                <a:latin typeface="Open Sans" panose="020B0606030504020204" pitchFamily="34" charset="0"/>
                <a:ea typeface="Open Sans" panose="020B0606030504020204" pitchFamily="34" charset="0"/>
                <a:cs typeface="Open Sans" panose="020B0606030504020204" pitchFamily="34" charset="0"/>
              </a:rPr>
              <a:t>Планируемые работы</a:t>
            </a:r>
            <a:endParaRPr lang="ru-RU" sz="3200" b="1" dirty="0">
              <a:solidFill>
                <a:srgbClr val="7030A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Прямоугольник 3"/>
          <p:cNvSpPr/>
          <p:nvPr/>
        </p:nvSpPr>
        <p:spPr>
          <a:xfrm>
            <a:off x="272414" y="1247485"/>
            <a:ext cx="11541633" cy="4093428"/>
          </a:xfrm>
          <a:prstGeom prst="rect">
            <a:avLst/>
          </a:prstGeom>
        </p:spPr>
        <p:txBody>
          <a:bodyPr wrap="square">
            <a:spAutoFit/>
          </a:bodyPr>
          <a:lstStyle/>
          <a:p>
            <a:pPr marL="342900" lvl="0" indent="-342900">
              <a:lnSpc>
                <a:spcPct val="130000"/>
              </a:lnSpc>
              <a:spcBef>
                <a:spcPct val="0"/>
              </a:spcBef>
              <a:buClr>
                <a:srgbClr val="2E75B6"/>
              </a:buClr>
              <a:buFont typeface="Wingdings" panose="05000000000000000000" pitchFamily="2" charset="2"/>
              <a:buChar char="ü"/>
            </a:pPr>
            <a:r>
              <a:rPr lang="ru-RU" altLang="ru-RU" sz="20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Наполнение СПО ЕИС «Контингент» данными из региональных систем в сфере образования на 2015-2016 и 2016-2017 учебный год.</a:t>
            </a:r>
          </a:p>
          <a:p>
            <a:pPr marL="342900" lvl="0" indent="-342900">
              <a:lnSpc>
                <a:spcPct val="130000"/>
              </a:lnSpc>
              <a:spcBef>
                <a:spcPct val="0"/>
              </a:spcBef>
              <a:buClr>
                <a:srgbClr val="2E75B6"/>
              </a:buClr>
              <a:buFont typeface="Wingdings" panose="05000000000000000000" pitchFamily="2" charset="2"/>
              <a:buChar char="ü"/>
            </a:pPr>
            <a:endParaRPr lang="ru-RU" altLang="ru-RU" sz="20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130000"/>
              </a:lnSpc>
              <a:spcBef>
                <a:spcPct val="0"/>
              </a:spcBef>
              <a:buClr>
                <a:srgbClr val="2E75B6"/>
              </a:buClr>
              <a:buFont typeface="Wingdings" panose="05000000000000000000" pitchFamily="2" charset="2"/>
              <a:buChar char="ü"/>
            </a:pPr>
            <a:r>
              <a:rPr lang="ru-RU" altLang="ru-RU" sz="20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Ведение работ по наполнению региональных систем в сфере образования для последующей передачи в СПО ЕИС «Контингент».</a:t>
            </a:r>
          </a:p>
          <a:p>
            <a:pPr marL="342900" lvl="0" indent="-342900">
              <a:lnSpc>
                <a:spcPct val="130000"/>
              </a:lnSpc>
              <a:spcBef>
                <a:spcPct val="0"/>
              </a:spcBef>
              <a:buClr>
                <a:srgbClr val="2E75B6"/>
              </a:buClr>
              <a:buFont typeface="Wingdings" panose="05000000000000000000" pitchFamily="2" charset="2"/>
              <a:buChar char="ü"/>
            </a:pPr>
            <a:endParaRPr lang="ru-RU" altLang="ru-RU" sz="2000" dirty="0">
              <a:solidFill>
                <a:srgbClr val="808285"/>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130000"/>
              </a:lnSpc>
              <a:spcBef>
                <a:spcPct val="0"/>
              </a:spcBef>
              <a:buClr>
                <a:srgbClr val="2E75B6"/>
              </a:buClr>
              <a:buFont typeface="Wingdings" panose="05000000000000000000" pitchFamily="2" charset="2"/>
              <a:buChar char="ü"/>
            </a:pPr>
            <a:r>
              <a:rPr lang="ru-RU" altLang="ru-RU" sz="20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Проведение работ по передаче данных в федеральный сегмент уч</a:t>
            </a:r>
            <a:r>
              <a:rPr lang="ru-RU" altLang="ru-RU" sz="2000" dirty="0">
                <a:solidFill>
                  <a:srgbClr val="808285"/>
                </a:solidFill>
                <a:latin typeface="Open Sans" panose="020B0606030504020204" pitchFamily="34" charset="0"/>
                <a:ea typeface="Open Sans" panose="020B0606030504020204" pitchFamily="34" charset="0"/>
                <a:cs typeface="Open Sans" panose="020B0606030504020204" pitchFamily="34" charset="0"/>
              </a:rPr>
              <a:t>е</a:t>
            </a:r>
            <a:r>
              <a:rPr lang="ru-RU" altLang="ru-RU" sz="20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та контингента обучающихся.</a:t>
            </a:r>
          </a:p>
          <a:p>
            <a:pPr marL="342900" lvl="0" indent="-342900">
              <a:lnSpc>
                <a:spcPct val="130000"/>
              </a:lnSpc>
              <a:spcBef>
                <a:spcPct val="0"/>
              </a:spcBef>
              <a:buClr>
                <a:srgbClr val="2E75B6"/>
              </a:buClr>
              <a:buFont typeface="Wingdings" panose="05000000000000000000" pitchFamily="2" charset="2"/>
              <a:buChar char="ü"/>
            </a:pPr>
            <a:endParaRPr lang="ru-RU" altLang="ru-RU" sz="2000" dirty="0">
              <a:solidFill>
                <a:srgbClr val="808285"/>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130000"/>
              </a:lnSpc>
              <a:spcBef>
                <a:spcPct val="0"/>
              </a:spcBef>
              <a:buClr>
                <a:srgbClr val="2E75B6"/>
              </a:buClr>
              <a:buFont typeface="Wingdings" panose="05000000000000000000" pitchFamily="2" charset="2"/>
              <a:buChar char="ü"/>
            </a:pPr>
            <a:r>
              <a:rPr lang="ru-RU" altLang="ru-RU" sz="20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Выверка данных, поступающих в СПО ЕИС «Контингент» из региональных систем.</a:t>
            </a:r>
          </a:p>
          <a:p>
            <a:pPr lvl="0">
              <a:lnSpc>
                <a:spcPct val="130000"/>
              </a:lnSpc>
              <a:spcBef>
                <a:spcPct val="0"/>
              </a:spcBef>
              <a:buClr>
                <a:srgbClr val="2E75B6"/>
              </a:buClr>
            </a:pPr>
            <a:endParaRPr lang="ru-RU" altLang="ru-RU" sz="20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Номер слайда 1"/>
          <p:cNvSpPr>
            <a:spLocks noGrp="1"/>
          </p:cNvSpPr>
          <p:nvPr>
            <p:ph type="sldNum" sz="quarter" idx="12"/>
          </p:nvPr>
        </p:nvSpPr>
        <p:spPr>
          <a:xfrm>
            <a:off x="9448800" y="6492875"/>
            <a:ext cx="2743200" cy="365125"/>
          </a:xfrm>
        </p:spPr>
        <p:txBody>
          <a:bodyPr/>
          <a:lstStyle/>
          <a:p>
            <a:r>
              <a:rPr lang="en-US" dirty="0" smtClean="0"/>
              <a:t>7</a:t>
            </a:r>
            <a:endParaRPr lang="ru-RU" dirty="0"/>
          </a:p>
        </p:txBody>
      </p:sp>
    </p:spTree>
    <p:extLst>
      <p:ext uri="{BB962C8B-B14F-4D97-AF65-F5344CB8AC3E}">
        <p14:creationId xmlns:p14="http://schemas.microsoft.com/office/powerpoint/2010/main" val="1330452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272413" y="251460"/>
            <a:ext cx="10576561" cy="49934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smtClean="0">
                <a:solidFill>
                  <a:srgbClr val="7030A0"/>
                </a:solidFill>
                <a:latin typeface="Open Sans" panose="020B0606030504020204" pitchFamily="34" charset="0"/>
                <a:ea typeface="Open Sans" panose="020B0606030504020204" pitchFamily="34" charset="0"/>
                <a:cs typeface="Open Sans" panose="020B0606030504020204" pitchFamily="34" charset="0"/>
              </a:rPr>
              <a:t>Передача данных в федеральный сегмент</a:t>
            </a:r>
            <a:endParaRPr lang="ru-RU" sz="3200" b="1" dirty="0">
              <a:solidFill>
                <a:srgbClr val="7030A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Номер слайда 1"/>
          <p:cNvSpPr>
            <a:spLocks noGrp="1"/>
          </p:cNvSpPr>
          <p:nvPr>
            <p:ph type="sldNum" sz="quarter" idx="12"/>
          </p:nvPr>
        </p:nvSpPr>
        <p:spPr>
          <a:xfrm>
            <a:off x="9448800" y="6492875"/>
            <a:ext cx="2743200" cy="365125"/>
          </a:xfrm>
        </p:spPr>
        <p:txBody>
          <a:bodyPr/>
          <a:lstStyle/>
          <a:p>
            <a:r>
              <a:rPr lang="en-US" dirty="0" smtClean="0"/>
              <a:t>8</a:t>
            </a:r>
            <a:endParaRPr lang="ru-RU" dirty="0"/>
          </a:p>
        </p:txBody>
      </p:sp>
      <p:sp>
        <p:nvSpPr>
          <p:cNvPr id="5" name="Скругленный прямоугольник 4"/>
          <p:cNvSpPr/>
          <p:nvPr/>
        </p:nvSpPr>
        <p:spPr>
          <a:xfrm>
            <a:off x="2678903" y="1409701"/>
            <a:ext cx="7234239" cy="93261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ctr">
              <a:buClr>
                <a:srgbClr val="2E75B6"/>
              </a:buClr>
              <a:buFont typeface="Wingdings" panose="05000000000000000000" pitchFamily="2" charset="2"/>
              <a:buChar char="ü"/>
            </a:pPr>
            <a:r>
              <a:rPr lang="ru-RU" altLang="ru-RU" sz="2000" i="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Достоверная информация </a:t>
            </a:r>
            <a:r>
              <a:rPr lang="ru-RU" altLang="ru-RU" sz="2000" i="1" dirty="0">
                <a:solidFill>
                  <a:schemeClr val="bg1"/>
                </a:solidFill>
                <a:latin typeface="Open Sans" panose="020B0606030504020204" pitchFamily="34" charset="0"/>
                <a:ea typeface="Open Sans" panose="020B0606030504020204" pitchFamily="34" charset="0"/>
                <a:cs typeface="Open Sans" panose="020B0606030504020204" pitchFamily="34" charset="0"/>
              </a:rPr>
              <a:t>о контингенте обучающихся </a:t>
            </a:r>
            <a:endParaRPr lang="ru-RU" altLang="ru-RU" sz="2000" i="1" dirty="0" smtClean="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gn="ctr">
              <a:buClr>
                <a:srgbClr val="2E75B6"/>
              </a:buClr>
              <a:buFont typeface="Wingdings" panose="05000000000000000000" pitchFamily="2" charset="2"/>
              <a:buChar char="ü"/>
            </a:pPr>
            <a:r>
              <a:rPr lang="ru-RU" altLang="ru-RU" sz="2000" i="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Московской области</a:t>
            </a:r>
            <a:endParaRPr lang="ru-RU" altLang="ru-RU" sz="2000" i="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Скругленный прямоугольник 7"/>
          <p:cNvSpPr/>
          <p:nvPr/>
        </p:nvSpPr>
        <p:spPr>
          <a:xfrm>
            <a:off x="1743074" y="4097420"/>
            <a:ext cx="9105900" cy="97940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ctr">
              <a:buClr>
                <a:srgbClr val="2E75B6"/>
              </a:buClr>
              <a:buFont typeface="Wingdings" panose="05000000000000000000" pitchFamily="2" charset="2"/>
              <a:buChar char="ü"/>
            </a:pPr>
            <a:r>
              <a:rPr lang="ru-RU" altLang="ru-RU" sz="2000" i="1" dirty="0">
                <a:solidFill>
                  <a:schemeClr val="bg1"/>
                </a:solidFill>
                <a:latin typeface="Open Sans" panose="020B0606030504020204" pitchFamily="34" charset="0"/>
                <a:ea typeface="Open Sans" panose="020B0606030504020204" pitchFamily="34" charset="0"/>
                <a:cs typeface="Open Sans" panose="020B0606030504020204" pitchFamily="34" charset="0"/>
              </a:rPr>
              <a:t>Полный реестр образовательных организаций Московской </a:t>
            </a:r>
            <a:r>
              <a:rPr lang="ru-RU" altLang="ru-RU" sz="2000" i="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области</a:t>
            </a:r>
            <a:endParaRPr lang="ru-RU" altLang="ru-RU" sz="2000" i="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Скругленный прямоугольник 8"/>
          <p:cNvSpPr/>
          <p:nvPr/>
        </p:nvSpPr>
        <p:spPr>
          <a:xfrm>
            <a:off x="2321716" y="2753560"/>
            <a:ext cx="7948614" cy="93261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ctr">
              <a:buClr>
                <a:srgbClr val="2E75B6"/>
              </a:buClr>
              <a:buFont typeface="Wingdings" panose="05000000000000000000" pitchFamily="2" charset="2"/>
              <a:buChar char="ü"/>
            </a:pPr>
            <a:r>
              <a:rPr lang="ru-RU" altLang="ru-RU" sz="2000" i="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Актуальные сведения об образовательном процессе Московской области</a:t>
            </a:r>
            <a:endParaRPr lang="ru-RU" altLang="ru-RU" sz="2000" i="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Прямоугольник с двумя скругленными противолежащими углами 9"/>
          <p:cNvSpPr/>
          <p:nvPr/>
        </p:nvSpPr>
        <p:spPr>
          <a:xfrm>
            <a:off x="571124" y="5488070"/>
            <a:ext cx="11070336" cy="827466"/>
          </a:xfrm>
          <a:prstGeom prst="round2DiagRect">
            <a:avLst/>
          </a:prstGeom>
          <a:noFill/>
          <a:ln w="19050">
            <a:solidFill>
              <a:srgbClr val="2E75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altLang="ru-RU"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Результаты </a:t>
            </a:r>
            <a:r>
              <a:rPr lang="ru-RU" altLang="ru-RU"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проведенных работ позволят обеспечить как региональный, так и федеральный </a:t>
            </a:r>
            <a:r>
              <a:rPr lang="ru-RU" altLang="ru-RU"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сегмент </a:t>
            </a:r>
            <a:r>
              <a:rPr lang="ru-RU" altLang="ru-RU"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учета контингента выверенными </a:t>
            </a:r>
            <a:r>
              <a:rPr lang="ru-RU" altLang="ru-RU" dirty="0" smtClean="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данными</a:t>
            </a:r>
            <a:endParaRPr lang="ru-RU" altLang="ru-RU"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318991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272414" y="251460"/>
            <a:ext cx="6699886" cy="49934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smtClean="0">
                <a:solidFill>
                  <a:srgbClr val="7030A0"/>
                </a:solidFill>
                <a:latin typeface="Open Sans" panose="020B0606030504020204" pitchFamily="34" charset="0"/>
                <a:ea typeface="Open Sans" panose="020B0606030504020204" pitchFamily="34" charset="0"/>
                <a:cs typeface="Open Sans" panose="020B0606030504020204" pitchFamily="34" charset="0"/>
              </a:rPr>
              <a:t>Перспективы</a:t>
            </a:r>
            <a:endParaRPr lang="ru-RU" sz="3200" b="1" dirty="0">
              <a:solidFill>
                <a:srgbClr val="7030A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Прямоугольник 3"/>
          <p:cNvSpPr/>
          <p:nvPr/>
        </p:nvSpPr>
        <p:spPr>
          <a:xfrm>
            <a:off x="272414" y="1247485"/>
            <a:ext cx="11541633" cy="4093428"/>
          </a:xfrm>
          <a:prstGeom prst="rect">
            <a:avLst/>
          </a:prstGeom>
        </p:spPr>
        <p:txBody>
          <a:bodyPr wrap="square">
            <a:spAutoFit/>
          </a:bodyPr>
          <a:lstStyle/>
          <a:p>
            <a:pPr marL="342900" lvl="0" indent="-342900">
              <a:lnSpc>
                <a:spcPct val="130000"/>
              </a:lnSpc>
              <a:spcBef>
                <a:spcPct val="0"/>
              </a:spcBef>
              <a:buClr>
                <a:srgbClr val="2E75B6"/>
              </a:buClr>
              <a:buFont typeface="Wingdings" panose="05000000000000000000" pitchFamily="2" charset="2"/>
              <a:buChar char="ü"/>
            </a:pPr>
            <a:r>
              <a:rPr lang="ru-RU" altLang="ru-RU" sz="20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Информационное взаимодействие с </a:t>
            </a:r>
            <a:r>
              <a:rPr lang="ru-RU" altLang="ru-RU" sz="2000" dirty="0">
                <a:solidFill>
                  <a:srgbClr val="808285"/>
                </a:solidFill>
                <a:latin typeface="Open Sans" panose="020B0606030504020204" pitchFamily="34" charset="0"/>
                <a:ea typeface="Open Sans" panose="020B0606030504020204" pitchFamily="34" charset="0"/>
                <a:cs typeface="Open Sans" panose="020B0606030504020204" pitchFamily="34" charset="0"/>
              </a:rPr>
              <a:t>федеральным сегментом единой федеральной межведомственной системы учета контингента </a:t>
            </a:r>
            <a:r>
              <a:rPr lang="ru-RU" altLang="ru-RU" sz="20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обучающихся.</a:t>
            </a:r>
          </a:p>
          <a:p>
            <a:pPr marL="342900" lvl="0" indent="-342900">
              <a:lnSpc>
                <a:spcPct val="130000"/>
              </a:lnSpc>
              <a:spcBef>
                <a:spcPct val="0"/>
              </a:spcBef>
              <a:buClr>
                <a:srgbClr val="2E75B6"/>
              </a:buClr>
              <a:buFont typeface="Wingdings" panose="05000000000000000000" pitchFamily="2" charset="2"/>
              <a:buChar char="ü"/>
            </a:pPr>
            <a:endParaRPr lang="ru-RU" altLang="ru-RU" sz="2000" dirty="0">
              <a:solidFill>
                <a:srgbClr val="808285"/>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130000"/>
              </a:lnSpc>
              <a:spcBef>
                <a:spcPct val="0"/>
              </a:spcBef>
              <a:buClr>
                <a:srgbClr val="2E75B6"/>
              </a:buClr>
              <a:buFont typeface="Wingdings" panose="05000000000000000000" pitchFamily="2" charset="2"/>
              <a:buChar char="ü"/>
            </a:pPr>
            <a:r>
              <a:rPr lang="ru-RU" altLang="ru-RU" sz="20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Получение пользователями ЕИС «Контингент» статистики по актуальному состоянию образовательного процесса в Московской области;</a:t>
            </a:r>
          </a:p>
          <a:p>
            <a:pPr marL="342900" lvl="0" indent="-342900">
              <a:lnSpc>
                <a:spcPct val="130000"/>
              </a:lnSpc>
              <a:spcBef>
                <a:spcPct val="0"/>
              </a:spcBef>
              <a:buClr>
                <a:srgbClr val="2E75B6"/>
              </a:buClr>
              <a:buFont typeface="Wingdings" panose="05000000000000000000" pitchFamily="2" charset="2"/>
              <a:buChar char="ü"/>
            </a:pPr>
            <a:endParaRPr lang="ru-RU" altLang="ru-RU" sz="2000" dirty="0">
              <a:solidFill>
                <a:srgbClr val="808285"/>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130000"/>
              </a:lnSpc>
              <a:spcBef>
                <a:spcPct val="0"/>
              </a:spcBef>
              <a:buClr>
                <a:srgbClr val="2E75B6"/>
              </a:buClr>
              <a:buFont typeface="Wingdings" panose="05000000000000000000" pitchFamily="2" charset="2"/>
              <a:buChar char="ü"/>
            </a:pPr>
            <a:r>
              <a:rPr lang="ru-RU" altLang="ru-RU" sz="2000" dirty="0">
                <a:solidFill>
                  <a:srgbClr val="808285"/>
                </a:solidFill>
                <a:latin typeface="Open Sans" panose="020B0606030504020204" pitchFamily="34" charset="0"/>
                <a:ea typeface="Open Sans" panose="020B0606030504020204" pitchFamily="34" charset="0"/>
                <a:cs typeface="Open Sans" panose="020B0606030504020204" pitchFamily="34" charset="0"/>
              </a:rPr>
              <a:t>Получение пользователями ЕИС «Контингент</a:t>
            </a:r>
            <a:r>
              <a:rPr lang="ru-RU" altLang="ru-RU" sz="20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 сведений по образовательной миграции обучающихся;</a:t>
            </a:r>
          </a:p>
          <a:p>
            <a:pPr marL="342900" lvl="0" indent="-342900">
              <a:lnSpc>
                <a:spcPct val="130000"/>
              </a:lnSpc>
              <a:spcBef>
                <a:spcPct val="0"/>
              </a:spcBef>
              <a:buClr>
                <a:srgbClr val="2E75B6"/>
              </a:buClr>
              <a:buFont typeface="Wingdings" panose="05000000000000000000" pitchFamily="2" charset="2"/>
              <a:buChar char="ü"/>
            </a:pPr>
            <a:endParaRPr lang="ru-RU" altLang="ru-RU" sz="2000" dirty="0">
              <a:solidFill>
                <a:srgbClr val="808285"/>
              </a:solidFill>
              <a:latin typeface="Open Sans" panose="020B0606030504020204" pitchFamily="34" charset="0"/>
              <a:ea typeface="Open Sans" panose="020B0606030504020204" pitchFamily="34" charset="0"/>
              <a:cs typeface="Open Sans" panose="020B0606030504020204" pitchFamily="34" charset="0"/>
            </a:endParaRPr>
          </a:p>
          <a:p>
            <a:pPr marL="342900" indent="-342900">
              <a:lnSpc>
                <a:spcPct val="130000"/>
              </a:lnSpc>
              <a:spcBef>
                <a:spcPct val="0"/>
              </a:spcBef>
              <a:buClr>
                <a:srgbClr val="2E75B6"/>
              </a:buClr>
              <a:buFont typeface="Wingdings" panose="05000000000000000000" pitchFamily="2" charset="2"/>
              <a:buChar char="ü"/>
            </a:pPr>
            <a:r>
              <a:rPr lang="ru-RU" altLang="ru-RU" sz="2000" dirty="0">
                <a:solidFill>
                  <a:srgbClr val="808285"/>
                </a:solidFill>
                <a:latin typeface="Open Sans" panose="020B0606030504020204" pitchFamily="34" charset="0"/>
                <a:ea typeface="Open Sans" panose="020B0606030504020204" pitchFamily="34" charset="0"/>
                <a:cs typeface="Open Sans" panose="020B0606030504020204" pitchFamily="34" charset="0"/>
              </a:rPr>
              <a:t>Хранение в ЕИС «Контингент» полных и </a:t>
            </a:r>
            <a:r>
              <a:rPr lang="ru-RU" altLang="ru-RU" sz="20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достоверных </a:t>
            </a:r>
            <a:r>
              <a:rPr lang="ru-RU" altLang="ru-RU" sz="2000" dirty="0">
                <a:solidFill>
                  <a:srgbClr val="808285"/>
                </a:solidFill>
                <a:latin typeface="Open Sans" panose="020B0606030504020204" pitchFamily="34" charset="0"/>
                <a:ea typeface="Open Sans" panose="020B0606030504020204" pitchFamily="34" charset="0"/>
                <a:cs typeface="Open Sans" panose="020B0606030504020204" pitchFamily="34" charset="0"/>
              </a:rPr>
              <a:t>сведений об образовательном процессе в организациях образования Московской </a:t>
            </a:r>
            <a:r>
              <a:rPr lang="ru-RU" altLang="ru-RU" sz="2000" dirty="0" smtClean="0">
                <a:solidFill>
                  <a:srgbClr val="808285"/>
                </a:solidFill>
                <a:latin typeface="Open Sans" panose="020B0606030504020204" pitchFamily="34" charset="0"/>
                <a:ea typeface="Open Sans" panose="020B0606030504020204" pitchFamily="34" charset="0"/>
                <a:cs typeface="Open Sans" panose="020B0606030504020204" pitchFamily="34" charset="0"/>
              </a:rPr>
              <a:t>области, начиная с 2014-2015 учебного года.</a:t>
            </a:r>
            <a:endParaRPr lang="ru-RU" altLang="ru-RU" sz="2000" dirty="0">
              <a:solidFill>
                <a:srgbClr val="808285"/>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Номер слайда 1"/>
          <p:cNvSpPr>
            <a:spLocks noGrp="1"/>
          </p:cNvSpPr>
          <p:nvPr>
            <p:ph type="sldNum" sz="quarter" idx="12"/>
          </p:nvPr>
        </p:nvSpPr>
        <p:spPr>
          <a:xfrm>
            <a:off x="9448800" y="6492875"/>
            <a:ext cx="2743200" cy="365125"/>
          </a:xfrm>
        </p:spPr>
        <p:txBody>
          <a:bodyPr/>
          <a:lstStyle/>
          <a:p>
            <a:r>
              <a:rPr lang="en-US" dirty="0" smtClean="0"/>
              <a:t>9</a:t>
            </a:r>
            <a:endParaRPr lang="ru-RU" dirty="0"/>
          </a:p>
        </p:txBody>
      </p:sp>
    </p:spTree>
    <p:extLst>
      <p:ext uri="{BB962C8B-B14F-4D97-AF65-F5344CB8AC3E}">
        <p14:creationId xmlns:p14="http://schemas.microsoft.com/office/powerpoint/2010/main" val="1852037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Notify xmlns="06522cc5-284a-4a71-baf5-09e219b62bb4">
      <Url xsi:nil="true"/>
      <Description xsi:nil="true"/>
    </Notify>
  </documentManagement>
</p:properties>
</file>

<file path=customXml/item3.xml><?xml version="1.0" encoding="utf-8"?>
<ct:contentTypeSchema xmlns:ct="http://schemas.microsoft.com/office/2006/metadata/contentType" xmlns:ma="http://schemas.microsoft.com/office/2006/metadata/properties/metaAttributes" ct:_="" ma:_="" ma:contentTypeName="Документ" ma:contentTypeID="0x0101000C8ED18C7B36B047978A4DFE103CE838" ma:contentTypeVersion="1" ma:contentTypeDescription="Создание документа." ma:contentTypeScope="" ma:versionID="0ad74a422a7d48795f05f12e463c01eb">
  <xsd:schema xmlns:xsd="http://www.w3.org/2001/XMLSchema" xmlns:xs="http://www.w3.org/2001/XMLSchema" xmlns:p="http://schemas.microsoft.com/office/2006/metadata/properties" xmlns:ns2="06522cc5-284a-4a71-baf5-09e219b62bb4" targetNamespace="http://schemas.microsoft.com/office/2006/metadata/properties" ma:root="true" ma:fieldsID="df13fc69b46f80cd307feb19c32896e1" ns2:_="">
    <xsd:import namespace="06522cc5-284a-4a71-baf5-09e219b62bb4"/>
    <xsd:element name="properties">
      <xsd:complexType>
        <xsd:sequence>
          <xsd:element name="documentManagement">
            <xsd:complexType>
              <xsd:all>
                <xsd:element ref="ns2:Notif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522cc5-284a-4a71-baf5-09e219b62bb4" elementFormDefault="qualified">
    <xsd:import namespace="http://schemas.microsoft.com/office/2006/documentManagement/types"/>
    <xsd:import namespace="http://schemas.microsoft.com/office/infopath/2007/PartnerControls"/>
    <xsd:element name="Notify" ma:index="8" nillable="true" ma:displayName="Notify" ma:internalName="Notify">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695EE0-4868-4C39-8768-4A14DB8322F9}">
  <ds:schemaRefs>
    <ds:schemaRef ds:uri="http://schemas.microsoft.com/sharepoint/v3/contenttype/forms"/>
  </ds:schemaRefs>
</ds:datastoreItem>
</file>

<file path=customXml/itemProps2.xml><?xml version="1.0" encoding="utf-8"?>
<ds:datastoreItem xmlns:ds="http://schemas.openxmlformats.org/officeDocument/2006/customXml" ds:itemID="{7589566F-E73C-448E-B0C8-9FB0FD6C0A8B}">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06522cc5-284a-4a71-baf5-09e219b62bb4"/>
    <ds:schemaRef ds:uri="http://www.w3.org/XML/1998/namespace"/>
    <ds:schemaRef ds:uri="http://purl.org/dc/dcmitype/"/>
  </ds:schemaRefs>
</ds:datastoreItem>
</file>

<file path=customXml/itemProps3.xml><?xml version="1.0" encoding="utf-8"?>
<ds:datastoreItem xmlns:ds="http://schemas.openxmlformats.org/officeDocument/2006/customXml" ds:itemID="{93C88F27-D441-47D8-8E73-EDE81F5D04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522cc5-284a-4a71-baf5-09e219b62b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14688</TotalTime>
  <Words>577</Words>
  <Application>Microsoft Office PowerPoint</Application>
  <PresentationFormat>Широкоэкранный</PresentationFormat>
  <Paragraphs>98</Paragraphs>
  <Slides>11</Slides>
  <Notes>10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Calibri</vt:lpstr>
      <vt:lpstr>Calibri Light</vt:lpstr>
      <vt:lpstr>Open Sans</vt:lpstr>
      <vt:lpstr>Wingdings</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Юлия Балдина</dc:creator>
  <cp:lastModifiedBy>Дарья Шпыркова</cp:lastModifiedBy>
  <cp:revision>74</cp:revision>
  <cp:lastPrinted>2015-02-06T15:06:31Z</cp:lastPrinted>
  <dcterms:created xsi:type="dcterms:W3CDTF">2014-01-22T09:08:16Z</dcterms:created>
  <dcterms:modified xsi:type="dcterms:W3CDTF">2016-11-23T17:21:57Z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0x0101000C8ED18C7B36B047978A4DFE103CE838</vt:lpwstr>
  </property>
</Properties>
</file>