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293" r:id="rId4"/>
    <p:sldId id="292" r:id="rId5"/>
    <p:sldId id="301" r:id="rId6"/>
    <p:sldId id="296" r:id="rId7"/>
    <p:sldId id="306" r:id="rId8"/>
    <p:sldId id="295" r:id="rId9"/>
    <p:sldId id="288" r:id="rId10"/>
    <p:sldId id="294" r:id="rId11"/>
    <p:sldId id="307" r:id="rId12"/>
    <p:sldId id="308" r:id="rId13"/>
    <p:sldId id="309" r:id="rId14"/>
    <p:sldId id="310" r:id="rId15"/>
    <p:sldId id="290" r:id="rId16"/>
    <p:sldId id="311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ушкин" initials="А.В" lastIdx="21" clrIdx="0">
    <p:extLst/>
  </p:cmAuthor>
  <p:cmAuthor id="2" name="Маргарита Горюнова" initials="МГ" lastIdx="20" clrIdx="1">
    <p:extLst/>
  </p:cmAuthor>
  <p:cmAuthor id="3" name="ChibisovaTV" initials="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8" autoAdjust="0"/>
    <p:restoredTop sz="94438" autoAdjust="0"/>
  </p:normalViewPr>
  <p:slideViewPr>
    <p:cSldViewPr>
      <p:cViewPr varScale="1">
        <p:scale>
          <a:sx n="38" d="100"/>
          <a:sy n="38" d="100"/>
        </p:scale>
        <p:origin x="-6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E3A8F-661E-46A0-973E-D7897B4C05C8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FF741-1189-4273-8C96-313A56840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отчет «Выполнение показателей активности» попадают </a:t>
            </a:r>
            <a:r>
              <a:rPr lang="ru-RU" b="1" dirty="0" smtClean="0"/>
              <a:t>только те ОО</a:t>
            </a:r>
            <a:r>
              <a:rPr lang="ru-RU" dirty="0" smtClean="0"/>
              <a:t>, деятельность которых удовлетворяет всем заданным контрольным показателям деятельности ОО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F741-1189-4273-8C96-313A56840F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5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Электронный образовательный ресурс (далее - ЭОР)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– совокупность учебных материалов информационного и/или практического, и/или контрольного назначения как минимум по одной теме предмета при реализации имеющих государственную аккредитацию образовательных программ начального общего, основного общего, среднего общего образования, представленных в электронно-цифровой форме (ГОСТ 52653-2006).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F741-1189-4273-8C96-313A56840F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1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616A-7F90-4BED-B389-0823507EED42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1428-E4F6-4C8B-A72E-9362779A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2FAC-4FF0-4629-A4A0-5AB0278F4C97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FA5A-8AD3-4BA6-99A4-0B73CB094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0315-B767-4266-A9CC-BC00389F9DE6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B3C1-A337-4856-BCA1-27E5C54B9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07BD1-23D4-4A6A-B8A4-C69C76CADA52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910D-33E0-4AFE-B0E2-EAC769275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2785-6A5D-4D38-883E-7BCC76DE4752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48EA2-A157-4082-9240-98C64FE9D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2232-C335-40BD-9448-AEF5139F2723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76DD-34D7-409E-839B-E12B67F98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6CA2-6071-4246-ABD9-618B4B6AB94A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B5D6-9406-48FF-B6D1-58911D56F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91FA-87BC-45AE-A838-211F3059BEF9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C6AC-058D-4CD7-AB39-C29748955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1962-5035-42E4-99C9-8734B741F364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2C8AD-786D-4017-B29C-74DB0E41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AEA8-EF48-4AA8-B7DF-D071E0D63260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17C3-BAEF-4F70-90F0-17BE2C64F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719D-F6F6-4100-ACB6-3CAC8DD3F3D8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1780-7985-4FF2-9690-0ECEDC573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ominaAA\Downloads\AD_logo_TR (1)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116632"/>
            <a:ext cx="747127" cy="766147"/>
          </a:xfrm>
          <a:prstGeom prst="rect">
            <a:avLst/>
          </a:prstGeom>
          <a:noFill/>
        </p:spPr>
      </p:pic>
      <p:pic>
        <p:nvPicPr>
          <p:cNvPr id="3" name="Picture 3" descr="C:\Users\FominaAA\Downloads\Волны (3).t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school.mosreg.ru/hc/ru/articles/2306156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helpschool.mosreg.ru/hc/ru/articles/230615447-%D0%97%D0%B0%D1%87%D0%B5%D0%BC-%D0%BD%D1%83%D0%B6%D0%BD%D0%BE-%D0%B2%D0%BD%D0%BE%D1%81%D0%B8%D1%82%D1%8C-%D0%B2-%D1%81%D0%B8%D1%81%D1%82%D0%B5%D0%BC%D1%83-%D0%A8%D0%BA%D0%BE%D0%BB%D1%8C%D0%BD%D1%8B%D0%B9-%D0%BF%D0%BE%D1%80%D1%82%D0%B0%D0%BB-%D0%BF%D0%B0%D1%81%D0%BF%D0%BE%D1%80%D1%82%D0%BD%D1%8B%D0%B5-%D0%B4%D0%B0%D0%BD%D0%BD%D1%8B%D0%B5-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school.mosreg.ru/hc/ru/articles/23207142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lpschool.mosreg.ru/hc/ru/articles/23515666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0;&#1085;&#1086;&#1073;&#1088;&#1085;&#1072;&#1091;&#1082;&#1080;.&#1088;&#1092;/%D0%B4%D0%BE%D0%BA%D1%83%D0%BC%D0%B5%D0%BD%D1%82%D1%8B/2974/%D1%84%D0%B0%D0%B9%D0%BB/1543/12.12.29-%D0%A4%D0%97_%D0%9E%D0%B1_%D0%BE%D0%B1%D1%80%D0%B0%D0%B7%D0%BE%D0%B2%D0%B0%D0%BD%D0%B8%D0%B8_%D0%B2_%D0%A0%D0%BE%D1%81%D1%81%D0%B8%D0%B9%D1%81%D0%BA%D0%BE%D0%B9_%D0%A4%D0%B5%D0%B4%D0%B5%D1%80%D0%B0%D1%86%D0%B8%D0%B8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helpschool.mosreg.ru/hc/ru/articles/227797567-%D0%A0%D1%83%D0%BA%D0%BE%D0%B2%D0%BE%D0%B4%D1%81%D1%82%D0%B2%D0%BE-%D0%B0%D0%B4%D0%BC%D0%B8%D0%BD%D0%B8%D1%81%D1%82%D1%80%D0%B0%D1%82%D0%BE%D1%80%D0%B0-%D0%94%D0%9E%D0%9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upport@school.mosreg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school.mosreg.ru/hc/ru/articles/220078868-%D0%9C%D0%B5%D1%82%D0%BE%D0%B4%D0%B8%D1%87%D0%B5%D1%81%D0%BA%D0%B8%D0%B5-%D1%80%D0%B5%D0%BA%D0%BE%D0%BC%D0%B5%D0%BD%D0%B4%D0%B0%D1%86%D0%B8%D0%B8-%D0%BF%D0%BE-%D0%BF%D0%B5%D1%80%D0%B5%D1%85%D0%BE%D0%B4%D1%83-%D0%BD%D0%B0-%D0%B1%D0%B5%D0%B7%D0%B1%D1%83%D0%BC%D0%B0%D0%B6%D0%BD%D1%8B%D0%B9-%D0%B2%D0%B0%D1%80%D0%B8%D0%B0%D0%BD%D1%82-%D0%B2%D0%B5%D0%B4%D0%B5%D0%BD%D0%B8%D1%8F-%D0%B6%D1%83%D1%80%D0%BD%D0%B0%D0%BB%D0%BE%D0%B2-%D1%83%D1%81%D0%BF%D0%B5%D0%B2%D0%B0%D0%B5%D0%BC%D0%BE%D1%81%D1%82%D0%B8-%D0%BE%D0%B1%D1%83%D1%87%D0%B0%D1%8E%D1%89%D0%B8%D1%85%D1%81%D1%8F-%D0%B2-%D0%BE%D0%B1%D1%89%D0%B5%D0%BE%D0%B1%D1%80%D0%B0%D0%B7%D0%BE%D0%B2%D0%B0%D1%82%D0%B5%D0%BB%D1%8C%D0%BD%D1%8B%D1%85-%D0%BE%D1%80%D0%B3%D0%B0%D0%BD%D0%B8%D0%B7%D0%B0%D1%86%D0%B8%D1%8F%D1%85-%D0%B2-%D0%9C%D0%BE%D1%81%D0%BA%D0%BE%D0%B2%D1%81%D0%BA%D0%BE%D0%B9-%D0%BE%D0%B1%D0%BB%D0%B0%D1%81%D1%82%D0%B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9" y="1052736"/>
            <a:ext cx="8548785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/>
                </a:solidFill>
                <a:latin typeface="+mn-lt"/>
                <a:cs typeface="Arial Narrow"/>
              </a:rPr>
              <a:t>Семинар для специалистов муниципальных органов управления образованием по теме «О функционировании информационных систем в сфере образования, разработанных в рамках реализации государственной программы Московской области «Эффективная власть на 2014-2018 годы».</a:t>
            </a:r>
          </a:p>
          <a:p>
            <a:pPr algn="ctr"/>
            <a:endParaRPr lang="ru-RU" sz="2800" dirty="0" smtClean="0">
              <a:solidFill>
                <a:schemeClr val="accent1"/>
              </a:solidFill>
              <a:latin typeface="+mn-lt"/>
              <a:cs typeface="Arial Narrow"/>
            </a:endParaRPr>
          </a:p>
          <a:p>
            <a:pPr algn="ctr"/>
            <a:endParaRPr lang="ru-RU" sz="2800" b="1" dirty="0">
              <a:solidFill>
                <a:schemeClr val="accent1"/>
              </a:solidFill>
              <a:latin typeface="+mn-lt"/>
              <a:cs typeface="Arial Narrow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  <a:cs typeface="Arial Narrow"/>
              </a:rPr>
              <a:t>Единая информационная система учета и мониторинга образовательных достижений обучающихся общеобразовательных организаций Московской области (ИСУОД)</a:t>
            </a:r>
            <a:endParaRPr lang="en-US" sz="2400" b="1" dirty="0" smtClean="0">
              <a:solidFill>
                <a:srgbClr val="0070C0"/>
              </a:solidFill>
              <a:latin typeface="+mn-lt"/>
              <a:cs typeface="Arial Narrow"/>
            </a:endParaRPr>
          </a:p>
          <a:p>
            <a:pPr algn="ctr"/>
            <a:endParaRPr lang="ru-RU" sz="2800" dirty="0" smtClean="0">
              <a:solidFill>
                <a:schemeClr val="accent1"/>
              </a:solidFill>
              <a:latin typeface="+mn-lt"/>
              <a:cs typeface="Arial Narrow"/>
            </a:endParaRPr>
          </a:p>
          <a:p>
            <a:pPr algn="ctr"/>
            <a:endParaRPr lang="ru-RU" sz="2800" dirty="0">
              <a:solidFill>
                <a:schemeClr val="accent1"/>
              </a:solidFill>
              <a:latin typeface="+mn-lt"/>
              <a:cs typeface="Arial Narro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7108" y="5180999"/>
            <a:ext cx="54352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schemeClr val="accent1"/>
                </a:solidFill>
              </a:rPr>
              <a:t>24 ноября 2016</a:t>
            </a:r>
          </a:p>
          <a:p>
            <a:pPr algn="r"/>
            <a:endParaRPr lang="ru-RU" dirty="0" smtClean="0">
              <a:solidFill>
                <a:schemeClr val="accent1"/>
              </a:solidFill>
            </a:endParaRPr>
          </a:p>
          <a:p>
            <a:pPr algn="r"/>
            <a:r>
              <a:rPr lang="ru-RU" dirty="0" smtClean="0">
                <a:solidFill>
                  <a:schemeClr val="accent1"/>
                </a:solidFill>
              </a:rPr>
              <a:t>Докладчик: Горюнова Маргарита Александровна</a:t>
            </a:r>
          </a:p>
          <a:p>
            <a:pPr algn="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96752"/>
            <a:ext cx="5976664" cy="540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+mn-lt"/>
                <a:cs typeface="Arial Narrow"/>
              </a:rPr>
              <a:t>Новые возможности:</a:t>
            </a:r>
          </a:p>
          <a:p>
            <a:endParaRPr lang="ru-RU" sz="2400" dirty="0">
              <a:solidFill>
                <a:srgbClr val="0070C0"/>
              </a:solidFill>
              <a:latin typeface="+mn-lt"/>
              <a:cs typeface="Arial Narrow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cs typeface="Arial Narrow"/>
              </a:rPr>
              <a:t>Передача данных в АИС «Контингент</a:t>
            </a:r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».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Отчет «Наполненность данными: Персоны».</a:t>
            </a:r>
            <a:endParaRPr lang="ru-RU" sz="2000" dirty="0">
              <a:solidFill>
                <a:srgbClr val="0070C0"/>
              </a:solidFill>
              <a:latin typeface="+mn-lt"/>
              <a:cs typeface="Arial Narrow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Электронные образовательные ресурсы.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Модуль ОДО.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Мобильное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 Narrow"/>
              </a:rPr>
              <a:t>приложение для обучающихся и их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родителей.</a:t>
            </a:r>
            <a:endParaRPr lang="ru-RU" sz="2000" dirty="0">
              <a:solidFill>
                <a:srgbClr val="0070C0"/>
              </a:solidFill>
              <a:latin typeface="+mn-lt"/>
              <a:cs typeface="Arial Narrow"/>
            </a:endParaRPr>
          </a:p>
          <a:p>
            <a:endParaRPr lang="ru-RU" sz="2400" dirty="0">
              <a:solidFill>
                <a:srgbClr val="0070C0"/>
              </a:solidFill>
              <a:latin typeface="+mn-lt"/>
              <a:cs typeface="Arial Narrow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01" y="3717032"/>
            <a:ext cx="288101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49477" y="164763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cs typeface="Arial Narrow"/>
              </a:rPr>
              <a:t>Передача данных в АИС «Контингент</a:t>
            </a:r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».</a:t>
            </a:r>
          </a:p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Отчет </a:t>
            </a:r>
            <a:r>
              <a:rPr lang="ru-RU" sz="2000" dirty="0">
                <a:solidFill>
                  <a:srgbClr val="0070C0"/>
                </a:solidFill>
                <a:cs typeface="Arial Narrow"/>
              </a:rPr>
              <a:t>«Наполненность данными: Персоны</a:t>
            </a:r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».</a:t>
            </a:r>
            <a:endParaRPr lang="ru-RU" sz="2000" dirty="0">
              <a:solidFill>
                <a:srgbClr val="0070C0"/>
              </a:solidFill>
              <a:cs typeface="Arial Narrow"/>
            </a:endParaRPr>
          </a:p>
          <a:p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74044"/>
            <a:ext cx="8548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F1F1F"/>
                </a:solidFill>
                <a:latin typeface="+mn-lt"/>
              </a:rPr>
              <a:t>Обработка персональных данных в ИСУОД и СПО ЕИС «Контингент» производится на основании </a:t>
            </a:r>
            <a:r>
              <a:rPr lang="ru-RU" dirty="0">
                <a:solidFill>
                  <a:srgbClr val="428BCA"/>
                </a:solidFill>
                <a:latin typeface="+mn-lt"/>
                <a:hlinkClick r:id="rId3"/>
              </a:rPr>
              <a:t>Федерального закона от 27.07.2006 №152 «О персональных данных»</a:t>
            </a:r>
            <a:r>
              <a:rPr lang="ru-RU" dirty="0">
                <a:solidFill>
                  <a:srgbClr val="1F1F1F"/>
                </a:solidFill>
                <a:latin typeface="+mn-lt"/>
              </a:rPr>
              <a:t> и Федерального закона от 27.07.2010 №210 «Об организации и предоставлении государственных и муниципальных услуг</a:t>
            </a:r>
            <a:r>
              <a:rPr lang="ru-RU" dirty="0" smtClean="0">
                <a:solidFill>
                  <a:srgbClr val="1F1F1F"/>
                </a:solidFill>
                <a:latin typeface="+mn-lt"/>
              </a:rPr>
              <a:t>».</a:t>
            </a:r>
          </a:p>
          <a:p>
            <a:pPr algn="just"/>
            <a:endParaRPr lang="ru-RU" dirty="0">
              <a:solidFill>
                <a:srgbClr val="1F1F1F"/>
              </a:solidFill>
              <a:latin typeface="+mn-lt"/>
            </a:endParaRPr>
          </a:p>
          <a:p>
            <a:pPr algn="just"/>
            <a:r>
              <a:rPr lang="ru-RU" dirty="0" smtClean="0">
                <a:solidFill>
                  <a:srgbClr val="1F1F1F"/>
                </a:solidFill>
                <a:latin typeface="+mn-lt"/>
              </a:rPr>
              <a:t>Подробные разъяснения с указанием всех нормативных документов доступны на </a:t>
            </a:r>
            <a:r>
              <a:rPr lang="ru-RU" dirty="0" smtClean="0">
                <a:solidFill>
                  <a:srgbClr val="1F1F1F"/>
                </a:solidFill>
                <a:latin typeface="+mn-lt"/>
                <a:hlinkClick r:id="rId4"/>
              </a:rPr>
              <a:t>Портале поддержке</a:t>
            </a:r>
            <a:r>
              <a:rPr lang="ru-RU" dirty="0" smtClean="0">
                <a:solidFill>
                  <a:srgbClr val="1F1F1F"/>
                </a:solidFill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1837743" y="6540851"/>
            <a:ext cx="2301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4" descr="https://i.gyazo.com/bd85e3704cd0fcfd1cdf2a8ce04f5b8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73" y="3370135"/>
            <a:ext cx="6422951" cy="33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9592" y="28094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Электронные образовательные ресурсы (ЭОР)</a:t>
            </a:r>
            <a:endParaRPr lang="ru-RU" sz="2000" dirty="0">
              <a:solidFill>
                <a:srgbClr val="0070C0"/>
              </a:solidFill>
              <a:cs typeface="Arial Narrow"/>
            </a:endParaRPr>
          </a:p>
          <a:p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3112" y="2448570"/>
            <a:ext cx="3669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119" y="1017457"/>
            <a:ext cx="8667195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«Витрина электронных образовательных ресурсов»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 представляет собой приложение в разделе «Приложения» информационной системы «Школьный портал», в котором представлена информация по ЭОР в виде каталога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для удобного поиска, подбора и дальнейшей активации.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В рамках Государственного контракта № 25/К от 31.10.2016 г.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всем 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ОО Московской области будет БЕСПЛАТНО выделено РАВНОЕ количество баллов для активации (получения доступа) лицензионных ЭОР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104" name="Picture 8" descr="https://i.gyazo.com/b859bfbed290be6e3cb9190faf075b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15" y="3354409"/>
            <a:ext cx="5721201" cy="32110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9592" y="28094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Электронные образовательные ресурсы</a:t>
            </a:r>
            <a:endParaRPr lang="ru-RU" sz="2000" dirty="0">
              <a:solidFill>
                <a:srgbClr val="0070C0"/>
              </a:solidFill>
              <a:cs typeface="Arial Narrow"/>
            </a:endParaRPr>
          </a:p>
          <a:p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3112" y="2448570"/>
            <a:ext cx="3669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4275" y="1069547"/>
            <a:ext cx="8667195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dirty="0" smtClean="0">
                <a:solidFill>
                  <a:srgbClr val="1F1F1F"/>
                </a:solidFill>
              </a:rPr>
              <a:t>Примерный</a:t>
            </a:r>
            <a:r>
              <a:rPr lang="ru-RU" altLang="ru-RU" b="1" dirty="0">
                <a:solidFill>
                  <a:srgbClr val="1F1F1F"/>
                </a:solidFill>
              </a:rPr>
              <a:t> перечень ЭОР</a:t>
            </a:r>
            <a:r>
              <a:rPr lang="ru-RU" altLang="ru-RU" dirty="0">
                <a:solidFill>
                  <a:srgbClr val="1F1F1F"/>
                </a:solidFill>
              </a:rPr>
              <a:t>, доступных для активации через Приложение «Витрина ЭОР», представлен по ссылке:</a:t>
            </a:r>
            <a:r>
              <a:rPr lang="ru-RU" altLang="ru-RU" dirty="0">
                <a:solidFill>
                  <a:srgbClr val="428BCA"/>
                </a:solidFill>
                <a:hlinkClick r:id="rId3"/>
              </a:rPr>
              <a:t> https://helpschool.mosreg.ru/hc/ru/articles/232071427</a:t>
            </a:r>
            <a:endParaRPr lang="ru-RU" altLang="ru-RU" dirty="0"/>
          </a:p>
          <a:p>
            <a:pPr lvl="0"/>
            <a:r>
              <a:rPr lang="ru-RU" altLang="ru-RU" dirty="0">
                <a:solidFill>
                  <a:srgbClr val="1F1F1F"/>
                </a:solidFill>
              </a:rPr>
              <a:t> </a:t>
            </a:r>
          </a:p>
          <a:p>
            <a:pPr lvl="0"/>
            <a:r>
              <a:rPr lang="ru-RU" altLang="ru-RU" b="1" i="1" dirty="0">
                <a:solidFill>
                  <a:srgbClr val="1F1F1F"/>
                </a:solidFill>
              </a:rPr>
              <a:t>Для получения баллов на счет ОО в Приложении «Витрина ЭОР» и возможности последующей активации ЭОР ОО необходимо подписать </a:t>
            </a:r>
            <a:r>
              <a:rPr lang="ru-RU" altLang="ru-RU" b="1" i="1" dirty="0" err="1">
                <a:solidFill>
                  <a:srgbClr val="1F1F1F"/>
                </a:solidFill>
              </a:rPr>
              <a:t>сублицензионное</a:t>
            </a:r>
            <a:r>
              <a:rPr lang="ru-RU" altLang="ru-RU" b="1" i="1" dirty="0">
                <a:solidFill>
                  <a:srgbClr val="1F1F1F"/>
                </a:solidFill>
              </a:rPr>
              <a:t> соглашение.</a:t>
            </a:r>
            <a:endParaRPr lang="ru-RU" altLang="ru-RU" dirty="0"/>
          </a:p>
          <a:p>
            <a:pPr lvl="0"/>
            <a:r>
              <a:rPr lang="ru-RU" altLang="ru-RU" b="1" dirty="0">
                <a:solidFill>
                  <a:srgbClr val="1F1F1F"/>
                </a:solidFill>
              </a:rPr>
              <a:t>Соглашение </a:t>
            </a:r>
            <a:r>
              <a:rPr lang="ru-RU" altLang="ru-RU" dirty="0">
                <a:solidFill>
                  <a:srgbClr val="1F1F1F"/>
                </a:solidFill>
              </a:rPr>
              <a:t>доступно по ссылке: </a:t>
            </a:r>
            <a:r>
              <a:rPr lang="ru-RU" altLang="ru-RU" dirty="0">
                <a:solidFill>
                  <a:srgbClr val="428BCA"/>
                </a:solidFill>
                <a:hlinkClick r:id="rId4"/>
              </a:rPr>
              <a:t>https://helpschool.mosreg.ru/hc/ru/articles/235156667</a:t>
            </a:r>
            <a:endParaRPr lang="ru-RU" altLang="ru-RU" dirty="0"/>
          </a:p>
          <a:p>
            <a:pPr lvl="0"/>
            <a:endParaRPr lang="ru-RU" altLang="ru-RU" b="1" dirty="0">
              <a:solidFill>
                <a:srgbClr val="FF9900"/>
              </a:solidFill>
            </a:endParaRPr>
          </a:p>
          <a:p>
            <a:pPr lvl="0"/>
            <a:endParaRPr lang="ru-RU" altLang="ru-RU" b="1" dirty="0" smtClean="0">
              <a:solidFill>
                <a:srgbClr val="FF9900"/>
              </a:solidFill>
            </a:endParaRPr>
          </a:p>
          <a:p>
            <a:pPr lvl="0"/>
            <a:endParaRPr lang="ru-RU" altLang="ru-RU" b="1" dirty="0">
              <a:solidFill>
                <a:srgbClr val="FF9900"/>
              </a:solidFill>
            </a:endParaRPr>
          </a:p>
          <a:p>
            <a:pPr lvl="0"/>
            <a:endParaRPr lang="ru-RU" altLang="ru-RU" b="1" dirty="0" smtClean="0">
              <a:solidFill>
                <a:srgbClr val="FF9900"/>
              </a:solidFill>
            </a:endParaRPr>
          </a:p>
          <a:p>
            <a:pPr lvl="0"/>
            <a:r>
              <a:rPr lang="ru-RU" altLang="ru-RU" b="1" dirty="0" smtClean="0">
                <a:solidFill>
                  <a:srgbClr val="FF9900"/>
                </a:solidFill>
              </a:rPr>
              <a:t>Примечание</a:t>
            </a:r>
            <a:r>
              <a:rPr lang="ru-RU" altLang="ru-RU" b="1" dirty="0">
                <a:solidFill>
                  <a:srgbClr val="FF9900"/>
                </a:solidFill>
              </a:rPr>
              <a:t>:</a:t>
            </a:r>
            <a:r>
              <a:rPr lang="ru-RU" altLang="ru-RU" dirty="0">
                <a:solidFill>
                  <a:srgbClr val="1F1F1F"/>
                </a:solidFill>
              </a:rPr>
              <a:t> если образовательная организация не подпишет </a:t>
            </a:r>
            <a:r>
              <a:rPr lang="ru-RU" altLang="ru-RU" dirty="0" err="1">
                <a:solidFill>
                  <a:srgbClr val="1F1F1F"/>
                </a:solidFill>
              </a:rPr>
              <a:t>сублицензионное</a:t>
            </a:r>
            <a:r>
              <a:rPr lang="ru-RU" altLang="ru-RU" dirty="0">
                <a:solidFill>
                  <a:srgbClr val="1F1F1F"/>
                </a:solidFill>
              </a:rPr>
              <a:t> соглашение, то ОО </a:t>
            </a:r>
            <a:r>
              <a:rPr lang="ru-RU" altLang="ru-RU" b="1" dirty="0" smtClean="0">
                <a:solidFill>
                  <a:srgbClr val="1F1F1F"/>
                </a:solidFill>
              </a:rPr>
              <a:t>не </a:t>
            </a:r>
            <a:r>
              <a:rPr lang="ru-RU" altLang="ru-RU" b="1" dirty="0">
                <a:solidFill>
                  <a:srgbClr val="1F1F1F"/>
                </a:solidFill>
              </a:rPr>
              <a:t>будут </a:t>
            </a:r>
            <a:r>
              <a:rPr lang="ru-RU" altLang="ru-RU" dirty="0">
                <a:solidFill>
                  <a:srgbClr val="1F1F1F"/>
                </a:solidFill>
              </a:rPr>
              <a:t>начислены баллы и, таким образом, ОО </a:t>
            </a:r>
            <a:r>
              <a:rPr lang="ru-RU" altLang="ru-RU" b="1" dirty="0" smtClean="0">
                <a:solidFill>
                  <a:srgbClr val="1F1F1F"/>
                </a:solidFill>
              </a:rPr>
              <a:t>не </a:t>
            </a:r>
            <a:r>
              <a:rPr lang="ru-RU" altLang="ru-RU" b="1" dirty="0">
                <a:solidFill>
                  <a:srgbClr val="1F1F1F"/>
                </a:solidFill>
              </a:rPr>
              <a:t>сможет активировать ЭОР</a:t>
            </a:r>
            <a:r>
              <a:rPr lang="ru-RU" altLang="ru-RU" dirty="0">
                <a:solidFill>
                  <a:srgbClr val="1F1F1F"/>
                </a:solidFill>
              </a:rPr>
              <a:t> для последующего обеспечения к ним доступа пользователям данной ОО.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9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9592" y="28094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Модуль ОДО.</a:t>
            </a:r>
          </a:p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Организация дополнительного образования.</a:t>
            </a: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3112" y="2448570"/>
            <a:ext cx="3669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790" y="2704307"/>
            <a:ext cx="85487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Организация дополнительного образования</a:t>
            </a:r>
            <a:r>
              <a:rPr lang="ru-RU" dirty="0">
                <a:latin typeface="+mn-lt"/>
              </a:rPr>
              <a:t> – вид образования, который направлен на всестороннее удовлетворение образовательной потребности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 </a:t>
            </a:r>
            <a:r>
              <a:rPr lang="ru-RU" dirty="0">
                <a:latin typeface="+mn-lt"/>
                <a:hlinkClick r:id="rId3"/>
              </a:rPr>
              <a:t>(29.12.2012г. № 273 ФЗ «Об образовании</a:t>
            </a:r>
            <a:r>
              <a:rPr lang="ru-RU" dirty="0" smtClean="0">
                <a:latin typeface="+mn-lt"/>
                <a:hlinkClick r:id="rId3"/>
              </a:rPr>
              <a:t>»)</a:t>
            </a:r>
            <a:r>
              <a:rPr lang="ru-RU" dirty="0" smtClean="0">
                <a:latin typeface="+mn-lt"/>
              </a:rPr>
              <a:t>.</a:t>
            </a:r>
          </a:p>
          <a:p>
            <a:endParaRPr lang="ru-RU" sz="2000" dirty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Письмо  Министерства образования и науки Российской Федерации от 14 декабря 2015 г. №09-3564 «О внеурочной деятельности и реализации дополнительных общеобразовательных программ» содержит </a:t>
            </a:r>
            <a:r>
              <a:rPr lang="ru-RU" u="sng" dirty="0" smtClean="0">
                <a:latin typeface="+mn-lt"/>
              </a:rPr>
              <a:t>Методические рекомендации по организации внеурочной деятельности и реализации дополнительных общеобразовательных программ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Подробная инструкция по работе с Модулем ОДО доступна на </a:t>
            </a:r>
            <a:r>
              <a:rPr lang="ru-RU" dirty="0" smtClean="0">
                <a:latin typeface="+mn-lt"/>
                <a:hlinkClick r:id="rId4"/>
              </a:rPr>
              <a:t>Портале поддержки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7953" y="4892641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4" descr="https://gyazo.com/aa12478f51489c12f4b021f23294fb5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9" y="1200541"/>
            <a:ext cx="8339613" cy="13125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gyazo.com/a600e0b6cf18c4b479d60fba989d76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17" y="1628800"/>
            <a:ext cx="6548139" cy="3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41985"/>
            <a:ext cx="6048672" cy="450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70C0"/>
                </a:solidFill>
                <a:latin typeface="+mn-lt"/>
              </a:rPr>
              <a:t>Мобильное приложение для обучающихся и родителей. </a:t>
            </a:r>
            <a:endParaRPr lang="ru-RU" sz="23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699" y="994344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Мобильный доступ к подробной информации об оценках ребенка, к р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асписанию занятий на завтра, к календарю домашнего задания.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0961" y="-170615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https://gyazo.com/b2490c1bac4b8f2924f7621338087e3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1" b="-480"/>
          <a:stretch/>
        </p:blipFill>
        <p:spPr bwMode="auto">
          <a:xfrm>
            <a:off x="6484104" y="5465314"/>
            <a:ext cx="1368152" cy="8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5555209"/>
            <a:ext cx="6704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находится на стадии тестирования.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 для скачивания.</a:t>
            </a:r>
          </a:p>
        </p:txBody>
      </p:sp>
    </p:spTree>
    <p:extLst>
      <p:ext uri="{BB962C8B-B14F-4D97-AF65-F5344CB8AC3E}">
        <p14:creationId xmlns:p14="http://schemas.microsoft.com/office/powerpoint/2010/main" val="31580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9592" y="28094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План демонстрации ИСУОД</a:t>
            </a:r>
            <a:endParaRPr lang="ru-RU" sz="2000" dirty="0">
              <a:solidFill>
                <a:srgbClr val="0070C0"/>
              </a:solidFill>
              <a:cs typeface="Arial Narrow"/>
            </a:endParaRPr>
          </a:p>
          <a:p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3112" y="2448570"/>
            <a:ext cx="3669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75319"/>
              </p:ext>
            </p:extLst>
          </p:nvPr>
        </p:nvGraphicFramePr>
        <p:xfrm>
          <a:off x="323528" y="1397000"/>
          <a:ext cx="8548786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393"/>
                <a:gridCol w="42743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Функциональность</a:t>
                      </a:r>
                      <a:r>
                        <a:rPr lang="ru-RU" baseline="0" dirty="0" smtClean="0"/>
                        <a:t> для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Функциональность</a:t>
                      </a:r>
                      <a:r>
                        <a:rPr lang="ru-RU" baseline="0" dirty="0" smtClean="0"/>
                        <a:t> для МОУО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Ведение</a:t>
                      </a:r>
                      <a:r>
                        <a:rPr lang="ru-RU" baseline="0" dirty="0" smtClean="0"/>
                        <a:t> журнала и поурочного планирования (Выставление галочки «Урок проведен», выдача ДЗ)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Отчет «Статистика ведения ЭЖД»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«Статистика ведения ЭЖД»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«Наполненность данными: Персоны»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Электронные</a:t>
                      </a:r>
                      <a:r>
                        <a:rPr lang="ru-RU" baseline="0" dirty="0" smtClean="0"/>
                        <a:t> образовательные ресурсы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700375"/>
            <a:ext cx="7429679" cy="5466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spc="-100" dirty="0" smtClean="0">
                <a:solidFill>
                  <a:schemeClr val="accent1"/>
                </a:solidFill>
                <a:latin typeface="+mn-lt"/>
              </a:rPr>
              <a:t>Спасибо за внимание!</a:t>
            </a:r>
            <a:endParaRPr lang="ru-RU" sz="1600" spc="-1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138" y="4149080"/>
            <a:ext cx="44359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spc="-100" dirty="0" smtClean="0">
                <a:solidFill>
                  <a:schemeClr val="accent1"/>
                </a:solidFill>
                <a:latin typeface="+mn-lt"/>
              </a:rPr>
              <a:t>Контакты:</a:t>
            </a:r>
          </a:p>
          <a:p>
            <a:pPr>
              <a:lnSpc>
                <a:spcPct val="80000"/>
              </a:lnSpc>
            </a:pPr>
            <a:endParaRPr lang="ru-RU" sz="2400" spc="-100" dirty="0" smtClean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2400" u="sng" dirty="0" smtClean="0">
                <a:solidFill>
                  <a:schemeClr val="accent1"/>
                </a:solidFill>
                <a:latin typeface="+mn-lt"/>
                <a:ea typeface="Calibri"/>
                <a:cs typeface="Times New Roman"/>
                <a:hlinkClick r:id="rId2"/>
              </a:rPr>
              <a:t>Email</a:t>
            </a:r>
            <a:r>
              <a:rPr lang="ru-RU" sz="2400" u="sng" dirty="0" smtClean="0">
                <a:solidFill>
                  <a:schemeClr val="accent1"/>
                </a:solidFill>
                <a:latin typeface="+mn-lt"/>
                <a:ea typeface="Calibri"/>
                <a:cs typeface="Times New Roman"/>
                <a:hlinkClick r:id="rId2"/>
              </a:rPr>
              <a:t>: </a:t>
            </a:r>
            <a:r>
              <a:rPr lang="ru-RU" sz="2400" u="sng" dirty="0" err="1" smtClean="0">
                <a:solidFill>
                  <a:schemeClr val="accent1"/>
                </a:solidFill>
                <a:latin typeface="+mn-lt"/>
                <a:ea typeface="Calibri"/>
                <a:cs typeface="Times New Roman"/>
                <a:hlinkClick r:id="rId2"/>
              </a:rPr>
              <a:t>support@school.mosreg.ru</a:t>
            </a:r>
            <a:endParaRPr lang="ru-RU" sz="2400" u="sng" dirty="0" smtClean="0">
              <a:solidFill>
                <a:schemeClr val="accent1"/>
              </a:solidFill>
              <a:latin typeface="+mn-lt"/>
              <a:ea typeface="Calibri"/>
              <a:cs typeface="Times New Roman"/>
            </a:endParaRPr>
          </a:p>
          <a:p>
            <a:pPr>
              <a:lnSpc>
                <a:spcPct val="80000"/>
              </a:lnSpc>
            </a:pPr>
            <a:endParaRPr lang="ru-RU" sz="2400" u="sng" dirty="0" smtClean="0">
              <a:solidFill>
                <a:schemeClr val="accent1"/>
              </a:solidFill>
              <a:latin typeface="+mn-lt"/>
              <a:ea typeface="Calibri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ru-RU" sz="2400" b="1" spc="-100" dirty="0" smtClean="0">
                <a:solidFill>
                  <a:schemeClr val="accent1"/>
                </a:solidFill>
                <a:latin typeface="+mn-lt"/>
              </a:rPr>
              <a:t>Тел.: 8 </a:t>
            </a:r>
            <a:r>
              <a:rPr lang="ru-RU" sz="2400" b="1" spc="-100" dirty="0">
                <a:solidFill>
                  <a:schemeClr val="accent1"/>
                </a:solidFill>
                <a:latin typeface="+mn-lt"/>
              </a:rPr>
              <a:t>(804) 333-84-85</a:t>
            </a:r>
            <a:endParaRPr lang="ru-RU" sz="2400" b="1" spc="-100" dirty="0" smtClean="0">
              <a:solidFill>
                <a:schemeClr val="accent1"/>
              </a:solidFill>
              <a:latin typeface="+mn-lt"/>
            </a:endParaRPr>
          </a:p>
          <a:p>
            <a:pPr algn="ctr">
              <a:lnSpc>
                <a:spcPct val="80000"/>
              </a:lnSpc>
            </a:pPr>
            <a:endParaRPr lang="ru-RU" sz="1000" spc="-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26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58383"/>
            <a:ext cx="8229600" cy="5313612"/>
          </a:xfrm>
        </p:spPr>
        <p:txBody>
          <a:bodyPr/>
          <a:lstStyle/>
          <a:p>
            <a:pPr marL="0" indent="0" algn="just" fontAlgn="auto">
              <a:buNone/>
            </a:pPr>
            <a:endParaRPr lang="ru-RU" sz="2000" dirty="0"/>
          </a:p>
          <a:p>
            <a:pPr algn="just" fontAlgn="auto"/>
            <a:endParaRPr lang="ru-RU" sz="1800" dirty="0" smtClean="0"/>
          </a:p>
          <a:p>
            <a:pPr algn="just" fontAlgn="auto"/>
            <a:endParaRPr lang="ru-RU" sz="1800" dirty="0"/>
          </a:p>
          <a:p>
            <a:pPr algn="just"/>
            <a:endParaRPr lang="ru-RU" sz="1800" dirty="0"/>
          </a:p>
        </p:txBody>
      </p:sp>
      <p:pic>
        <p:nvPicPr>
          <p:cNvPr id="4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933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41985"/>
            <a:ext cx="6192688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70C0"/>
                </a:solidFill>
                <a:latin typeface="+mn-lt"/>
              </a:rPr>
              <a:t>Основные возможности ИСУОД</a:t>
            </a:r>
            <a:endParaRPr lang="ru-RU" sz="23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47549"/>
              </p:ext>
            </p:extLst>
          </p:nvPr>
        </p:nvGraphicFramePr>
        <p:xfrm>
          <a:off x="251520" y="908719"/>
          <a:ext cx="8712968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702"/>
                <a:gridCol w="6468266"/>
              </a:tblGrid>
              <a:tr h="203126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Для общеобразовательных организаций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Ведение электронных журналов текущей и итоговой успеваемости, посещаемости.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Ведение поурочного и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календарно-тематического планирования.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Ведение школьного расписания.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Мониторинг движения обучающихся.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Средства тестирования знаний обучающихся.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Экспорт различных данных.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Формирование отчетности.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/>
                        <a:t>Для органов управления образованием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Оказание государственных и муниципальных услуг в сфере образования. </a:t>
                      </a:r>
                    </a:p>
                    <a:p>
                      <a:pPr marL="263525" lvl="0" indent="-263525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Мониторинг движения обучающихся.</a:t>
                      </a:r>
                    </a:p>
                    <a:p>
                      <a:pPr marL="263525" lvl="0" indent="-263525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Формирование сводных административных и статистических отчетов.</a:t>
                      </a:r>
                    </a:p>
                    <a:p>
                      <a:pPr marL="263525" lvl="0" indent="-263525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Формирование форм ФГСН с возможностью ручного и автоматизированного заполнения.</a:t>
                      </a:r>
                    </a:p>
                  </a:txBody>
                  <a:tcPr/>
                </a:tc>
              </a:tr>
              <a:tr h="15945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Для Министерства образования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Формирование статистических отчетов.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Получение информации по контингенту общеобразовательных организаций.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Мониторинг результатов учебно-воспитательного процесса по общеобразовательным организациям и движения обучающихся.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Конструктор запросов для формирования отчетов на уровне Московской области.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Статистические отчеты по формам ФГСН в сфере образования.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556792"/>
            <a:ext cx="8548785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70C0"/>
                </a:solidFill>
                <a:latin typeface="+mn-lt"/>
                <a:cs typeface="Arial Narrow"/>
              </a:rPr>
              <a:t>У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  <a:cs typeface="Arial Narrow"/>
              </a:rPr>
              <a:t>чебный год </a:t>
            </a:r>
            <a:r>
              <a:rPr lang="ru-RU" sz="2800" b="1" dirty="0">
                <a:solidFill>
                  <a:srgbClr val="0070C0"/>
                </a:solidFill>
                <a:cs typeface="Arial Narrow"/>
              </a:rPr>
              <a:t>2016/2017</a:t>
            </a:r>
            <a:r>
              <a:rPr lang="ru-RU" sz="3200" b="1" dirty="0">
                <a:solidFill>
                  <a:srgbClr val="0070C0"/>
                </a:solidFill>
                <a:cs typeface="Arial Narrow"/>
              </a:rPr>
              <a:t> </a:t>
            </a:r>
            <a:endParaRPr lang="ru-RU" sz="2800" b="1" dirty="0">
              <a:solidFill>
                <a:srgbClr val="0070C0"/>
              </a:solidFill>
              <a:latin typeface="+mn-lt"/>
              <a:cs typeface="Arial Narrow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+mn-lt"/>
                <a:cs typeface="Arial Narrow"/>
              </a:rPr>
              <a:t>Актуальные вопросы</a:t>
            </a:r>
          </a:p>
          <a:p>
            <a:pPr algn="ctr"/>
            <a:endParaRPr lang="ru-RU" sz="2000" dirty="0" smtClean="0">
              <a:solidFill>
                <a:schemeClr val="accent1"/>
              </a:solidFill>
              <a:latin typeface="+mn-lt"/>
              <a:cs typeface="Arial Narrow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03" y="3624393"/>
            <a:ext cx="343170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41985"/>
            <a:ext cx="6048672" cy="954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70C0"/>
                </a:solidFill>
                <a:latin typeface="+mn-lt"/>
              </a:rPr>
              <a:t>Результаты. Ноябрь 2016 г.</a:t>
            </a:r>
            <a:endParaRPr lang="ru-RU" sz="23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42806"/>
              </p:ext>
            </p:extLst>
          </p:nvPr>
        </p:nvGraphicFramePr>
        <p:xfrm>
          <a:off x="395536" y="2996952"/>
          <a:ext cx="84249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656184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НОЯ. 2015, </a:t>
                      </a:r>
                      <a:r>
                        <a:rPr lang="ru-RU" sz="1800" dirty="0" smtClean="0"/>
                        <a:t>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НОЯ. 2016, %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Степень наполненности расписания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94,3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99,9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Ведение планирования учителями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84,4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99,3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Ведение журнала учителями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96,3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99,6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Частота входов в Систему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93,5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97,9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% активации всех аккаунтов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83,2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99,8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% активации аккаунтов учителей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82,5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99,8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% наполненности профиля школы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2380"/>
              </p:ext>
            </p:extLst>
          </p:nvPr>
        </p:nvGraphicFramePr>
        <p:xfrm>
          <a:off x="395536" y="1221966"/>
          <a:ext cx="52565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 пользователей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пользователей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57 332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Обучающиеся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760 630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645 884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29351"/>
            <a:ext cx="2262237" cy="18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97749" y="217052"/>
            <a:ext cx="7106658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Переход на безбумажный вариант ведения журналов успеваемости (ББЖ).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Первые итоги.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31" y="0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1703"/>
              </p:ext>
            </p:extLst>
          </p:nvPr>
        </p:nvGraphicFramePr>
        <p:xfrm>
          <a:off x="395536" y="1484784"/>
          <a:ext cx="8549344" cy="217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6576"/>
              </a:tblGrid>
              <a:tr h="9153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Требуемое</a:t>
                      </a:r>
                      <a:r>
                        <a:rPr lang="ru-RU" baseline="0" dirty="0" smtClean="0"/>
                        <a:t> з</a:t>
                      </a:r>
                      <a:r>
                        <a:rPr lang="ru-RU" dirty="0" smtClean="0"/>
                        <a:t>начение</a:t>
                      </a:r>
                      <a:r>
                        <a:rPr lang="ru-RU" baseline="0" dirty="0" smtClean="0"/>
                        <a:t>, %</a:t>
                      </a:r>
                    </a:p>
                    <a:p>
                      <a:pPr algn="ctr"/>
                      <a:r>
                        <a:rPr lang="ru-RU" baseline="0" dirty="0" smtClean="0"/>
                        <a:t>(2016 г.)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значение, шт.</a:t>
                      </a:r>
                    </a:p>
                    <a:p>
                      <a:pPr algn="ctr"/>
                      <a:r>
                        <a:rPr lang="ru-RU" dirty="0" smtClean="0"/>
                        <a:t>(ноя. 2016 г.)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06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i="1" dirty="0" smtClean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Доля муниципальных общеобразовательных организаций в Московской области, перешедших на безбумажный вариант ведения журнала успеваемости обучающихся.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880  </a:t>
                      </a:r>
                      <a:r>
                        <a:rPr lang="ru-RU" sz="1600" i="1" dirty="0" smtClean="0"/>
                        <a:t>(63%)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 descr="C:\Users\Fukstowart\Downloads\computer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09120"/>
            <a:ext cx="1875294" cy="1875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1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27584" y="135929"/>
            <a:ext cx="8044730" cy="9216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Контрольные показатели деятельности ОО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при переходе на ББЖ средствами Школьного портала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908720"/>
          <a:ext cx="8908825" cy="566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5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4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Контрольный показатель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Комментарий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Целевое значение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Рекомендуемая периодичность проверок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Степень наполненности расписания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Для каждого класса в ОО должно быть создано расписание.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еженедельно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Ведение планирования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0" dirty="0" smtClean="0"/>
                        <a:t>(заполнение тем уроков, выдача домашнего задания)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 каждого проведенного урока должны быть указаны тема урока и/или домашнее задание (допускается отсутствие домашнего задания по определенным предметам или в дни контрольных работ).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95-100%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98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Ведение журнала (выставление оценок об успеваемости,</a:t>
                      </a:r>
                      <a:r>
                        <a:rPr lang="ru-RU" sz="1200" baseline="0" dirty="0" smtClean="0"/>
                        <a:t> отметок о посещаемости и пр.)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 каждого проведенного урока должны быть проставлены: </a:t>
                      </a:r>
                      <a:r>
                        <a:rPr lang="ru-RU" sz="1200" b="1" dirty="0" smtClean="0"/>
                        <a:t>хотя бы одна</a:t>
                      </a:r>
                      <a:r>
                        <a:rPr lang="ru-RU" sz="1200" dirty="0" smtClean="0"/>
                        <a:t> оценка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отметка о присутствии,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комментарий к уроку. Если обучающимися не было получено ни одной отметки, на уроке все присутствовали, то обязательно ставится отметка о проведении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90-100%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Доля активированных пользователей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Должны</a:t>
                      </a:r>
                      <a:r>
                        <a:rPr lang="ru-RU" sz="1200" baseline="0" dirty="0" smtClean="0"/>
                        <a:t> быть </a:t>
                      </a:r>
                      <a:r>
                        <a:rPr lang="ru-RU" sz="1200" dirty="0" smtClean="0"/>
                        <a:t>активированы созданные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персоны*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менее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60%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3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Доля</a:t>
                      </a:r>
                      <a:r>
                        <a:rPr lang="ru-RU" sz="1200" baseline="0" dirty="0" smtClean="0"/>
                        <a:t> уникальных входов пользователей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Произведено уникальных входов</a:t>
                      </a:r>
                      <a:r>
                        <a:rPr lang="ru-RU" sz="1200" baseline="0" dirty="0" smtClean="0"/>
                        <a:t> в Систему  всеми пользователями.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менее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25%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4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</a:rPr>
                        <a:t>Своевременное ведение журнала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(внесение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</a:rPr>
                        <a:t> данных об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успеваемости,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</a:rPr>
                        <a:t> отметок о посещаемости и пр. в день проведения урока)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Должны быть выставлены оценки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отметки о присутствии,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отметки о проведении урока,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комментарии к уроку в день их появления (</a:t>
                      </a:r>
                      <a:r>
                        <a:rPr lang="ru-RU" sz="1200" i="1" dirty="0" smtClean="0"/>
                        <a:t>не позднее 18:00 текущего рабочего дня для школ ББЖ и в течение 24 часов с момента проведения урока для школ, планирующих переход на ББЖ</a:t>
                      </a:r>
                      <a:r>
                        <a:rPr lang="ru-RU" sz="1200" dirty="0" smtClean="0"/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/>
                        <a:t>не менее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 smtClean="0"/>
                        <a:t>35% 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3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</a:rPr>
                        <a:t>Доля родителей в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dirty="0" smtClean="0"/>
                        <a:t>Должны быть созданы на Школьном портале </a:t>
                      </a:r>
                      <a:r>
                        <a:rPr lang="ru-RU" sz="1200" b="1" dirty="0" smtClean="0"/>
                        <a:t>персоны</a:t>
                      </a:r>
                      <a:r>
                        <a:rPr lang="ru-RU" sz="1200" dirty="0" smtClean="0"/>
                        <a:t>* родителей каждого из обучающихся.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</a:rPr>
                        <a:t>не менее 85%</a:t>
                      </a:r>
                      <a:endParaRPr lang="ru-RU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еженедельно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14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997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*Персонами</a:t>
            </a:r>
            <a:r>
              <a:rPr lang="ru-RU" sz="1100" dirty="0" smtClean="0"/>
              <a:t> условно называются участники, данные которых уже внесены в Систему, но ими еще не был пройден этап регистрации.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193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30324"/>
            <a:ext cx="8044730" cy="672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Выполнение показателей активности.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По данным на 22 ноября 2016 г.</a:t>
            </a:r>
            <a:endParaRPr lang="ru-RU" sz="2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170" y="1063322"/>
            <a:ext cx="880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Выполнение показателей активности: 285 школ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27143"/>
              </p:ext>
            </p:extLst>
          </p:nvPr>
        </p:nvGraphicFramePr>
        <p:xfrm>
          <a:off x="107504" y="1700808"/>
          <a:ext cx="8908826" cy="3529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922"/>
                <a:gridCol w="4374630"/>
                <a:gridCol w="1193386"/>
                <a:gridCol w="1187843"/>
                <a:gridCol w="1559045"/>
              </a:tblGrid>
              <a:tr h="6588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ТОП-5 МОУО по показателям активности ОО ББЖ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658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МОУО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ОО в МОУО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ОО, перешедших на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ББЖ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ОО, выполняющих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Подольск городской округ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Химки городской округ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Мытищи городской округ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Сергиево-Посадский муниципальный район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Одинцовский муниципальный район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81497" y="1168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174B7"/>
                </a:solidFill>
                <a:latin typeface="+mn-lt"/>
              </a:rPr>
              <a:t>Нормативно-правовое</a:t>
            </a:r>
            <a:r>
              <a:rPr lang="en-US" sz="2000" dirty="0" smtClean="0">
                <a:solidFill>
                  <a:srgbClr val="0174B7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174B7"/>
                </a:solidFill>
                <a:latin typeface="+mn-lt"/>
              </a:rPr>
              <a:t>обеспечение перехода </a:t>
            </a:r>
            <a:r>
              <a:rPr lang="ru-RU" sz="2000" dirty="0">
                <a:solidFill>
                  <a:srgbClr val="0174B7"/>
                </a:solidFill>
                <a:latin typeface="+mn-lt"/>
              </a:rPr>
              <a:t>на </a:t>
            </a:r>
            <a:r>
              <a:rPr lang="ru-RU" sz="2000" dirty="0" smtClean="0">
                <a:solidFill>
                  <a:srgbClr val="0174B7"/>
                </a:solidFill>
                <a:latin typeface="+mn-lt"/>
              </a:rPr>
              <a:t>ББЖ </a:t>
            </a:r>
          </a:p>
          <a:p>
            <a:r>
              <a:rPr lang="ru-RU" sz="2000" dirty="0" smtClean="0">
                <a:solidFill>
                  <a:srgbClr val="0174B7"/>
                </a:solidFill>
                <a:latin typeface="+mn-lt"/>
              </a:rPr>
              <a:t>для ОО, планирующих переход с 2017 г.</a:t>
            </a:r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85246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endParaRPr lang="ru-RU" dirty="0" smtClean="0">
              <a:hlinkClick r:id="rId3"/>
            </a:endParaRPr>
          </a:p>
          <a:p>
            <a:pPr algn="just"/>
            <a:r>
              <a:rPr lang="ru-RU" sz="2000" dirty="0" smtClean="0"/>
              <a:t>Согласно п.п.1, п.3, статьи 28 Федерального закона от 29.12.2012 </a:t>
            </a:r>
            <a:br>
              <a:rPr lang="ru-RU" sz="2000" dirty="0" smtClean="0"/>
            </a:br>
            <a:r>
              <a:rPr lang="ru-RU" sz="2000" dirty="0" smtClean="0"/>
              <a:t>N 273-ФЗ "Об образовании в Российской Федерации"</a:t>
            </a:r>
          </a:p>
          <a:p>
            <a:pPr lvl="0" algn="just" eaLnBrk="0" hangingPunct="0"/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К компетенции образовательной организации в установленной сфере деятельности относятся:</a:t>
            </a:r>
            <a:endParaRPr lang="ru-RU" altLang="ru-RU" sz="800" i="1" dirty="0" smtClean="0"/>
          </a:p>
          <a:p>
            <a:pPr marL="342900" lvl="0" indent="-342900" algn="just" eaLnBrk="0" hangingPunct="0">
              <a:buAutoNum type="arabicParenR"/>
            </a:pPr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принятие правил внутреннего распорядка обучающихся, правил внутреннего трудового распорядка, иных локальных нормативных актов.</a:t>
            </a:r>
          </a:p>
          <a:p>
            <a:pPr algn="just" eaLnBrk="0" hangingPunct="0"/>
            <a:endParaRPr lang="ru-RU" dirty="0" smtClean="0">
              <a:hlinkClick r:id="rId3"/>
            </a:endParaRPr>
          </a:p>
          <a:p>
            <a:pPr algn="just" eaLnBrk="0" hangingPunct="0"/>
            <a:r>
              <a:rPr lang="ru-RU" dirty="0" smtClean="0">
                <a:hlinkClick r:id="rId3"/>
              </a:rPr>
              <a:t>Методические </a:t>
            </a:r>
            <a:r>
              <a:rPr lang="ru-RU" dirty="0">
                <a:hlinkClick r:id="rId3"/>
              </a:rPr>
              <a:t>рекомендации по переходу на безбумажный вариант ведения журналов </a:t>
            </a:r>
            <a:r>
              <a:rPr lang="ru-RU" dirty="0" smtClean="0">
                <a:hlinkClick r:id="rId3"/>
              </a:rPr>
              <a:t>успеваемости</a:t>
            </a:r>
            <a:r>
              <a:rPr lang="ru-RU" dirty="0" smtClean="0"/>
              <a:t> </a:t>
            </a:r>
            <a:r>
              <a:rPr lang="ru-RU" dirty="0"/>
              <a:t>направлены письмом Министерства образования </a:t>
            </a:r>
            <a:r>
              <a:rPr lang="ru-RU" dirty="0" smtClean="0"/>
              <a:t>Московской области</a:t>
            </a:r>
            <a:r>
              <a:rPr lang="en-US" dirty="0" smtClean="0"/>
              <a:t> </a:t>
            </a:r>
            <a:r>
              <a:rPr lang="ru-RU" dirty="0"/>
              <a:t>Исх-7543/16-13м от </a:t>
            </a:r>
            <a:r>
              <a:rPr lang="ru-RU" dirty="0" smtClean="0"/>
              <a:t>03.06.2016, </a:t>
            </a:r>
            <a:r>
              <a:rPr lang="ru-RU" dirty="0"/>
              <a:t>содержат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примеры</a:t>
            </a:r>
            <a:r>
              <a:rPr lang="ru-RU" dirty="0" smtClean="0"/>
              <a:t> документов, а также изменений,</a:t>
            </a:r>
            <a:r>
              <a:rPr lang="en-US" dirty="0" smtClean="0"/>
              <a:t> </a:t>
            </a:r>
            <a:r>
              <a:rPr lang="ru-RU" dirty="0" smtClean="0"/>
              <a:t>вносимых 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акты при переходе на ББЖ, </a:t>
            </a:r>
            <a:r>
              <a:rPr lang="ru-RU" dirty="0" smtClean="0"/>
              <a:t>которые ОО может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адаптировать на основании своих особенностей, потребностей и возможностей.</a:t>
            </a:r>
          </a:p>
          <a:p>
            <a:pPr algn="just" eaLnBrk="0" hangingPunct="0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/>
          </a:p>
          <a:p>
            <a:pPr algn="just" eaLnBrk="0" hangingPunct="0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340767"/>
            <a:ext cx="6997822" cy="3384377"/>
          </a:xfrm>
        </p:spPr>
        <p:txBody>
          <a:bodyPr/>
          <a:lstStyle/>
          <a:p>
            <a:pPr marL="0" indent="0" algn="just" fontAlgn="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«Статистика ведения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ЭЖД: Школа»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позволяет отслеживать </a:t>
            </a:r>
            <a:r>
              <a:rPr lang="ru-RU" sz="1600" dirty="0" smtClean="0"/>
              <a:t>ведение </a:t>
            </a:r>
            <a:r>
              <a:rPr lang="ru-RU" sz="1600" dirty="0"/>
              <a:t>журналов и заполнение поурочного планирования в </a:t>
            </a:r>
            <a:r>
              <a:rPr lang="ru-RU" sz="1600" dirty="0" smtClean="0"/>
              <a:t>ОО, за </a:t>
            </a:r>
            <a:r>
              <a:rPr lang="ru-RU" sz="1600" dirty="0"/>
              <a:t>конкретный временной промежуток. </a:t>
            </a:r>
            <a:endParaRPr lang="ru-RU" sz="1600" dirty="0" smtClean="0"/>
          </a:p>
          <a:p>
            <a:pPr marL="0" indent="0" algn="just" fontAlgn="t">
              <a:spcBef>
                <a:spcPts val="0"/>
              </a:spcBef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«Статистика ведения ЭЖД: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Учителя»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позволяет отслеживать </a:t>
            </a:r>
            <a:r>
              <a:rPr lang="ru-RU" sz="1600" dirty="0" smtClean="0"/>
              <a:t>ведение </a:t>
            </a:r>
            <a:r>
              <a:rPr lang="ru-RU" sz="1600" dirty="0"/>
              <a:t>журнала предмета и поурочного планирования определенного </a:t>
            </a:r>
            <a:r>
              <a:rPr lang="ru-RU" sz="1600" dirty="0" smtClean="0"/>
              <a:t>сотрудника, за </a:t>
            </a:r>
            <a:r>
              <a:rPr lang="ru-RU" sz="1600" dirty="0"/>
              <a:t>конкретный временной </a:t>
            </a:r>
            <a:r>
              <a:rPr lang="ru-RU" sz="1600" dirty="0" smtClean="0"/>
              <a:t>промежуток</a:t>
            </a:r>
            <a:r>
              <a:rPr lang="ru-RU" sz="1600" dirty="0"/>
              <a:t>. </a:t>
            </a:r>
            <a:r>
              <a:rPr lang="ru-RU" sz="1600" dirty="0" smtClean="0"/>
              <a:t>В </a:t>
            </a:r>
            <a:r>
              <a:rPr lang="ru-RU" sz="1600" dirty="0"/>
              <a:t>отчёте отображаются следующие </a:t>
            </a:r>
            <a:r>
              <a:rPr lang="ru-RU" sz="1600" dirty="0" smtClean="0"/>
              <a:t>сведения.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В настоящий момент ведется работа по расширению возможностей отчета «Статистика ведения ЭЖД».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</p:txBody>
      </p:sp>
      <p:pic>
        <p:nvPicPr>
          <p:cNvPr id="4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933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88640"/>
            <a:ext cx="6336704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70C0"/>
                </a:solidFill>
                <a:latin typeface="+mn-lt"/>
              </a:rPr>
              <a:t>Контроль деятельности и активности работы ОО в Системе</a:t>
            </a:r>
            <a:endParaRPr lang="ru-RU" sz="23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30" name="Picture 6" descr="https://i.gyazo.com/698fc98502036d8187d593fd8a5f21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8382"/>
            <a:ext cx="161925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021288"/>
            <a:ext cx="1619250" cy="7431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400346" y="1412776"/>
            <a:ext cx="651374" cy="4608512"/>
            <a:chOff x="1472354" y="1405747"/>
            <a:chExt cx="651374" cy="460851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872631" y="1412776"/>
              <a:ext cx="251097" cy="106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Соединительная линия уступом 6"/>
            <p:cNvCxnSpPr/>
            <p:nvPr/>
          </p:nvCxnSpPr>
          <p:spPr>
            <a:xfrm rot="5400000">
              <a:off x="-633415" y="3511516"/>
              <a:ext cx="4608512" cy="396974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10834</TotalTime>
  <Words>930</Words>
  <Application>Microsoft Office PowerPoint</Application>
  <PresentationFormat>Экран (4:3)</PresentationFormat>
  <Paragraphs>230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Фомина Анна Алексеевна</dc:creator>
  <cp:lastModifiedBy>User</cp:lastModifiedBy>
  <cp:revision>296</cp:revision>
  <dcterms:created xsi:type="dcterms:W3CDTF">2016-04-07T14:21:31Z</dcterms:created>
  <dcterms:modified xsi:type="dcterms:W3CDTF">2016-11-24T05:40:00Z</dcterms:modified>
</cp:coreProperties>
</file>