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73" r:id="rId10"/>
    <p:sldId id="274" r:id="rId11"/>
    <p:sldId id="268" r:id="rId12"/>
    <p:sldId id="26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2924-4900-42FD-9AFD-19B873476535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647B-6EFC-402B-BFAA-0A7ACB991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5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46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CAAF8EF-821F-4690-B442-9E4F5FD4AC4F}" type="slidenum"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564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0AD89119-7069-4F2B-8192-52338903C96D}" type="slidenum"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10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0AD89119-7069-4F2B-8192-52338903C96D}" type="slidenum"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88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548469C5-39AC-4940-916D-81210EAC1B1C}" type="slidenum"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93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E845CED-3DE4-44A8-A14A-BDC11FDFCDC7}" type="slidenum"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45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757CDBD-796F-4042-976A-5CEA9E3DFCC5}" type="slidenum"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71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56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5CB4BCA7-118D-466F-AB69-4E2595AF137B}" type="slidenum"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3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58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3AE5B3FB-F21F-426E-BDDC-D522E734D60E}" type="slidenum"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67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60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7E27A3CF-544F-490A-8015-9C3DBD3E68A5}" type="slidenum"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37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66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F034BA55-A050-426D-95D7-D4B57FC87CFD}" type="slidenum"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61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68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3878EB0-2958-4D21-A2C9-D7DBDB52167E}" type="slidenum"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16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6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0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1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5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9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5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4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1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9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4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7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6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CAC3-2D5C-47CB-A74E-C5634166C68C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B0F9-2EEB-429B-87D3-271E23E99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5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it.mosreg.ru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623520" y="709560"/>
            <a:ext cx="10767240" cy="57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685800" indent="-227880" algn="ctr">
              <a:lnSpc>
                <a:spcPct val="90000"/>
              </a:lnSpc>
            </a:pPr>
            <a:endParaRPr dirty="0"/>
          </a:p>
          <a:p>
            <a:pPr marL="685800" indent="-227880" algn="ctr">
              <a:lnSpc>
                <a:spcPct val="90000"/>
              </a:lnSpc>
            </a:pPr>
            <a:r>
              <a:rPr lang="ru-RU" sz="16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Автоматизированная информационная система диагностики   образовательных достижений и тестирования обучающихся   общеобразовательных организаций Московской области</a:t>
            </a:r>
            <a:endParaRPr sz="1600" dirty="0"/>
          </a:p>
          <a:p>
            <a:pPr marL="685800" indent="-227880" algn="ctr">
              <a:lnSpc>
                <a:spcPct val="90000"/>
              </a:lnSpc>
            </a:pPr>
            <a:r>
              <a:rPr lang="ru-RU" sz="16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(АИС ДИТ)</a:t>
            </a:r>
          </a:p>
          <a:p>
            <a:pPr marL="685800" indent="-227880" algn="ctr">
              <a:lnSpc>
                <a:spcPct val="90000"/>
              </a:lnSpc>
            </a:pPr>
            <a:endParaRPr lang="ru-RU" sz="34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685800" indent="-227880" algn="ctr">
              <a:lnSpc>
                <a:spcPct val="90000"/>
              </a:lnSpc>
            </a:pPr>
            <a:r>
              <a:rPr lang="ru-RU" sz="3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Практическое применение АИС ДИТ в</a:t>
            </a:r>
            <a:br>
              <a:rPr lang="ru-RU" sz="3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</a:br>
            <a:r>
              <a:rPr lang="ru-RU" sz="3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образовательном процессе</a:t>
            </a:r>
          </a:p>
          <a:p>
            <a:pPr marL="685800" indent="-227880" algn="ctr">
              <a:lnSpc>
                <a:spcPct val="90000"/>
              </a:lnSpc>
            </a:pPr>
            <a:endParaRPr lang="ru-RU" sz="3400" b="1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685800" indent="-227880" algn="ctr">
              <a:lnSpc>
                <a:spcPct val="90000"/>
              </a:lnSpc>
            </a:pPr>
            <a:r>
              <a:rPr lang="en-US" sz="4000" dirty="0">
                <a:hlinkClick r:id="rId2"/>
              </a:rPr>
              <a:t>dit.mosreg.ru</a:t>
            </a:r>
            <a:endParaRPr sz="4000" dirty="0"/>
          </a:p>
          <a:p>
            <a:pPr marL="685800" indent="-227880" algn="ctr">
              <a:lnSpc>
                <a:spcPct val="90000"/>
              </a:lnSpc>
            </a:pPr>
            <a:endParaRPr dirty="0"/>
          </a:p>
          <a:p>
            <a:pPr marL="685800" indent="-227880" algn="ctr">
              <a:lnSpc>
                <a:spcPct val="90000"/>
              </a:lnSpc>
            </a:pPr>
            <a:endParaRPr dirty="0"/>
          </a:p>
          <a:p>
            <a:pPr marL="4536000" indent="-215640">
              <a:lnSpc>
                <a:spcPct val="90000"/>
              </a:lnSpc>
            </a:pPr>
            <a:r>
              <a:rPr lang="ru-RU" sz="34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Докладчик: </a:t>
            </a:r>
            <a:r>
              <a:rPr lang="ru-RU" sz="2200" b="1" i="1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Гульцев</a:t>
            </a:r>
            <a:r>
              <a:rPr lang="ru-RU" sz="2200" b="1" i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Алексей Игоревич</a:t>
            </a:r>
            <a:endParaRPr dirty="0"/>
          </a:p>
          <a:p>
            <a:pPr marL="6840000" indent="-215640">
              <a:lnSpc>
                <a:spcPct val="90000"/>
              </a:lnSpc>
            </a:pPr>
            <a:r>
              <a:rPr lang="ru-RU" sz="2200" b="1" i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Руководитель проектов </a:t>
            </a:r>
            <a:endParaRPr dirty="0"/>
          </a:p>
          <a:p>
            <a:pPr marL="6840000" indent="-215640">
              <a:lnSpc>
                <a:spcPct val="90000"/>
              </a:lnSpc>
            </a:pPr>
            <a:r>
              <a:rPr lang="ru-RU" sz="2200" b="1" i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ООО «</a:t>
            </a:r>
            <a:r>
              <a:rPr lang="ru-RU" sz="2200" b="1" i="1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Биорг</a:t>
            </a:r>
            <a:r>
              <a:rPr lang="ru-RU" sz="2200" b="1" i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»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16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20859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gm1.ggpht.com/rQWjQWEb6Ge_a5yALkJpksAeDYJoSd5awJMHuAp3Mk52zpfouR_-z7JCYDn8_5KNelIqZUTGrTgIp4aApOgzZmpmWrkNXmvfB-rjUL_HX8solzbe6LB6PV8ok-2H1vqp90XPHseOOaqtt-EdIkpKv_hbfxARzaaN6E9rXDETf9u7TYlHEW29BT2zml3XX2rVuczddjo0OxgW_ahxpkAcD8_Ud97cl_4vcaIqso-uwAXu4zP98U68UV7-xfU9eZWV6AtCgIdIoiSyNFr4eMpNwe5vlfv-aie2dN4Ta_DnTI9d88Uz2-bZOGT_LXGM77L7-afKDYDrgfmae7hOMhk8I_ASz57aVR8QZFw6VHdyUmCsnI747sRUAVqZwRGEi9nT3LMvw5aHimJ7ERStzMGSrUV5B1fQa37W1ukbTUC96C2Dd2TZWjn-FJrpeME2t3rSK3YDrRD04QX1Hk4Xh8eTqG-7UL2MX48T48s6o8z_UKEPDkL-uJqOXID-B_JvYSp7vIYRLnSs4W-EekdxLba-1y5KOmWbJgGQoL0rcM7MfpSmYIognAZiJ74V-gNt6owf9vuvtegLE3h8XMP4Fj1oCXLzmgUqzXxi9Rem4iW1tOuMW7qlkmGNQH_LeH31og6TB-97h-CuL3DwhhJ4be27_kWH7xTmbeEyMoxa-1GrxmgdIoBYn7S0275bifm7byMLlNipjhnUhUCv6N5z=w944-h514-l75-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68" y="2930013"/>
            <a:ext cx="7629832" cy="39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stomShape 4"/>
          <p:cNvSpPr/>
          <p:nvPr/>
        </p:nvSpPr>
        <p:spPr>
          <a:xfrm>
            <a:off x="2290039" y="0"/>
            <a:ext cx="84153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5400" b="1" strike="noStrike" spc="-1" dirty="0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РАЗДЕЛ СТАТИСТИКА</a:t>
            </a:r>
            <a:endParaRPr dirty="0"/>
          </a:p>
        </p:txBody>
      </p:sp>
      <p:pic>
        <p:nvPicPr>
          <p:cNvPr id="1030" name="Picture 6" descr="https://gm1.ggpht.com/IoU15cYtudmv_-Suy5X1UAa5DTzpEe_rj4TW7lHNz31rlsCoY2QjFk1iQdVRU7YMEmqqyhDd_XEfDddrUAYFDTMuv6EF6W4gVE9XEyasaiZFsizJNrrFu3_e4sFEv9j9BnU-LtUC4nGZynGApLqy4ZVOQA3flfj3dAy-Q7ii1BlDSqYFoyxknCKztd5NogHbI5748W3l6F-g0gLhPPmTLVwM9S_Ooch343ucQld8uFKGbzp6z3D4BDV4xzyQK1ahG9RjFEvub7RlQPk9INju0VbVDhOtYm2rIsRsIUFi4HLYuL-lrqsw0IppY1JGhlGcUIVYAiRCmMACthj7DBxDRvD0TCshrE8q0BwNFfvb_769V7Cl0_SHACJvk-iYsyXLOw8TYF9qdfDgKaTb2iOchN-yetdOgzBunqqY1jaBn_CPD7A84MKWlcNSJm1XvYuW46LmAFCrhMSC56uajJ2rfkk08IdIm3bHc4Vx_auYYD1vFH2zwU5e_3NO0x_E7rzhBuPF9sp_Y7v0pcFwa2sZirDxzy8lPSGPDatlahDibTHpAS5dy4_onK7hpSbN39Y3K813S72uXIdUQctGdEtMP1JWOXGk9A1UDUEyNn9oezNnisnDWnQCpFUZ0mCGJyvnAWhz8XwBxdzog40ys6D7TFg7O-p11nWxxGeR9ZXdsuNw2mC10EmI57y79q6XouVSNcYFcJoEDJtsTQ=w944-h500-l75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1" y="1114200"/>
            <a:ext cx="5160771" cy="27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53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48000" y="613800"/>
            <a:ext cx="1036800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ОСОБАЯ БЛАГОДАРНОСТЬ МУНИЦИПАЛИТЕТАМ</a:t>
            </a:r>
            <a:endParaRPr dirty="0"/>
          </a:p>
        </p:txBody>
      </p:sp>
      <p:sp>
        <p:nvSpPr>
          <p:cNvPr id="236" name="CustomShape 2"/>
          <p:cNvSpPr/>
          <p:nvPr/>
        </p:nvSpPr>
        <p:spPr>
          <a:xfrm>
            <a:off x="536857" y="1761092"/>
            <a:ext cx="3199874" cy="185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766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Школы в которых назначено хотя бы одно испытание </a:t>
            </a:r>
          </a:p>
          <a:p>
            <a:pPr>
              <a:lnSpc>
                <a:spcPct val="100000"/>
              </a:lnSpc>
            </a:pPr>
            <a:endParaRPr lang="ru-RU" sz="2000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 них </a:t>
            </a:r>
            <a:r>
              <a:rPr lang="ru-RU" sz="2000" b="1" spc="-1" dirty="0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629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школ </a:t>
            </a:r>
            <a:r>
              <a:rPr lang="ru-RU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хотя бы одно 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испытание завершили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912577" y="1433146"/>
            <a:ext cx="73679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Комитет по образованию Администрации Городского округа Подольск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образования Сергиево-Посадского муниципального района Московской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Комитет по образованию администрации Раменского муниципального района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образованием администрации муниципального образования Люберецкий муниципальный район Московской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образования администрации Дмитровского района Московской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по образованию Администрации городского округа Химки Московской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образования Администрации городского округа Мытищи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по образованию Наро-Фоминского района Московской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образования Администрации городского округа Домодедово Московской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5741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576000" y="109800"/>
            <a:ext cx="1014012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МУНИЦИПАЛИТЕТЫ </a:t>
            </a: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НЕ</a:t>
            </a:r>
            <a:r>
              <a:rPr lang="ru-RU" sz="36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РАБОТАЮЩИЕ С</a:t>
            </a:r>
            <a:endParaRPr/>
          </a:p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АИС ДИТ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44062" y="1617785"/>
            <a:ext cx="98720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МОУО Орехово-Зуевского района Московской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Комитет по образованию Администрации города Серпухова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Управление образования Администрации Зарайского муниципального района Московской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Управление образования Администрации города Лобня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Управление образования администрации г. Фрязино Московской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Отдел образования Администрации города Пущино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Управление образованием администрации Истринского муниципального района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Управление образования Администрации городского округа Электросталь Московской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72382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09800"/>
            <a:ext cx="1014012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ЧТО ДАЛЬШЕ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984738" y="2611315"/>
            <a:ext cx="10278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Использовать АИС ДИТ в своей ежедневной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32276521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09800"/>
            <a:ext cx="1014012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ПЕРСПЕКТИВЫ ПРОЕКТА</a:t>
            </a:r>
            <a:endParaRPr/>
          </a:p>
        </p:txBody>
      </p:sp>
      <p:sp>
        <p:nvSpPr>
          <p:cNvPr id="241" name="TextShape 2"/>
          <p:cNvSpPr txBox="1"/>
          <p:nvPr/>
        </p:nvSpPr>
        <p:spPr>
          <a:xfrm>
            <a:off x="711208" y="1224000"/>
            <a:ext cx="11160000" cy="490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spc="-1" dirty="0">
                <a:latin typeface="Arial"/>
              </a:rPr>
              <a:t>I. Развитие сообщества учителей - </a:t>
            </a:r>
            <a:r>
              <a:rPr lang="ru-RU" sz="2400" spc="-1" dirty="0" err="1">
                <a:latin typeface="Arial"/>
              </a:rPr>
              <a:t>тестологов</a:t>
            </a:r>
            <a:r>
              <a:rPr lang="ru-RU" sz="2400" spc="-1" dirty="0">
                <a:latin typeface="Arial"/>
              </a:rPr>
              <a:t>, способных участвовать в создании КИМ в качестве авторов и экспертов педагогических тестовых материалов;</a:t>
            </a:r>
            <a:endParaRPr dirty="0"/>
          </a:p>
          <a:p>
            <a:endParaRPr dirty="0"/>
          </a:p>
          <a:p>
            <a:r>
              <a:rPr lang="ru-RU" sz="2400" spc="-1" dirty="0">
                <a:latin typeface="Arial"/>
              </a:rPr>
              <a:t>II. Расширение банка КИМ, в том числе — за счет КИМ нового поколения, предназначенных для использования в рамках ФГОС, включение в процесс всех педагогов по основным предметам и учащихся с 4 по 11 классы;</a:t>
            </a:r>
            <a:endParaRPr dirty="0"/>
          </a:p>
          <a:p>
            <a:endParaRPr dirty="0"/>
          </a:p>
          <a:p>
            <a:r>
              <a:rPr lang="ru-RU" sz="2400" spc="-1" dirty="0">
                <a:latin typeface="Arial"/>
              </a:rPr>
              <a:t>III. Использование результатов оценки качества образования для управления качеством в системе образования Московской области</a:t>
            </a:r>
            <a:r>
              <a:rPr lang="en-US" sz="2400" spc="-1" dirty="0">
                <a:latin typeface="Arial"/>
              </a:rPr>
              <a:t> </a:t>
            </a:r>
            <a:r>
              <a:rPr lang="ru-RU" sz="2400" spc="-1" dirty="0">
                <a:latin typeface="Arial"/>
              </a:rPr>
              <a:t>за счет объективной и независимой экспертизы знаний учащихся;</a:t>
            </a:r>
          </a:p>
          <a:p>
            <a:endParaRPr lang="ru-RU" sz="2400" spc="-1" dirty="0">
              <a:latin typeface="Arial"/>
            </a:endParaRPr>
          </a:p>
          <a:p>
            <a:r>
              <a:rPr lang="en-US" sz="2400" spc="-1" dirty="0">
                <a:latin typeface="Arial"/>
              </a:rPr>
              <a:t>IV. </a:t>
            </a:r>
            <a:r>
              <a:rPr lang="ru-RU" sz="2400" spc="-1" dirty="0">
                <a:latin typeface="Arial"/>
              </a:rPr>
              <a:t>Построение системы электронного обучения, повышения квалификации педагогов и профессиональной ориентации обучающихся в соответствии с потребностями экономики региона.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4691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Рисунок 1"/>
          <p:cNvPicPr/>
          <p:nvPr/>
        </p:nvPicPr>
        <p:blipFill>
          <a:blip r:embed="rId2"/>
          <a:stretch/>
        </p:blipFill>
        <p:spPr>
          <a:xfrm>
            <a:off x="7842240" y="2153160"/>
            <a:ext cx="4114440" cy="4087080"/>
          </a:xfrm>
          <a:prstGeom prst="rect">
            <a:avLst/>
          </a:prstGeom>
          <a:ln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1747080" y="2274480"/>
            <a:ext cx="7359120" cy="32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22824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СПАСИБО ЗА ВНИМАНИЕ!</a:t>
            </a:r>
            <a:endParaRPr dirty="0"/>
          </a:p>
          <a:p>
            <a:pPr marL="685800" indent="-228240" algn="ctr">
              <a:lnSpc>
                <a:spcPct val="100000"/>
              </a:lnSpc>
            </a:pPr>
            <a:endParaRPr dirty="0"/>
          </a:p>
          <a:p>
            <a:pPr marL="685800" indent="-228240"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Прием обращений по вопросам работы системы производится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рабочие дни с 10 до 18 часов по московскому времени.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Единая телефонная линия: 8 (800) 555-55-13</a:t>
            </a:r>
            <a:endParaRPr dirty="0"/>
          </a:p>
          <a:p>
            <a:pPr>
              <a:lnSpc>
                <a:spcPct val="100000"/>
              </a:lnSpc>
            </a:pPr>
            <a:endParaRPr lang="ru-RU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Служба поддержки: 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dev.dit.mosreg.ru</a:t>
            </a:r>
            <a:endParaRPr lang="ru-RU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Электронная почта: mosreg@beorg.ru </a:t>
            </a:r>
            <a:endParaRPr dirty="0"/>
          </a:p>
          <a:p>
            <a:pPr marL="685800" indent="-228240" algn="ctr">
              <a:lnSpc>
                <a:spcPct val="100000"/>
              </a:lnSpc>
            </a:pPr>
            <a:endParaRPr dirty="0"/>
          </a:p>
        </p:txBody>
      </p:sp>
      <p:sp>
        <p:nvSpPr>
          <p:cNvPr id="244" name="CustomShape 2"/>
          <p:cNvSpPr/>
          <p:nvPr/>
        </p:nvSpPr>
        <p:spPr>
          <a:xfrm>
            <a:off x="9414360" y="0"/>
            <a:ext cx="2777040" cy="14162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247214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523880" y="0"/>
            <a:ext cx="84153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1473480" y="1550880"/>
            <a:ext cx="10081080" cy="423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Государственная программа Московской области «Эффективная власть» на 2014-2018 годы, утверждённая постановлением Правительства Московской области от 23.08.2013 № 660/37)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Подпрограмма II «Развитие информационно-коммуникационных технологий для повышения эффективности процессов управления и создания благоприятных условий жизни и ведения бизнеса в Московской области»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пункт 8.6 из перечня мероприятий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«Организация тестирования обучающихся общеобразовательных организаций на основе обеспечения их доступа к банку примеров контрольно-измерительных материалов государственной итоговой аттестации (ГИА) и информационным сервисам по обработке и автоматизированной проверке экзаменационных работ» </a:t>
            </a:r>
            <a:endParaRPr dirty="0"/>
          </a:p>
        </p:txBody>
      </p:sp>
      <p:sp>
        <p:nvSpPr>
          <p:cNvPr id="4" name="CustomShape 1"/>
          <p:cNvSpPr/>
          <p:nvPr/>
        </p:nvSpPr>
        <p:spPr>
          <a:xfrm>
            <a:off x="1690200" y="70338"/>
            <a:ext cx="808272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5400" b="1" strike="noStrike" spc="-1" dirty="0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НОРМАТИВНАЯ БАЗА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3046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523880" y="0"/>
            <a:ext cx="808272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54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ЦЕЛЬ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1473480" y="1550880"/>
            <a:ext cx="10081080" cy="423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Создание условий для: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организации мониторинга образовательных достижений учащихся на региональном, муниципальном, и школьном уровне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самостоятельной подготовки учащихся Московской области к государственной итоговой аттестации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проведения процедур государственного контроля качества образования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4010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523880" y="0"/>
            <a:ext cx="84153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54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НАЗНАЧЕНИЕ СИСТЕМЫ</a:t>
            </a:r>
            <a:endParaRPr/>
          </a:p>
        </p:txBody>
      </p:sp>
      <p:sp>
        <p:nvSpPr>
          <p:cNvPr id="192" name="CustomShape 2"/>
          <p:cNvSpPr/>
          <p:nvPr/>
        </p:nvSpPr>
        <p:spPr>
          <a:xfrm>
            <a:off x="1473480" y="1550880"/>
            <a:ext cx="10081080" cy="423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Система предназначена для реализации процессов </a:t>
            </a:r>
            <a:r>
              <a:rPr lang="ru-RU" sz="2000" b="1" u="sng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сбора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ru-RU" sz="2000" b="1" u="sng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обработки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</a:t>
            </a:r>
            <a:r>
              <a:rPr lang="ru-RU" sz="2000" b="1" u="sng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хранения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информации при выполнении ОГВ Московской области и ОМСУ Московской области, </a:t>
            </a:r>
            <a:r>
              <a:rPr lang="ru-RU" sz="2000" b="1" u="sng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диагностики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учебных достижений и </a:t>
            </a:r>
            <a:r>
              <a:rPr lang="ru-RU" sz="2000" b="1" u="sng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тестирования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обучающихся общеобразовательных организаций Московской области по основным школьным предметам, в частности: 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228600" indent="-228240">
              <a:lnSpc>
                <a:spcPct val="100000"/>
              </a:lnSpc>
              <a:buBlip>
                <a:blip r:embed="rId3"/>
              </a:buBlip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Организация доступа пользователей Системы к банку контрольно-измерительных материалов</a:t>
            </a:r>
            <a:endParaRPr dirty="0"/>
          </a:p>
          <a:p>
            <a:pPr marL="228600" indent="-228240">
              <a:lnSpc>
                <a:spcPct val="100000"/>
              </a:lnSpc>
              <a:buBlip>
                <a:blip r:embed="rId3"/>
              </a:buBlip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Автоматизация формирования и распределения мониторинговых работ</a:t>
            </a:r>
            <a:endParaRPr dirty="0"/>
          </a:p>
          <a:p>
            <a:pPr marL="228600" indent="-228240">
              <a:lnSpc>
                <a:spcPct val="100000"/>
              </a:lnSpc>
              <a:buBlip>
                <a:blip r:embed="rId3"/>
              </a:buBlip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Автоматизация обработки рукописных бланков мониторинговых работ</a:t>
            </a:r>
            <a:endParaRPr dirty="0"/>
          </a:p>
          <a:p>
            <a:pPr marL="228600" indent="-228240">
              <a:lnSpc>
                <a:spcPct val="100000"/>
              </a:lnSpc>
              <a:buBlip>
                <a:blip r:embed="rId3"/>
              </a:buBlip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Автоматизация проверки мониторинговых работ</a:t>
            </a:r>
            <a:endParaRPr dirty="0"/>
          </a:p>
          <a:p>
            <a:pPr marL="228600" indent="-228240">
              <a:lnSpc>
                <a:spcPct val="100000"/>
              </a:lnSpc>
              <a:buBlip>
                <a:blip r:embed="rId3"/>
              </a:buBlip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Автоматизация хранения результатов мониторинговых работ</a:t>
            </a:r>
            <a:endParaRPr dirty="0"/>
          </a:p>
          <a:p>
            <a:pPr marL="228600" indent="-228240">
              <a:lnSpc>
                <a:spcPct val="100000"/>
              </a:lnSpc>
              <a:buBlip>
                <a:blip r:embed="rId3"/>
              </a:buBlip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Автоматизация аналитических исследований по результатам мониторинговых работ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0899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523880" y="0"/>
            <a:ext cx="84153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54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ФУНКЦИИ</a:t>
            </a:r>
            <a:endParaRPr/>
          </a:p>
        </p:txBody>
      </p:sp>
      <p:pic>
        <p:nvPicPr>
          <p:cNvPr id="195" name="Shape 157"/>
          <p:cNvPicPr/>
          <p:nvPr/>
        </p:nvPicPr>
        <p:blipFill>
          <a:blip r:embed="rId3"/>
          <a:srcRect l="11880" t="24685" r="10859" b="7145"/>
          <a:stretch/>
        </p:blipFill>
        <p:spPr>
          <a:xfrm>
            <a:off x="7267363" y="1450730"/>
            <a:ext cx="4364861" cy="2188869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1473480" y="1171080"/>
            <a:ext cx="9202320" cy="123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0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Формирование сведений, необходимых для диагностики образовательных достижений и тестирования обучающихся ОО Московской области</a:t>
            </a:r>
            <a:endParaRPr lang="en-US" sz="200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0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00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0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00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00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sz="20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buFontTx/>
              <a:buAutoNum type="arabicPeriod"/>
            </a:pPr>
            <a:r>
              <a:rPr lang="ru-RU" spc="-1" dirty="0">
                <a:uFill>
                  <a:solidFill>
                    <a:srgbClr val="FFFFFF"/>
                  </a:solidFill>
                </a:uFill>
              </a:rPr>
              <a:t>Формирование банка КИМ (база данных, содержащая контрольно-измерительные материалы в унифицированном формате) </a:t>
            </a:r>
            <a:endParaRPr lang="ru-RU" dirty="0"/>
          </a:p>
          <a:p>
            <a:pPr marL="342900" indent="-342900">
              <a:lnSpc>
                <a:spcPct val="100000"/>
              </a:lnSpc>
              <a:buAutoNum type="arabicPeriod"/>
            </a:pPr>
            <a:endParaRPr dirty="0"/>
          </a:p>
        </p:txBody>
      </p:sp>
      <p:pic>
        <p:nvPicPr>
          <p:cNvPr id="5" name="Shape 165"/>
          <p:cNvPicPr/>
          <p:nvPr/>
        </p:nvPicPr>
        <p:blipFill>
          <a:blip r:embed="rId4"/>
          <a:srcRect l="9426" t="30558" r="9757" b="8355"/>
          <a:stretch/>
        </p:blipFill>
        <p:spPr>
          <a:xfrm>
            <a:off x="6636221" y="4208207"/>
            <a:ext cx="4996003" cy="21597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2575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182"/>
          <p:cNvPicPr/>
          <p:nvPr/>
        </p:nvPicPr>
        <p:blipFill>
          <a:blip r:embed="rId3"/>
          <a:srcRect l="8109" t="22534" r="11710" b="7421"/>
          <a:stretch/>
        </p:blipFill>
        <p:spPr>
          <a:xfrm>
            <a:off x="2016000" y="1976040"/>
            <a:ext cx="8798040" cy="480348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1523880" y="0"/>
            <a:ext cx="84153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54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ФУНКЦИИ</a:t>
            </a: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1473480" y="1171080"/>
            <a:ext cx="9202320" cy="123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3. </a:t>
            </a:r>
            <a:r>
              <a:rPr lang="ru-RU" sz="20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Проведение диагностики учебных достижений и тестирования обучающихся общеобразовательных организаций Московской области по основным школьным предметам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67097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523880" y="0"/>
            <a:ext cx="84153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54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ФУНКЦИИ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1473480" y="1171080"/>
            <a:ext cx="9202320" cy="123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4. </a:t>
            </a:r>
            <a:r>
              <a:rPr lang="ru-RU" sz="20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Автоматизация проверки мониторинговых работ</a:t>
            </a:r>
            <a:endParaRPr/>
          </a:p>
        </p:txBody>
      </p:sp>
      <p:pic>
        <p:nvPicPr>
          <p:cNvPr id="205" name="Shape 190"/>
          <p:cNvPicPr/>
          <p:nvPr/>
        </p:nvPicPr>
        <p:blipFill>
          <a:blip r:embed="rId3"/>
          <a:srcRect l="8224" t="18223" r="10447" b="8205"/>
          <a:stretch/>
        </p:blipFill>
        <p:spPr>
          <a:xfrm>
            <a:off x="2010600" y="1700640"/>
            <a:ext cx="8924040" cy="5045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5821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89228" y="3182040"/>
            <a:ext cx="9311802" cy="3486240"/>
            <a:chOff x="1472760" y="2517480"/>
            <a:chExt cx="10081080" cy="4192920"/>
          </a:xfrm>
        </p:grpSpPr>
        <p:pic>
          <p:nvPicPr>
            <p:cNvPr id="9" name="Рисунок 16"/>
            <p:cNvPicPr/>
            <p:nvPr/>
          </p:nvPicPr>
          <p:blipFill>
            <a:blip r:embed="rId3"/>
            <a:srcRect t="12659" r="85640" b="22602"/>
            <a:stretch/>
          </p:blipFill>
          <p:spPr>
            <a:xfrm>
              <a:off x="4319280" y="3268800"/>
              <a:ext cx="1665360" cy="2455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2"/>
            <p:cNvSpPr/>
            <p:nvPr/>
          </p:nvSpPr>
          <p:spPr>
            <a:xfrm>
              <a:off x="7114320" y="4499640"/>
              <a:ext cx="1411200" cy="1103040"/>
            </a:xfrm>
            <a:prstGeom prst="rect">
              <a:avLst/>
            </a:prstGeom>
            <a:solidFill>
              <a:srgbClr val="B91B2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/>
            <a:lstStyle/>
            <a:p>
              <a:pPr>
                <a:lnSpc>
                  <a:spcPct val="100000"/>
                </a:lnSpc>
              </a:pPr>
              <a:r>
                <a:rPr lang="ru-RU" sz="1200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Готовые результаты, не требующие дополнительной обработки</a:t>
              </a:r>
              <a:endParaRPr dirty="0"/>
            </a:p>
          </p:txBody>
        </p:sp>
        <p:sp>
          <p:nvSpPr>
            <p:cNvPr id="11" name="CustomShape 6"/>
            <p:cNvSpPr/>
            <p:nvPr/>
          </p:nvSpPr>
          <p:spPr>
            <a:xfrm>
              <a:off x="1472760" y="2517480"/>
              <a:ext cx="10081080" cy="3375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2" name="Рисунок 1"/>
            <p:cNvPicPr/>
            <p:nvPr/>
          </p:nvPicPr>
          <p:blipFill>
            <a:blip r:embed="rId4"/>
            <a:stretch/>
          </p:blipFill>
          <p:spPr>
            <a:xfrm>
              <a:off x="1520280" y="4088160"/>
              <a:ext cx="2287800" cy="1848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CustomShape 8"/>
            <p:cNvSpPr/>
            <p:nvPr/>
          </p:nvSpPr>
          <p:spPr>
            <a:xfrm>
              <a:off x="3489480" y="4842000"/>
              <a:ext cx="829440" cy="418320"/>
            </a:xfrm>
            <a:prstGeom prst="rightArrow">
              <a:avLst>
                <a:gd name="adj1" fmla="val 53684"/>
                <a:gd name="adj2" fmla="val 56691"/>
              </a:avLst>
            </a:prstGeom>
            <a:solidFill>
              <a:srgbClr val="B9192C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" name="Рисунок 15"/>
            <p:cNvPicPr/>
            <p:nvPr/>
          </p:nvPicPr>
          <p:blipFill>
            <a:blip r:embed="rId5"/>
            <a:stretch/>
          </p:blipFill>
          <p:spPr>
            <a:xfrm>
              <a:off x="4828320" y="5697000"/>
              <a:ext cx="516600" cy="1013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CustomShape 9"/>
            <p:cNvSpPr/>
            <p:nvPr/>
          </p:nvSpPr>
          <p:spPr>
            <a:xfrm>
              <a:off x="4779360" y="5340240"/>
              <a:ext cx="648360" cy="356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262626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или </a:t>
              </a:r>
              <a:endParaRPr/>
            </a:p>
          </p:txBody>
        </p:sp>
        <p:sp>
          <p:nvSpPr>
            <p:cNvPr id="16" name="CustomShape 10"/>
            <p:cNvSpPr/>
            <p:nvPr/>
          </p:nvSpPr>
          <p:spPr>
            <a:xfrm>
              <a:off x="6041160" y="4854600"/>
              <a:ext cx="829440" cy="418320"/>
            </a:xfrm>
            <a:prstGeom prst="rightArrow">
              <a:avLst>
                <a:gd name="adj1" fmla="val 53684"/>
                <a:gd name="adj2" fmla="val 56691"/>
              </a:avLst>
            </a:prstGeom>
            <a:solidFill>
              <a:srgbClr val="B9192C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1"/>
            <p:cNvSpPr/>
            <p:nvPr/>
          </p:nvSpPr>
          <p:spPr>
            <a:xfrm>
              <a:off x="2171160" y="5871240"/>
              <a:ext cx="985680" cy="325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262626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1 лицензия = 100 000 документов</a:t>
              </a:r>
              <a:endParaRPr/>
            </a:p>
          </p:txBody>
        </p:sp>
        <p:pic>
          <p:nvPicPr>
            <p:cNvPr id="18" name="Рисунок 2"/>
            <p:cNvPicPr/>
            <p:nvPr/>
          </p:nvPicPr>
          <p:blipFill>
            <a:blip r:embed="rId6"/>
            <a:srcRect t="7033"/>
            <a:stretch/>
          </p:blipFill>
          <p:spPr>
            <a:xfrm>
              <a:off x="9280080" y="3480480"/>
              <a:ext cx="1761840" cy="241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CustomShape 12"/>
            <p:cNvSpPr/>
            <p:nvPr/>
          </p:nvSpPr>
          <p:spPr>
            <a:xfrm>
              <a:off x="9280080" y="5926320"/>
              <a:ext cx="1761840" cy="390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62626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А В ЭТО ВРЕМЯ УЧИТЕЛЬ – УЧИТ</a:t>
              </a:r>
              <a:endParaRPr/>
            </a:p>
          </p:txBody>
        </p:sp>
      </p:grpSp>
      <p:sp>
        <p:nvSpPr>
          <p:cNvPr id="206" name="CustomShape 1"/>
          <p:cNvSpPr/>
          <p:nvPr/>
        </p:nvSpPr>
        <p:spPr>
          <a:xfrm>
            <a:off x="1523880" y="0"/>
            <a:ext cx="84153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54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ФУНКЦИИ</a:t>
            </a:r>
            <a:endParaRPr/>
          </a:p>
        </p:txBody>
      </p:sp>
      <p:sp>
        <p:nvSpPr>
          <p:cNvPr id="207" name="CustomShape 2"/>
          <p:cNvSpPr/>
          <p:nvPr/>
        </p:nvSpPr>
        <p:spPr>
          <a:xfrm>
            <a:off x="1473480" y="1171080"/>
            <a:ext cx="9202320" cy="123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5. </a:t>
            </a:r>
            <a:r>
              <a:rPr lang="ru-RU" sz="20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Автоматическая обработка бумажных рукописных бланков</a:t>
            </a:r>
            <a:endParaRPr/>
          </a:p>
        </p:txBody>
      </p:sp>
      <p:sp>
        <p:nvSpPr>
          <p:cNvPr id="208" name="CustomShape 3"/>
          <p:cNvSpPr/>
          <p:nvPr/>
        </p:nvSpPr>
        <p:spPr>
          <a:xfrm>
            <a:off x="1530000" y="1641600"/>
            <a:ext cx="9145800" cy="1005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БИСКАН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интегрированное  с АИС ДИТ программное обеспечение для обработки документов любой сложности: от изображений и рукописного текста, до анкет и напечатанных бланков</a:t>
            </a:r>
            <a:endParaRPr dirty="0"/>
          </a:p>
        </p:txBody>
      </p:sp>
      <p:sp>
        <p:nvSpPr>
          <p:cNvPr id="209" name="CustomShape 4"/>
          <p:cNvSpPr/>
          <p:nvPr/>
        </p:nvSpPr>
        <p:spPr>
          <a:xfrm>
            <a:off x="1473480" y="2410560"/>
            <a:ext cx="10081080" cy="337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7"/>
          <p:cNvSpPr/>
          <p:nvPr/>
        </p:nvSpPr>
        <p:spPr>
          <a:xfrm>
            <a:off x="2148134" y="2646720"/>
            <a:ext cx="9047520" cy="20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Arial"/>
              <a:buAutoNum type="arabicPeriod"/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Массив документов (до 100 000 в 1й лицензии)</a:t>
            </a:r>
            <a:endParaRPr dirty="0"/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Arial"/>
              <a:buAutoNum type="arabicPeriod"/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Сканируется (возможно использование телефона и приложения </a:t>
            </a:r>
            <a:r>
              <a:rPr lang="ru-RU" sz="200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Бискан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dirty="0"/>
          </a:p>
          <a:p>
            <a:pPr marL="457200" indent="-456840">
              <a:lnSpc>
                <a:spcPct val="100000"/>
              </a:lnSpc>
              <a:buClr>
                <a:srgbClr val="262626"/>
              </a:buClr>
              <a:buFont typeface="Arial"/>
              <a:buAutoNum type="arabicPeriod"/>
            </a:pP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Полностью обработанные данные выгружаются в систему.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Достаточно одного сотрудника</a:t>
            </a:r>
            <a:r>
              <a:rPr lang="ru-RU" sz="200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(до 100 000 документов в день)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34" y="1114200"/>
            <a:ext cx="8157971" cy="5743799"/>
          </a:xfrm>
          <a:prstGeom prst="rect">
            <a:avLst/>
          </a:prstGeom>
        </p:spPr>
      </p:pic>
      <p:sp>
        <p:nvSpPr>
          <p:cNvPr id="3" name="CustomShape 4"/>
          <p:cNvSpPr/>
          <p:nvPr/>
        </p:nvSpPr>
        <p:spPr>
          <a:xfrm>
            <a:off x="2290039" y="0"/>
            <a:ext cx="84153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5400" b="1" strike="noStrike" spc="-1" dirty="0">
                <a:solidFill>
                  <a:srgbClr val="DB21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РАЗДЕЛ ПОМОЩЬ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5759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684</Words>
  <Application>Microsoft Office PowerPoint</Application>
  <PresentationFormat>Широкоэкранный</PresentationFormat>
  <Paragraphs>115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agultsev@live.com</dc:creator>
  <cp:lastModifiedBy>agultsev@live.com</cp:lastModifiedBy>
  <cp:revision>9</cp:revision>
  <dcterms:created xsi:type="dcterms:W3CDTF">2016-11-23T18:10:36Z</dcterms:created>
  <dcterms:modified xsi:type="dcterms:W3CDTF">2016-11-24T10:22:49Z</dcterms:modified>
</cp:coreProperties>
</file>