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7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99FF"/>
    <a:srgbClr val="0000FF"/>
    <a:srgbClr val="A50021"/>
    <a:srgbClr val="800080"/>
    <a:srgbClr val="CC3399"/>
    <a:srgbClr val="C0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7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180A41-78EE-4D41-8B8E-472B4C041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95D14-5233-40A2-8D0B-C78A0DA2B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C515-7DB1-4E2E-B09F-5B412D1642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2447F-9CD5-4E43-87B4-0587E83E50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72F26-2272-4759-9465-C994C8879A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90B47-479B-4428-B757-9F5E910841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04831-F0CD-4067-9104-4BC50ADDDC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591E5-4FF2-4511-8125-F718779C58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F7041-E694-4AEE-9602-6B07D3B22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1235E-77C0-4ED9-8D51-037F83D8D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AED39-0C58-42CF-BAAA-04D63B30DB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E7BC710-8E20-436B-8C79-A41382580D3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94200" y="5232400"/>
            <a:ext cx="4749800" cy="1625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dirty="0">
              <a:solidFill>
                <a:srgbClr val="8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2465388"/>
            <a:ext cx="7481887" cy="20955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6000" b="1">
                <a:solidFill>
                  <a:srgbClr val="380CF4"/>
                </a:solidFill>
              </a:rPr>
              <a:t>Тема: </a:t>
            </a:r>
            <a:br>
              <a:rPr lang="ru-RU" sz="6000" b="1">
                <a:solidFill>
                  <a:srgbClr val="380CF4"/>
                </a:solidFill>
              </a:rPr>
            </a:br>
            <a:r>
              <a:rPr lang="ru-RU" sz="6000" b="1">
                <a:solidFill>
                  <a:srgbClr val="380CF4"/>
                </a:solidFill>
              </a:rPr>
              <a:t>«Решение задач на проценты»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835150" y="792163"/>
            <a:ext cx="6192838" cy="155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Урок - сказка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5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3075" grpId="0" build="p"/>
      <p:bldP spid="30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4114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36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Спасибо, дети, помогли.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Что же, мелкая, - живи!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34857" t="19244"/>
          <a:stretch>
            <a:fillRect/>
          </a:stretch>
        </p:blipFill>
        <p:spPr bwMode="auto">
          <a:xfrm>
            <a:off x="4465638" y="0"/>
            <a:ext cx="4714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l="54079" b="62036"/>
          <a:stretch>
            <a:fillRect/>
          </a:stretch>
        </p:blipFill>
        <p:spPr bwMode="auto">
          <a:xfrm>
            <a:off x="0" y="0"/>
            <a:ext cx="5076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5327650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По опушке по лесной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Зайка пробегал косой.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Рукавичку увидал.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Легонько  лапкой постучал.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Пусти морозы пережить,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А рукавичка говорит: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- Задачу ты мою реши,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А затем уже живи!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Лапки серенький поджал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Сильно испугался.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Математикой косой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Никогда не занимался.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Ребята, зайке помогите,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Задачки «страшные» решите.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5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5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5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25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25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25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25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125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5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5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5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25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25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25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25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25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25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25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875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25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25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25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25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25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25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25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25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25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25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375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25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25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25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0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25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25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25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125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25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25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25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625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25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25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25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750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250"/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250"/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250"/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1500"/>
                            </p:stCondLst>
                            <p:childTnLst>
                              <p:par>
                                <p:cTn id="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250"/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250"/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250"/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81000"/>
            <a:ext cx="7283450" cy="1139825"/>
          </a:xfrm>
        </p:spPr>
        <p:txBody>
          <a:bodyPr/>
          <a:lstStyle/>
          <a:p>
            <a:r>
              <a:rPr lang="ru-RU" sz="5400" b="1">
                <a:solidFill>
                  <a:schemeClr val="bg1"/>
                </a:solidFill>
              </a:rPr>
              <a:t>Задачки для зайки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79925"/>
          </a:xfrm>
        </p:spPr>
        <p:txBody>
          <a:bodyPr/>
          <a:lstStyle/>
          <a:p>
            <a:pPr marL="609600" indent="-609600">
              <a:buClr>
                <a:srgbClr val="000000"/>
              </a:buClr>
              <a:buSzTx/>
              <a:buFontTx/>
              <a:buAutoNum type="arabicPeriod"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зимний период мной припасены некоторые овощи. 24% составляет капуста, 6% свекла, 16% морковь и лук и 324кг картофеля. Сколько кг всего овощей в моем подвале?</a:t>
            </a:r>
          </a:p>
          <a:p>
            <a:pPr marL="609600" indent="-609600">
              <a:buFontTx/>
              <a:buNone/>
            </a:pPr>
            <a:endParaRPr lang="ru-RU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Лисичка отремонтировала 30% площади жилого помещения, мышка – 20% остатка. Сколько процентов площади жилого помещения осталось отремонтировать?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36115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Вот спасибо, детвора,</a:t>
            </a:r>
          </a:p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Греюсь я уже. Ура!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54491" b="62036"/>
          <a:stretch>
            <a:fillRect/>
          </a:stretch>
        </p:blipFill>
        <p:spPr bwMode="auto">
          <a:xfrm>
            <a:off x="4254500" y="0"/>
            <a:ext cx="4889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t="21216" r="45509"/>
          <a:stretch>
            <a:fillRect/>
          </a:stretch>
        </p:blipFill>
        <p:spPr bwMode="auto">
          <a:xfrm>
            <a:off x="0" y="0"/>
            <a:ext cx="4284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4513" y="622300"/>
            <a:ext cx="4681537" cy="5327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Катится по опушке ежик-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Ни головы, ни ножек.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Рукавичку он увидел,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Попросился на постой.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Та, его чтоб не обидеть,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Задает вопрос простой.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Еж умножил и сложил,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Вычел, даже разделил.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Все как полагается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Только правильный ответ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Никак не получается.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Может, вы ответ найдете,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>
                <a:latin typeface="Arial" charset="0"/>
              </a:rPr>
              <a:t>И поможете ежу?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5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5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5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125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25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25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25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75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5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5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5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5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25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25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25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25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25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25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25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875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25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25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25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25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25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25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75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25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25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25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25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25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25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25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375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25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25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25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125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25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25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25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50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25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25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25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250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25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25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250"/>
                                        <p:tgtEl>
                                          <p:spTgt spid="18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6038" y="381000"/>
            <a:ext cx="7370762" cy="1079500"/>
          </a:xfrm>
        </p:spPr>
        <p:txBody>
          <a:bodyPr/>
          <a:lstStyle/>
          <a:p>
            <a:r>
              <a:rPr lang="ru-RU" sz="5400" b="1">
                <a:solidFill>
                  <a:schemeClr val="bg1"/>
                </a:solidFill>
              </a:rPr>
              <a:t>Задачки для ежика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828800"/>
            <a:ext cx="7123112" cy="4337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Лисичка испекла 20 пирожков. 3 пирожка съел зайка, 2 – мышка. Сколько процентов всех пирожков съел каждый из них?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Для поддержания тепла зайчик планировал расходовать в день 24 полена, однако ему пришлось расходовать 30 поленьев в день. На сколько процентов больше он расходовал дров, чем предполагал?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7696200" cy="40322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Вот спасибо, помогли.</a:t>
            </a:r>
          </a:p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Ну же ежик, заходи!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l="-319" r="79652" b="54129"/>
          <a:stretch>
            <a:fillRect/>
          </a:stretch>
        </p:blipFill>
        <p:spPr bwMode="auto">
          <a:xfrm>
            <a:off x="0" y="0"/>
            <a:ext cx="3419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0"/>
            <a:ext cx="6084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4968875" cy="5284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В этот день, часу так в пятом,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На опушке показался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Мишка косолапый.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Рукавичку увидал медведь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На весь лес давай реветь.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«Вот тут теперь я буду жить!»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Рукавичка говорит: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Ты, медведь, не реви,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Задачку хитрую реши,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А потом уж заходи!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Мишка за ухом чесал,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Морщил нос лохматый,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Обреченно зарычал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>
                <a:solidFill>
                  <a:schemeClr val="bg2"/>
                </a:solidFill>
                <a:latin typeface="Arial" charset="0"/>
              </a:rPr>
              <a:t>Просит помощи, ребята!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5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5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5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25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25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25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25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875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5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5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5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875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25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25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25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75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25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25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25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25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25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25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625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25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25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25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875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25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25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25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25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250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250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250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625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250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250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250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625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250"/>
                                        <p:tgtEl>
                                          <p:spTgt spid="21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250"/>
                                        <p:tgtEl>
                                          <p:spTgt spid="21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250"/>
                                        <p:tgtEl>
                                          <p:spTgt spid="21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875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250"/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250"/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250"/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250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250"/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250"/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250"/>
                                        <p:tgtEl>
                                          <p:spTgt spid="215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2375"/>
                            </p:stCondLst>
                            <p:childTnLst>
                              <p:par>
                                <p:cTn id="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250"/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250"/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250"/>
                                        <p:tgtEl>
                                          <p:spTgt spid="215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bg1"/>
                </a:solidFill>
              </a:rPr>
              <a:t>Задачка для мишки косолапого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Поселившись, звери прочитали сначала 25% всех имеющихся у меня книг, потом 70% оставшихся книг. После этого осталось не прочитанными 27 книг. Сколько всего книг в моей библиотеке?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738"/>
            <a:ext cx="26638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0"/>
            <a:ext cx="2376487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 l="50166" t="35301" b="3796"/>
          <a:stretch>
            <a:fillRect/>
          </a:stretch>
        </p:blipFill>
        <p:spPr bwMode="auto">
          <a:xfrm>
            <a:off x="6810375" y="3429000"/>
            <a:ext cx="2333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63900" y="3789363"/>
            <a:ext cx="238760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/>
          <a:srcRect l="3450" t="19560" r="52393" b="24791"/>
          <a:stretch>
            <a:fillRect/>
          </a:stretch>
        </p:blipFill>
        <p:spPr bwMode="auto">
          <a:xfrm>
            <a:off x="5076825" y="0"/>
            <a:ext cx="23114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08175" y="333375"/>
            <a:ext cx="6732588" cy="60483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Вы старались, как могли,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Зверушкам малым помогали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Задачки сложные порой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С ними вместе вы решали.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На опушку ночь спустилась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Рукавичка уж полна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Сказка наша, так случилось,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К концу плавно подошла.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В тепле пусть спят зверята,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Спасибо, вам, ребята.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Каждый из вас просто молодец.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 b="1">
                <a:solidFill>
                  <a:schemeClr val="bg2"/>
                </a:solidFill>
                <a:latin typeface="Arial" charset="0"/>
              </a:rPr>
              <a:t>Тут  и сказочке конец!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25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25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25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75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25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25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25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625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25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25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25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125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250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250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250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75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250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250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250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625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250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250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250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75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250"/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250"/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250"/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875"/>
                            </p:stCondLst>
                            <p:childTnLst>
                              <p:par>
                                <p:cTn id="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250"/>
                                        <p:tgtEl>
                                          <p:spTgt spid="23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250"/>
                                        <p:tgtEl>
                                          <p:spTgt spid="23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250"/>
                                        <p:tgtEl>
                                          <p:spTgt spid="23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500"/>
                            </p:stCondLst>
                            <p:childTnLst>
                              <p:par>
                                <p:cTn id="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250"/>
                                        <p:tgtEl>
                                          <p:spTgt spid="23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250"/>
                                        <p:tgtEl>
                                          <p:spTgt spid="23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250"/>
                                        <p:tgtEl>
                                          <p:spTgt spid="23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500"/>
                            </p:stCondLst>
                            <p:childTnLst>
                              <p:par>
                                <p:cTn id="8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250"/>
                                        <p:tgtEl>
                                          <p:spTgt spid="235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250"/>
                                        <p:tgtEl>
                                          <p:spTgt spid="235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250"/>
                                        <p:tgtEl>
                                          <p:spTgt spid="235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000"/>
                            </p:stCondLst>
                            <p:childTnLst>
                              <p:par>
                                <p:cTn id="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250"/>
                                        <p:tgtEl>
                                          <p:spTgt spid="235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250"/>
                                        <p:tgtEl>
                                          <p:spTgt spid="235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250"/>
                                        <p:tgtEl>
                                          <p:spTgt spid="235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250"/>
                            </p:stCondLst>
                            <p:childTnLst>
                              <p:par>
                                <p:cTn id="1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250"/>
                                        <p:tgtEl>
                                          <p:spTgt spid="235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250"/>
                                        <p:tgtEl>
                                          <p:spTgt spid="235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250"/>
                                        <p:tgtEl>
                                          <p:spTgt spid="235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4221163"/>
            <a:ext cx="6661150" cy="26368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000099"/>
                </a:solidFill>
              </a:rPr>
              <a:t>Как-то снежною зимой</a:t>
            </a:r>
          </a:p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000099"/>
                </a:solidFill>
              </a:rPr>
              <a:t>Старик лесом проезжал.</a:t>
            </a:r>
          </a:p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000099"/>
                </a:solidFill>
              </a:rPr>
              <a:t>На опушке, на лесной,</a:t>
            </a:r>
          </a:p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000099"/>
                </a:solidFill>
              </a:rPr>
              <a:t> Рукавичку потерял.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8640762" cy="2628900"/>
          </a:xfrm>
        </p:spPr>
        <p:txBody>
          <a:bodyPr/>
          <a:lstStyle/>
          <a:p>
            <a:r>
              <a:rPr lang="ru-RU" sz="6600" b="1">
                <a:solidFill>
                  <a:schemeClr val="bg1"/>
                </a:solidFill>
              </a:rPr>
              <a:t>Домашнее задание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284538"/>
            <a:ext cx="7696200" cy="3457575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6600" b="1">
                <a:solidFill>
                  <a:schemeClr val="bg2"/>
                </a:solidFill>
              </a:rPr>
              <a:t>№ 1580; </a:t>
            </a:r>
          </a:p>
          <a:p>
            <a:pPr algn="r">
              <a:buFont typeface="Wingdings" pitchFamily="2" charset="2"/>
              <a:buNone/>
            </a:pPr>
            <a:r>
              <a:rPr lang="ru-RU" sz="6600" b="1">
                <a:solidFill>
                  <a:schemeClr val="bg2"/>
                </a:solidFill>
              </a:rPr>
              <a:t>№ 1578.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b="1"/>
          </a:p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Спасибо.</a:t>
            </a:r>
          </a:p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chemeClr val="bg1"/>
                </a:solidFill>
              </a:rPr>
              <a:t>До свидания.</a:t>
            </a:r>
          </a:p>
          <a:p>
            <a:pPr>
              <a:buFont typeface="Wingdings" pitchFamily="2" charset="2"/>
              <a:buNone/>
            </a:pPr>
            <a:endParaRPr lang="ru-RU" sz="6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9550" y="765175"/>
            <a:ext cx="3854450" cy="4711700"/>
          </a:xfrm>
          <a:prstGeom prst="rect">
            <a:avLst/>
          </a:prstGeom>
          <a:noFill/>
        </p:spPr>
      </p:pic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0" y="1085850"/>
          <a:ext cx="208280" cy="329565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29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43815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-144463" y="1908175"/>
            <a:ext cx="558006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Мимо лисонька бежала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Рукавичку увидала.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«Как мягка и как тепла!»- 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ней </a:t>
            </a:r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решила</a:t>
            </a: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жить она.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«Вот войду, и буду жить!»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16013" y="549275"/>
            <a:ext cx="70199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Рукавичка говорит: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 Задачу ты мою реши,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 затем уже живи!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Вот беда, хоть плачь.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Не умеет лисонька решать задач!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272189">
            <a:off x="4663281" y="2542382"/>
            <a:ext cx="2874963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180975" y="115888"/>
            <a:ext cx="5400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Помогите мне, ребята,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Все расставить по местам.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 решение задачи 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Буду благодарна вам!</a:t>
            </a:r>
            <a:r>
              <a:rPr lang="ru-RU" sz="2800">
                <a:latin typeface="Arial" charset="0"/>
              </a:rPr>
              <a:t>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89138"/>
            <a:ext cx="3854450" cy="4711700"/>
          </a:xfrm>
          <a:prstGeom prst="rect">
            <a:avLst/>
          </a:prstGeo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404813"/>
            <a:ext cx="34702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ru-RU" sz="7200" b="1">
                <a:solidFill>
                  <a:schemeClr val="bg1"/>
                </a:solidFill>
              </a:rPr>
              <a:t>Задачки для лисы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6799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000000"/>
              </a:buClr>
              <a:buSzTx/>
              <a:buFontTx/>
              <a:buAutoNum type="arabicPeriod"/>
            </a:pPr>
            <a:r>
              <a:rPr lang="ru-RU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Жилая площадь большого пальчика моей рукавички 20м</a:t>
            </a:r>
            <a:r>
              <a:rPr lang="ru-RU" sz="30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, что составляет 5% от всей площади рукавички. Какова площадь всего жилья?</a:t>
            </a: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SzTx/>
              <a:buFontTx/>
              <a:buAutoNum type="arabicPeriod"/>
            </a:pPr>
            <a:r>
              <a:rPr lang="ru-RU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Тебе, лисонька, я выделю для проживания площадь в 10м</a:t>
            </a:r>
            <a:r>
              <a:rPr lang="ru-RU" sz="30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Сколько процентов от всей жилой площади составит твое жилье?</a:t>
            </a: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SzTx/>
              <a:buFontTx/>
              <a:buAutoNum type="arabicPeriod"/>
            </a:pPr>
            <a:r>
              <a:rPr lang="ru-RU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Ежедневно ты будешь пользоваться кухней. Ее площадь составляет 6% от всего жилья. Сколько м</a:t>
            </a:r>
            <a:r>
              <a:rPr lang="ru-RU" sz="30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3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занимает кухня?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000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600" b="1">
                <a:solidFill>
                  <a:schemeClr val="bg1"/>
                </a:solidFill>
              </a:rPr>
              <a:t>Спасибо, ребята, вы лисичке помогли.</a:t>
            </a:r>
          </a:p>
          <a:p>
            <a:pPr algn="ctr">
              <a:buFont typeface="Wingdings" pitchFamily="2" charset="2"/>
              <a:buNone/>
            </a:pPr>
            <a:r>
              <a:rPr lang="ru-RU" sz="6600" b="1">
                <a:solidFill>
                  <a:schemeClr val="bg1"/>
                </a:solidFill>
              </a:rPr>
              <a:t>Что же, рыжая, - живи!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349500"/>
            <a:ext cx="34099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7488238" cy="165576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FF"/>
                </a:solidFill>
              </a:rPr>
              <a:t>Много времени прошло иль мало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FF"/>
                </a:solidFill>
              </a:rPr>
              <a:t>Мимо мышка пробегала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>
                <a:solidFill>
                  <a:srgbClr val="0000FF"/>
                </a:solidFill>
              </a:rPr>
              <a:t>Рукавичку увидала.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419475" y="2205038"/>
            <a:ext cx="60118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Вот войду, и буду жить.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Постой! Рукавичка говорит: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Задачу ты мою реши,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 затем уже живи!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Испугалась мышка наша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Как трудна эта задача.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Помогите, детвора,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Очень лютая зима.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2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713788" cy="1371600"/>
          </a:xfrm>
        </p:spPr>
        <p:txBody>
          <a:bodyPr/>
          <a:lstStyle/>
          <a:p>
            <a:r>
              <a:rPr lang="ru-RU" sz="6000" b="1">
                <a:solidFill>
                  <a:schemeClr val="bg1"/>
                </a:solidFill>
              </a:rPr>
              <a:t>Задачки для мышки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Врачи рекомендуют дневную норму твоего зимнего питания распределить на 4 приема: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утренний завтрак – 0,2; второй завтрак – 0,1; обед – 0,5; ужин – 0,2.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Запиши предлагаемую норму в процентах.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У меня есть корова, которая дает в сутки 20кг молока. Молоко дает 25% сливок, сливки дают 20% масла. Сколько кг масла вы получите с лисонькой от моей буренки за год?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</TotalTime>
  <Words>760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Tahoma</vt:lpstr>
      <vt:lpstr>Wingdings</vt:lpstr>
      <vt:lpstr>Forte</vt:lpstr>
      <vt:lpstr>Arial Black</vt:lpstr>
      <vt:lpstr>Georgia</vt:lpstr>
      <vt:lpstr>Comic Sans MS</vt:lpstr>
      <vt:lpstr>Текстура</vt:lpstr>
      <vt:lpstr>Слайд 1</vt:lpstr>
      <vt:lpstr>Слайд 2</vt:lpstr>
      <vt:lpstr>Слайд 3</vt:lpstr>
      <vt:lpstr>Слайд 4</vt:lpstr>
      <vt:lpstr>Слайд 5</vt:lpstr>
      <vt:lpstr>Задачки для лисы</vt:lpstr>
      <vt:lpstr>Слайд 7</vt:lpstr>
      <vt:lpstr>Слайд 8</vt:lpstr>
      <vt:lpstr>Задачки для мышки</vt:lpstr>
      <vt:lpstr>Слайд 10</vt:lpstr>
      <vt:lpstr>Слайд 11</vt:lpstr>
      <vt:lpstr>Задачки для зайки</vt:lpstr>
      <vt:lpstr>Слайд 13</vt:lpstr>
      <vt:lpstr>Слайд 14</vt:lpstr>
      <vt:lpstr>Задачки для ежика</vt:lpstr>
      <vt:lpstr>Слайд 16</vt:lpstr>
      <vt:lpstr>Слайд 17</vt:lpstr>
      <vt:lpstr>Задачка для мишки косолапого</vt:lpstr>
      <vt:lpstr>Слайд 19</vt:lpstr>
      <vt:lpstr>Домашнее задание</vt:lpstr>
      <vt:lpstr>Слайд 21</vt:lpstr>
    </vt:vector>
  </TitlesOfParts>
  <Company>МОУ СОШ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сказка</dc:title>
  <dc:subject>Решение задач на проценты</dc:subject>
  <dc:creator>Трифонова М.Н.</dc:creator>
  <cp:lastModifiedBy>ПК_8</cp:lastModifiedBy>
  <cp:revision>34</cp:revision>
  <dcterms:created xsi:type="dcterms:W3CDTF">2008-03-19T11:51:11Z</dcterms:created>
  <dcterms:modified xsi:type="dcterms:W3CDTF">2014-12-03T08:37:31Z</dcterms:modified>
</cp:coreProperties>
</file>