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256" r:id="rId2"/>
    <p:sldId id="307" r:id="rId3"/>
    <p:sldId id="338" r:id="rId4"/>
    <p:sldId id="341" r:id="rId5"/>
    <p:sldId id="342" r:id="rId6"/>
    <p:sldId id="289" r:id="rId7"/>
    <p:sldId id="296" r:id="rId8"/>
    <p:sldId id="286" r:id="rId9"/>
    <p:sldId id="309" r:id="rId10"/>
    <p:sldId id="345" r:id="rId11"/>
    <p:sldId id="305" r:id="rId12"/>
    <p:sldId id="288"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302" r:id="rId43"/>
    <p:sldId id="339" r:id="rId44"/>
    <p:sldId id="297" r:id="rId45"/>
    <p:sldId id="298" r:id="rId46"/>
    <p:sldId id="299" r:id="rId47"/>
    <p:sldId id="300" r:id="rId48"/>
    <p:sldId id="343" r:id="rId49"/>
    <p:sldId id="344" r:id="rId50"/>
    <p:sldId id="301" r:id="rId51"/>
    <p:sldId id="290" r:id="rId52"/>
    <p:sldId id="291" r:id="rId53"/>
    <p:sldId id="310" r:id="rId54"/>
    <p:sldId id="311" r:id="rId55"/>
    <p:sldId id="312" r:id="rId56"/>
    <p:sldId id="295" r:id="rId57"/>
    <p:sldId id="313" r:id="rId58"/>
    <p:sldId id="330" r:id="rId59"/>
    <p:sldId id="314" r:id="rId60"/>
    <p:sldId id="315" r:id="rId61"/>
    <p:sldId id="336" r:id="rId62"/>
    <p:sldId id="316" r:id="rId63"/>
    <p:sldId id="337" r:id="rId64"/>
    <p:sldId id="317" r:id="rId65"/>
    <p:sldId id="318" r:id="rId66"/>
    <p:sldId id="319" r:id="rId67"/>
    <p:sldId id="320" r:id="rId68"/>
    <p:sldId id="331" r:id="rId69"/>
    <p:sldId id="321" r:id="rId70"/>
    <p:sldId id="322" r:id="rId71"/>
    <p:sldId id="294" r:id="rId72"/>
    <p:sldId id="323" r:id="rId73"/>
    <p:sldId id="332" r:id="rId74"/>
    <p:sldId id="293" r:id="rId75"/>
    <p:sldId id="324" r:id="rId76"/>
    <p:sldId id="333" r:id="rId77"/>
    <p:sldId id="334" r:id="rId78"/>
    <p:sldId id="292" r:id="rId79"/>
    <p:sldId id="306" r:id="rId80"/>
    <p:sldId id="325" r:id="rId81"/>
    <p:sldId id="326" r:id="rId82"/>
    <p:sldId id="327" r:id="rId83"/>
    <p:sldId id="335" r:id="rId84"/>
    <p:sldId id="328" r:id="rId85"/>
    <p:sldId id="329" r:id="rId8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F6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71977B0-7D80-469A-A532-36860C999A4C}" type="datetimeFigureOut">
              <a:rPr lang="ru-RU"/>
              <a:pPr>
                <a:defRPr/>
              </a:pPr>
              <a:t>13.04.2013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C85819-5C71-41C8-B17F-9F3FC63AD04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21894E-346B-4A7B-929D-CB9D43D8A744}" type="slidenum">
              <a:rPr lang="ru-RU" smtClean="0"/>
              <a:pPr fontAlgn="base">
                <a:spcBef>
                  <a:spcPct val="0"/>
                </a:spcBef>
                <a:spcAft>
                  <a:spcPct val="0"/>
                </a:spcAft>
                <a:defRPr/>
              </a:pPr>
              <a:t>6</a:t>
            </a:fld>
            <a:endParaRPr lang="ru-RU"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ECA5E5-54E1-4F34-85E6-FF8D9C4F3CB9}" type="slidenum">
              <a:rPr lang="ru-RU" smtClean="0"/>
              <a:pPr fontAlgn="base">
                <a:spcBef>
                  <a:spcPct val="0"/>
                </a:spcBef>
                <a:spcAft>
                  <a:spcPct val="0"/>
                </a:spcAft>
                <a:defRPr/>
              </a:pPr>
              <a:t>9</a:t>
            </a:fld>
            <a:endParaRPr lang="ru-RU"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A039D64-6560-4B32-947A-36A57C12A79E}" type="datetimeFigureOut">
              <a:rPr lang="ru-RU"/>
              <a:pPr>
                <a:defRPr/>
              </a:pPr>
              <a:t>13.04.2013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CAFDC6-F34B-463E-A44D-9B3A046F013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CAC1E29-AC57-4616-9F0C-4A17C04FC4B0}" type="datetimeFigureOut">
              <a:rPr lang="ru-RU"/>
              <a:pPr>
                <a:defRPr/>
              </a:pPr>
              <a:t>13.04.2013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669DC3B-A9E7-4E9E-9596-6A22D11A6DE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CC8AD96-D7C1-42E5-A5E8-0E5D87096A4F}" type="datetimeFigureOut">
              <a:rPr lang="ru-RU"/>
              <a:pPr>
                <a:defRPr/>
              </a:pPr>
              <a:t>13.04.2013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90A54CE-CEE1-4F8E-B5AB-98C8799E1E5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FA2B529-980E-46CE-BD3A-665B94A2C8C4}" type="datetimeFigureOut">
              <a:rPr lang="ru-RU"/>
              <a:pPr>
                <a:defRPr/>
              </a:pPr>
              <a:t>13.04.2013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877FC9D-46F0-4C47-91B6-84596E991A9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35B3CCB-22CA-4141-B288-645D8A1D4B30}" type="datetimeFigureOut">
              <a:rPr lang="ru-RU"/>
              <a:pPr>
                <a:defRPr/>
              </a:pPr>
              <a:t>13.04.2013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DEF8F5B-410F-439C-901E-A3F2E53CBF3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162EA9C-2DFF-415F-95EA-DD50736B78C8}" type="datetimeFigureOut">
              <a:rPr lang="ru-RU"/>
              <a:pPr>
                <a:defRPr/>
              </a:pPr>
              <a:t>13.04.2013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511953-2745-4CED-8B42-07AA10188A4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59A0A1E-E672-4323-853A-F6F76E1F8653}" type="datetimeFigureOut">
              <a:rPr lang="ru-RU"/>
              <a:pPr>
                <a:defRPr/>
              </a:pPr>
              <a:t>13.04.2013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4843AAC-ACBC-4CFA-966F-87C38D78A37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49C6078-DDFE-441F-9898-0304E243485F}" type="datetimeFigureOut">
              <a:rPr lang="ru-RU"/>
              <a:pPr>
                <a:defRPr/>
              </a:pPr>
              <a:t>13.04.2013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7C85859-024E-4C98-AAD6-C238EC79F7E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A6CF5BC-130C-4007-ACDA-1953406C403C}" type="datetimeFigureOut">
              <a:rPr lang="ru-RU"/>
              <a:pPr>
                <a:defRPr/>
              </a:pPr>
              <a:t>13.04.2013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0D79C5F-913B-4F6F-959F-3DFBEEAEA18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532E50F-D3CC-447F-8A74-49161C5D5BFE}" type="datetimeFigureOut">
              <a:rPr lang="ru-RU"/>
              <a:pPr>
                <a:defRPr/>
              </a:pPr>
              <a:t>13.04.2013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21E89A2-01F3-49F5-A667-BC9E90D0A0D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D1B3E74-CF5A-442E-BE48-8B0967B5CE4A}" type="datetimeFigureOut">
              <a:rPr lang="ru-RU"/>
              <a:pPr>
                <a:defRPr/>
              </a:pPr>
              <a:t>13.04.2013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5595F0B-1246-4DFE-B21C-268D75C3CDB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5CF2DD6-6610-435D-9983-2B71AF769729}" type="datetimeFigureOut">
              <a:rPr lang="ru-RU"/>
              <a:pPr>
                <a:defRPr/>
              </a:pPr>
              <a:t>13.04.2013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D59D3A-BFF8-4EE2-8796-C3AD2919837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31.xml"/><Relationship Id="rId18" Type="http://schemas.openxmlformats.org/officeDocument/2006/relationships/slide" Target="slide41.xml"/><Relationship Id="rId26" Type="http://schemas.openxmlformats.org/officeDocument/2006/relationships/slide" Target="slide16.xml"/><Relationship Id="rId3" Type="http://schemas.openxmlformats.org/officeDocument/2006/relationships/slide" Target="slide19.xml"/><Relationship Id="rId21" Type="http://schemas.openxmlformats.org/officeDocument/2006/relationships/slide" Target="slide38.xml"/><Relationship Id="rId7" Type="http://schemas.openxmlformats.org/officeDocument/2006/relationships/slide" Target="slide23.xml"/><Relationship Id="rId12" Type="http://schemas.openxmlformats.org/officeDocument/2006/relationships/slide" Target="slide29.xml"/><Relationship Id="rId17" Type="http://schemas.openxmlformats.org/officeDocument/2006/relationships/slide" Target="slide35.xml"/><Relationship Id="rId25" Type="http://schemas.openxmlformats.org/officeDocument/2006/relationships/slide" Target="slide15.xml"/><Relationship Id="rId2" Type="http://schemas.openxmlformats.org/officeDocument/2006/relationships/notesSlide" Target="../notesSlides/notesSlide1.xml"/><Relationship Id="rId16" Type="http://schemas.openxmlformats.org/officeDocument/2006/relationships/slide" Target="slide34.xml"/><Relationship Id="rId20" Type="http://schemas.openxmlformats.org/officeDocument/2006/relationships/slide" Target="slide39.xml"/><Relationship Id="rId29"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22.xml"/><Relationship Id="rId11" Type="http://schemas.openxmlformats.org/officeDocument/2006/relationships/slide" Target="slide28.xml"/><Relationship Id="rId24" Type="http://schemas.openxmlformats.org/officeDocument/2006/relationships/slide" Target="slide14.xml"/><Relationship Id="rId32" Type="http://schemas.openxmlformats.org/officeDocument/2006/relationships/slide" Target="slide42.xml"/><Relationship Id="rId5" Type="http://schemas.openxmlformats.org/officeDocument/2006/relationships/slide" Target="slide21.xml"/><Relationship Id="rId15" Type="http://schemas.openxmlformats.org/officeDocument/2006/relationships/slide" Target="slide33.xml"/><Relationship Id="rId23" Type="http://schemas.openxmlformats.org/officeDocument/2006/relationships/slide" Target="slide13.xml"/><Relationship Id="rId28" Type="http://schemas.openxmlformats.org/officeDocument/2006/relationships/slide" Target="slide24.xml"/><Relationship Id="rId10" Type="http://schemas.openxmlformats.org/officeDocument/2006/relationships/slide" Target="slide27.xml"/><Relationship Id="rId19" Type="http://schemas.openxmlformats.org/officeDocument/2006/relationships/slide" Target="slide40.xml"/><Relationship Id="rId31" Type="http://schemas.openxmlformats.org/officeDocument/2006/relationships/slide" Target="slide18.xml"/><Relationship Id="rId4" Type="http://schemas.openxmlformats.org/officeDocument/2006/relationships/slide" Target="slide20.xml"/><Relationship Id="rId9" Type="http://schemas.openxmlformats.org/officeDocument/2006/relationships/slide" Target="slide26.xml"/><Relationship Id="rId14" Type="http://schemas.openxmlformats.org/officeDocument/2006/relationships/slide" Target="slide32.xml"/><Relationship Id="rId22" Type="http://schemas.openxmlformats.org/officeDocument/2006/relationships/slide" Target="slide37.xml"/><Relationship Id="rId27" Type="http://schemas.openxmlformats.org/officeDocument/2006/relationships/slide" Target="slide17.xml"/><Relationship Id="rId30" Type="http://schemas.openxmlformats.org/officeDocument/2006/relationships/slide" Target="slide36.xml"/></Relationships>
</file>

<file path=ppt/slides/_rels/slide6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45.xml"/><Relationship Id="rId1" Type="http://schemas.openxmlformats.org/officeDocument/2006/relationships/slideLayout" Target="../slideLayouts/slideLayout2.xml"/><Relationship Id="rId6" Type="http://schemas.openxmlformats.org/officeDocument/2006/relationships/slide" Target="slide44.xml"/><Relationship Id="rId5" Type="http://schemas.openxmlformats.org/officeDocument/2006/relationships/slide" Target="slide50.xml"/><Relationship Id="rId4" Type="http://schemas.openxmlformats.org/officeDocument/2006/relationships/slide" Target="slide47.xml"/></Relationships>
</file>

<file path=ppt/slides/_rels/slide7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slide" Target="slide75.xml"/><Relationship Id="rId18" Type="http://schemas.openxmlformats.org/officeDocument/2006/relationships/slide" Target="slide51.xml"/><Relationship Id="rId26" Type="http://schemas.openxmlformats.org/officeDocument/2006/relationships/slide" Target="slide84.xml"/><Relationship Id="rId3" Type="http://schemas.openxmlformats.org/officeDocument/2006/relationships/slide" Target="slide59.xml"/><Relationship Id="rId21" Type="http://schemas.openxmlformats.org/officeDocument/2006/relationships/slide" Target="slide54.xml"/><Relationship Id="rId7" Type="http://schemas.openxmlformats.org/officeDocument/2006/relationships/slide" Target="slide65.xml"/><Relationship Id="rId12" Type="http://schemas.openxmlformats.org/officeDocument/2006/relationships/slide" Target="slide72.xml"/><Relationship Id="rId17" Type="http://schemas.openxmlformats.org/officeDocument/2006/relationships/slide" Target="slide82.xml"/><Relationship Id="rId25" Type="http://schemas.openxmlformats.org/officeDocument/2006/relationships/slide" Target="slide74.xml"/><Relationship Id="rId2" Type="http://schemas.openxmlformats.org/officeDocument/2006/relationships/notesSlide" Target="../notesSlides/notesSlide2.xml"/><Relationship Id="rId16" Type="http://schemas.openxmlformats.org/officeDocument/2006/relationships/slide" Target="slide81.xml"/><Relationship Id="rId20" Type="http://schemas.openxmlformats.org/officeDocument/2006/relationships/slide" Target="slide53.xml"/><Relationship Id="rId1" Type="http://schemas.openxmlformats.org/officeDocument/2006/relationships/slideLayout" Target="../slideLayouts/slideLayout2.xml"/><Relationship Id="rId6" Type="http://schemas.openxmlformats.org/officeDocument/2006/relationships/slide" Target="slide64.xml"/><Relationship Id="rId11" Type="http://schemas.openxmlformats.org/officeDocument/2006/relationships/slide" Target="slide71.xml"/><Relationship Id="rId24" Type="http://schemas.openxmlformats.org/officeDocument/2006/relationships/slide" Target="slide66.xml"/><Relationship Id="rId5" Type="http://schemas.openxmlformats.org/officeDocument/2006/relationships/slide" Target="slide62.xml"/><Relationship Id="rId15" Type="http://schemas.openxmlformats.org/officeDocument/2006/relationships/slide" Target="slide80.xml"/><Relationship Id="rId23" Type="http://schemas.openxmlformats.org/officeDocument/2006/relationships/slide" Target="slide56.xml"/><Relationship Id="rId10" Type="http://schemas.openxmlformats.org/officeDocument/2006/relationships/slide" Target="slide70.xml"/><Relationship Id="rId19" Type="http://schemas.openxmlformats.org/officeDocument/2006/relationships/slide" Target="slide52.xml"/><Relationship Id="rId4" Type="http://schemas.openxmlformats.org/officeDocument/2006/relationships/slide" Target="slide60.xml"/><Relationship Id="rId9" Type="http://schemas.openxmlformats.org/officeDocument/2006/relationships/slide" Target="slide69.xml"/><Relationship Id="rId14" Type="http://schemas.openxmlformats.org/officeDocument/2006/relationships/slide" Target="slide78.xml"/><Relationship Id="rId22" Type="http://schemas.openxmlformats.org/officeDocument/2006/relationships/slide" Target="slide55.xml"/><Relationship Id="rId27" Type="http://schemas.openxmlformats.org/officeDocument/2006/relationships/slide" Target="slide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63" y="571500"/>
            <a:ext cx="7772400" cy="1470025"/>
          </a:xfrm>
        </p:spPr>
        <p:txBody>
          <a:bodyPr/>
          <a:lstStyle/>
          <a:p>
            <a:pPr eaLnBrk="1" hangingPunct="1">
              <a:defRPr/>
            </a:pPr>
            <a:r>
              <a:rPr lang="ru-RU" i="1" dirty="0" smtClean="0">
                <a:solidFill>
                  <a:schemeClr val="accent3">
                    <a:lumMod val="40000"/>
                    <a:lumOff val="60000"/>
                  </a:schemeClr>
                </a:solidFill>
              </a:rPr>
              <a:t>Признаки делимости</a:t>
            </a:r>
            <a:endParaRPr lang="ru-RU" i="1" dirty="0">
              <a:solidFill>
                <a:schemeClr val="accent3">
                  <a:lumMod val="40000"/>
                  <a:lumOff val="60000"/>
                </a:schemeClr>
              </a:solidFill>
            </a:endParaRPr>
          </a:p>
        </p:txBody>
      </p:sp>
      <p:sp>
        <p:nvSpPr>
          <p:cNvPr id="3" name="Подзаголовок 2"/>
          <p:cNvSpPr>
            <a:spLocks noGrp="1"/>
          </p:cNvSpPr>
          <p:nvPr>
            <p:ph type="subTitle" idx="1"/>
          </p:nvPr>
        </p:nvSpPr>
        <p:spPr>
          <a:xfrm>
            <a:off x="642938" y="2143125"/>
            <a:ext cx="7643812" cy="3495675"/>
          </a:xfrm>
        </p:spPr>
        <p:txBody>
          <a:bodyPr/>
          <a:lstStyle/>
          <a:p>
            <a:pPr eaLnBrk="1" hangingPunct="1">
              <a:defRPr/>
            </a:pPr>
            <a:r>
              <a:rPr lang="ru-RU" sz="4400" i="1" dirty="0" smtClean="0">
                <a:solidFill>
                  <a:schemeClr val="accent3">
                    <a:lumMod val="40000"/>
                    <a:lumOff val="60000"/>
                  </a:schemeClr>
                </a:solidFill>
              </a:rPr>
              <a:t>Михайлов Михаил</a:t>
            </a:r>
          </a:p>
          <a:p>
            <a:pPr eaLnBrk="1" hangingPunct="1">
              <a:defRPr/>
            </a:pPr>
            <a:r>
              <a:rPr lang="ru-RU" i="1" dirty="0" smtClean="0">
                <a:solidFill>
                  <a:schemeClr val="accent3">
                    <a:lumMod val="40000"/>
                    <a:lumOff val="60000"/>
                  </a:schemeClr>
                </a:solidFill>
              </a:rPr>
              <a:t>Гимназия № 8 им. Боголюбова</a:t>
            </a:r>
          </a:p>
          <a:p>
            <a:pPr eaLnBrk="1" hangingPunct="1">
              <a:defRPr/>
            </a:pPr>
            <a:r>
              <a:rPr lang="ru-RU" i="1" u="sng" dirty="0" smtClean="0">
                <a:solidFill>
                  <a:schemeClr val="accent3">
                    <a:lumMod val="40000"/>
                    <a:lumOff val="60000"/>
                  </a:schemeClr>
                </a:solidFill>
              </a:rPr>
              <a:t>Учитель</a:t>
            </a:r>
            <a:r>
              <a:rPr lang="ru-RU" i="1" dirty="0" smtClean="0">
                <a:solidFill>
                  <a:schemeClr val="accent3">
                    <a:lumMod val="40000"/>
                    <a:lumOff val="60000"/>
                  </a:schemeClr>
                </a:solidFill>
              </a:rPr>
              <a:t>: Зиновьева Надежда Владимировна</a:t>
            </a:r>
            <a:endParaRPr lang="ru-RU" i="1"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3">
                    <a:lumMod val="40000"/>
                    <a:lumOff val="60000"/>
                  </a:schemeClr>
                </a:solidFill>
              </a:rPr>
              <a:t>Результаты</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r>
              <a:rPr lang="ru-RU" sz="2400" dirty="0" smtClean="0">
                <a:solidFill>
                  <a:schemeClr val="accent3">
                    <a:lumMod val="40000"/>
                    <a:lumOff val="60000"/>
                  </a:schemeClr>
                </a:solidFill>
              </a:rPr>
              <a:t>В работе рассмотрены признаки делимости более, чем на 30 различных чисел</a:t>
            </a:r>
          </a:p>
          <a:p>
            <a:r>
              <a:rPr lang="ru-RU" sz="2400" dirty="0" smtClean="0">
                <a:solidFill>
                  <a:schemeClr val="accent3">
                    <a:lumMod val="40000"/>
                    <a:lumOff val="60000"/>
                  </a:schemeClr>
                </a:solidFill>
              </a:rPr>
              <a:t>Сформулированы </a:t>
            </a:r>
            <a:r>
              <a:rPr lang="ru-RU" sz="2400" dirty="0" smtClean="0">
                <a:solidFill>
                  <a:schemeClr val="accent3">
                    <a:lumMod val="40000"/>
                    <a:lumOff val="60000"/>
                  </a:schemeClr>
                </a:solidFill>
              </a:rPr>
              <a:t>собственные признаки делимости</a:t>
            </a:r>
          </a:p>
          <a:p>
            <a:r>
              <a:rPr lang="ru-RU" sz="2400" dirty="0" smtClean="0">
                <a:solidFill>
                  <a:schemeClr val="accent3">
                    <a:lumMod val="40000"/>
                    <a:lumOff val="60000"/>
                  </a:schemeClr>
                </a:solidFill>
              </a:rPr>
              <a:t>Некоторые признаки обобщены</a:t>
            </a:r>
          </a:p>
          <a:p>
            <a:r>
              <a:rPr lang="ru-RU" sz="2400" dirty="0" smtClean="0">
                <a:solidFill>
                  <a:schemeClr val="accent3">
                    <a:lumMod val="40000"/>
                    <a:lumOff val="60000"/>
                  </a:schemeClr>
                </a:solidFill>
              </a:rPr>
              <a:t>Признаки </a:t>
            </a:r>
            <a:r>
              <a:rPr lang="ru-RU" sz="2400" dirty="0" smtClean="0">
                <a:solidFill>
                  <a:schemeClr val="accent3">
                    <a:lumMod val="40000"/>
                    <a:lumOff val="60000"/>
                  </a:schemeClr>
                </a:solidFill>
              </a:rPr>
              <a:t>классифицированы </a:t>
            </a:r>
            <a:r>
              <a:rPr lang="ru-RU" sz="2400" dirty="0" smtClean="0">
                <a:solidFill>
                  <a:schemeClr val="accent3">
                    <a:lumMod val="40000"/>
                    <a:lumOff val="60000"/>
                  </a:schemeClr>
                </a:solidFill>
              </a:rPr>
              <a:t>по методам их применения</a:t>
            </a:r>
          </a:p>
          <a:p>
            <a:r>
              <a:rPr lang="ru-RU" sz="2400" dirty="0" smtClean="0">
                <a:solidFill>
                  <a:schemeClr val="accent3">
                    <a:lumMod val="40000"/>
                    <a:lumOff val="60000"/>
                  </a:schemeClr>
                </a:solidFill>
              </a:rPr>
              <a:t>Составлена подборка задач с подробными решениями по теме «делимость»</a:t>
            </a:r>
          </a:p>
          <a:p>
            <a:r>
              <a:rPr lang="ru-RU" sz="2400" dirty="0" smtClean="0">
                <a:solidFill>
                  <a:schemeClr val="accent3">
                    <a:lumMod val="40000"/>
                    <a:lumOff val="60000"/>
                  </a:schemeClr>
                </a:solidFill>
              </a:rPr>
              <a:t>Придуманы собственные авторские задачи</a:t>
            </a:r>
          </a:p>
          <a:p>
            <a:r>
              <a:rPr lang="ru-RU" sz="2400" dirty="0" smtClean="0">
                <a:solidFill>
                  <a:schemeClr val="accent3">
                    <a:lumMod val="40000"/>
                    <a:lumOff val="60000"/>
                  </a:schemeClr>
                </a:solidFill>
              </a:rPr>
              <a:t>Результатом работы стала презентация по теме «признаки делимости», которая может использоваться в работе кружка и для подготовки к олимпиадам</a:t>
            </a:r>
            <a:endParaRPr lang="ru-RU" sz="2400" dirty="0">
              <a:solidFill>
                <a:schemeClr val="accent3">
                  <a:lumMod val="40000"/>
                  <a:lumOff val="6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Источники</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en-US" dirty="0" smtClean="0">
                <a:solidFill>
                  <a:schemeClr val="bg1"/>
                </a:solidFill>
              </a:rPr>
              <a:t>http://ru.wikipedia.org</a:t>
            </a:r>
            <a:endParaRPr lang="ru-RU" dirty="0" smtClean="0">
              <a:solidFill>
                <a:schemeClr val="bg1"/>
              </a:solidFill>
            </a:endParaRPr>
          </a:p>
          <a:p>
            <a:pPr eaLnBrk="1" hangingPunct="1">
              <a:defRPr/>
            </a:pPr>
            <a:r>
              <a:rPr lang="en-US" dirty="0" smtClean="0">
                <a:solidFill>
                  <a:schemeClr val="bg1"/>
                </a:solidFill>
              </a:rPr>
              <a:t>http://www.problems.ru</a:t>
            </a:r>
            <a:endParaRPr lang="ru-RU" dirty="0" smtClean="0">
              <a:solidFill>
                <a:schemeClr val="bg1"/>
              </a:solidFill>
            </a:endParaRPr>
          </a:p>
          <a:p>
            <a:pPr eaLnBrk="1" hangingPunct="1">
              <a:defRPr/>
            </a:pPr>
            <a:r>
              <a:rPr lang="ru-RU" dirty="0" smtClean="0">
                <a:solidFill>
                  <a:schemeClr val="accent3">
                    <a:lumMod val="40000"/>
                    <a:lumOff val="60000"/>
                  </a:schemeClr>
                </a:solidFill>
              </a:rPr>
              <a:t>Журнал «Квант» 1975 г.</a:t>
            </a:r>
            <a:endParaRPr lang="ru-RU" dirty="0">
              <a:solidFill>
                <a:schemeClr val="accent3">
                  <a:lumMod val="40000"/>
                  <a:lumOff val="60000"/>
                </a:schemeClr>
              </a:solidFill>
            </a:endParaRPr>
          </a:p>
        </p:txBody>
      </p:sp>
      <p:sp>
        <p:nvSpPr>
          <p:cNvPr id="11268" name="AutoShape 34">
            <a:hlinkClick r:id="rId2" action="ppaction://hlinksldjump" highlightClick="1"/>
          </p:cNvPr>
          <p:cNvSpPr>
            <a:spLocks noChangeArrowheads="1"/>
          </p:cNvSpPr>
          <p:nvPr/>
        </p:nvSpPr>
        <p:spPr bwMode="auto">
          <a:xfrm rot="10800000">
            <a:off x="7858125" y="5643563"/>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eaLnBrk="1" hangingPunct="1">
              <a:defRPr/>
            </a:pPr>
            <a:r>
              <a:rPr lang="ru-RU" b="1" dirty="0" smtClean="0">
                <a:solidFill>
                  <a:schemeClr val="accent3">
                    <a:lumMod val="40000"/>
                    <a:lumOff val="60000"/>
                  </a:schemeClr>
                </a:solidFill>
                <a:latin typeface="Monotype Corsiva" pitchFamily="66" charset="0"/>
              </a:rPr>
              <a:t>Спасибо  за  внимание!</a:t>
            </a:r>
            <a:endParaRPr lang="ru-RU" b="1" dirty="0">
              <a:solidFill>
                <a:schemeClr val="accent3">
                  <a:lumMod val="40000"/>
                  <a:lumOff val="60000"/>
                </a:schemeClr>
              </a:solidFill>
              <a:latin typeface="Monotype Corsiva" pitchFamily="66" charset="0"/>
            </a:endParaRPr>
          </a:p>
        </p:txBody>
      </p:sp>
      <p:sp>
        <p:nvSpPr>
          <p:cNvPr id="4" name="Подзаголовок 3"/>
          <p:cNvSpPr>
            <a:spLocks noGrp="1"/>
          </p:cNvSpPr>
          <p:nvPr>
            <p:ph type="subTitle" idx="1"/>
          </p:nvPr>
        </p:nvSpPr>
        <p:spPr/>
        <p:txBody>
          <a:bodyPr/>
          <a:lstStyle/>
          <a:p>
            <a:pPr eaLnBrk="1" hangingPunct="1">
              <a:defRPr/>
            </a:pP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i="1" dirty="0">
                <a:solidFill>
                  <a:schemeClr val="accent3">
                    <a:lumMod val="40000"/>
                    <a:lumOff val="60000"/>
                  </a:schemeClr>
                </a:solidFill>
                <a:cs typeface="Arial" pitchFamily="34" charset="0"/>
              </a:rPr>
              <a:t>Признак делимости на 2</a:t>
            </a:r>
            <a:r>
              <a:rPr lang="ru-RU" i="1" dirty="0">
                <a:solidFill>
                  <a:schemeClr val="accent3">
                    <a:lumMod val="40000"/>
                    <a:lumOff val="60000"/>
                  </a:schemeClr>
                </a:solidFill>
                <a:cs typeface="Arial" pitchFamily="34" charset="0"/>
              </a:rPr>
              <a:t/>
            </a:r>
            <a:br>
              <a:rPr lang="ru-RU" i="1" dirty="0">
                <a:solidFill>
                  <a:schemeClr val="accent3">
                    <a:lumMod val="40000"/>
                    <a:lumOff val="60000"/>
                  </a:schemeClr>
                </a:solidFill>
                <a:cs typeface="Arial" pitchFamily="34" charset="0"/>
              </a:rPr>
            </a:br>
            <a:endParaRPr lang="ru-RU" i="1" dirty="0">
              <a:solidFill>
                <a:schemeClr val="accent3">
                  <a:lumMod val="40000"/>
                  <a:lumOff val="60000"/>
                </a:schemeClr>
              </a:solidFill>
              <a:cs typeface="Arial" pitchFamily="34" charset="0"/>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latin typeface="+mj-lt"/>
              </a:rPr>
              <a:t>Число делится на 2 тогда и только </a:t>
            </a:r>
            <a:r>
              <a:rPr lang="ru-RU" dirty="0" smtClean="0">
                <a:solidFill>
                  <a:schemeClr val="accent3">
                    <a:lumMod val="40000"/>
                    <a:lumOff val="60000"/>
                  </a:schemeClr>
                </a:solidFill>
                <a:latin typeface="+mj-lt"/>
              </a:rPr>
              <a:t>тогда, </a:t>
            </a:r>
            <a:r>
              <a:rPr lang="ru-RU" dirty="0">
                <a:solidFill>
                  <a:schemeClr val="accent3">
                    <a:lumMod val="40000"/>
                    <a:lumOff val="60000"/>
                  </a:schemeClr>
                </a:solidFill>
                <a:latin typeface="+mj-lt"/>
              </a:rPr>
              <a:t>когда его последняя цифра делится на 2, то есть является </a:t>
            </a:r>
            <a:r>
              <a:rPr lang="ru-RU" dirty="0" smtClean="0">
                <a:solidFill>
                  <a:schemeClr val="accent3">
                    <a:lumMod val="40000"/>
                    <a:lumOff val="60000"/>
                  </a:schemeClr>
                </a:solidFill>
                <a:latin typeface="+mj-lt"/>
              </a:rPr>
              <a:t>четной</a:t>
            </a:r>
          </a:p>
          <a:p>
            <a:pPr eaLnBrk="1" hangingPunct="1">
              <a:defRPr/>
            </a:pPr>
            <a:endParaRPr lang="ru-RU" dirty="0">
              <a:solidFill>
                <a:schemeClr val="accent3">
                  <a:lumMod val="40000"/>
                  <a:lumOff val="60000"/>
                </a:schemeClr>
              </a:solidFill>
              <a:latin typeface="+mj-lt"/>
            </a:endParaRPr>
          </a:p>
          <a:p>
            <a:pPr eaLnBrk="1" hangingPunct="1">
              <a:defRPr/>
            </a:pPr>
            <a:r>
              <a:rPr lang="ru-RU" u="sng" dirty="0">
                <a:solidFill>
                  <a:schemeClr val="accent3">
                    <a:lumMod val="40000"/>
                    <a:lumOff val="60000"/>
                  </a:schemeClr>
                </a:solidFill>
                <a:latin typeface="+mj-lt"/>
              </a:rPr>
              <a:t>Пример</a:t>
            </a:r>
            <a:r>
              <a:rPr lang="ru-RU" dirty="0">
                <a:solidFill>
                  <a:schemeClr val="accent3">
                    <a:lumMod val="40000"/>
                    <a:lumOff val="60000"/>
                  </a:schemeClr>
                </a:solidFill>
                <a:latin typeface="+mj-lt"/>
              </a:rPr>
              <a:t>:10842 делится на 2,так как последняя цифра </a:t>
            </a:r>
            <a:r>
              <a:rPr lang="ru-RU" dirty="0" smtClean="0">
                <a:solidFill>
                  <a:schemeClr val="accent3">
                    <a:lumMod val="40000"/>
                    <a:lumOff val="60000"/>
                  </a:schemeClr>
                </a:solidFill>
                <a:latin typeface="+mj-lt"/>
              </a:rPr>
              <a:t>чётная</a:t>
            </a:r>
            <a:endParaRPr lang="ru-RU" dirty="0">
              <a:solidFill>
                <a:schemeClr val="accent3">
                  <a:lumMod val="40000"/>
                  <a:lumOff val="60000"/>
                </a:schemeClr>
              </a:solidFill>
              <a:latin typeface="+mj-lt"/>
            </a:endParaRPr>
          </a:p>
        </p:txBody>
      </p:sp>
      <p:sp>
        <p:nvSpPr>
          <p:cNvPr id="13316"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3</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3 тогда и только тогда, когда сумма его цифр делится на 3</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:10824 делится на 3,так как его сумма цифр 1+0+8+2+4=15 делится на 3</a:t>
            </a:r>
          </a:p>
          <a:p>
            <a:pPr eaLnBrk="1" hangingPunct="1">
              <a:defRPr/>
            </a:pPr>
            <a:endParaRPr lang="ru-RU" dirty="0">
              <a:solidFill>
                <a:schemeClr val="accent3">
                  <a:lumMod val="40000"/>
                  <a:lumOff val="60000"/>
                </a:schemeClr>
              </a:solidFill>
            </a:endParaRPr>
          </a:p>
        </p:txBody>
      </p:sp>
      <p:sp>
        <p:nvSpPr>
          <p:cNvPr id="1434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4</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4525963"/>
          </a:xfrm>
        </p:spPr>
        <p:txBody>
          <a:bodyPr>
            <a:normAutofit fontScale="775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4 тогда и только тогда, когда две его последние цифры составляют число, которое делится на 4.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48404 делится на 4, так как 2 последние цифры делятся на </a:t>
            </a:r>
            <a:r>
              <a:rPr lang="ru-RU" dirty="0" smtClean="0">
                <a:solidFill>
                  <a:schemeClr val="accent3">
                    <a:lumMod val="40000"/>
                    <a:lumOff val="60000"/>
                  </a:schemeClr>
                </a:solidFill>
              </a:rPr>
              <a:t>4</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Двузначное число делится на 4 тогда и только тогда, когда удвоенное число десятков, сложенное с числом единиц делится на </a:t>
            </a:r>
            <a:r>
              <a:rPr lang="ru-RU" dirty="0" smtClean="0">
                <a:solidFill>
                  <a:schemeClr val="accent3">
                    <a:lumMod val="40000"/>
                    <a:lumOff val="60000"/>
                  </a:schemeClr>
                </a:solidFill>
              </a:rPr>
              <a:t>4</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:96 делится на 4, так как 9∙2+6=24и2∙2+4=8 делится на 4</a:t>
            </a:r>
          </a:p>
          <a:p>
            <a:pPr eaLnBrk="1" hangingPunct="1">
              <a:defRPr/>
            </a:pPr>
            <a:endParaRPr lang="ru-RU" dirty="0">
              <a:solidFill>
                <a:schemeClr val="accent3">
                  <a:lumMod val="40000"/>
                  <a:lumOff val="60000"/>
                </a:schemeClr>
              </a:solidFill>
            </a:endParaRPr>
          </a:p>
        </p:txBody>
      </p:sp>
      <p:sp>
        <p:nvSpPr>
          <p:cNvPr id="15364" name="AutoShape 34">
            <a:hlinkClick r:id="rId2" action="ppaction://hlinksldjump" highlightClick="1"/>
          </p:cNvPr>
          <p:cNvSpPr>
            <a:spLocks noChangeArrowheads="1"/>
          </p:cNvSpPr>
          <p:nvPr/>
        </p:nvSpPr>
        <p:spPr bwMode="auto">
          <a:xfrm>
            <a:off x="428625" y="5857875"/>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5</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5 тогда и только тогда, когда последняя цифра делится на 5, т.е. если она 0 или 5</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:1045 делится на 5, так как последняя цифра делится на 5</a:t>
            </a:r>
          </a:p>
          <a:p>
            <a:pPr eaLnBrk="1" hangingPunct="1">
              <a:defRPr/>
            </a:pPr>
            <a:endParaRPr lang="ru-RU" dirty="0">
              <a:solidFill>
                <a:schemeClr val="accent3">
                  <a:lumMod val="40000"/>
                  <a:lumOff val="60000"/>
                </a:schemeClr>
              </a:solidFill>
            </a:endParaRPr>
          </a:p>
        </p:txBody>
      </p:sp>
      <p:sp>
        <p:nvSpPr>
          <p:cNvPr id="1638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6</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357188" y="1071563"/>
            <a:ext cx="8229600" cy="4525962"/>
          </a:xfrm>
        </p:spPr>
        <p:txBody>
          <a:bodyPr>
            <a:normAutofit fontScale="700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6 тогда и только тогда, когда оно делится и на 2, и на 3 (то есть если оно четное и сумма его цифр делится на 3</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78 делится на 6, так как оно чётно и 7+8=15 делится на </a:t>
            </a:r>
            <a:r>
              <a:rPr lang="ru-RU" dirty="0" smtClean="0">
                <a:solidFill>
                  <a:schemeClr val="accent3">
                    <a:lumMod val="40000"/>
                    <a:lumOff val="60000"/>
                  </a:schemeClr>
                </a:solidFill>
              </a:rPr>
              <a:t>3</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6 тогда и только тогда, когда учетверённое число десятков, сложенное с числом единиц делится на 6</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:3342 делится на 6,так как 334∙4+2=1338 и 133∙4+8=540 и5 4∙4=216 и 21∙4+6=90 и 9∙4=36 и 3∙4+6=18 и 1∙4+8=12 и 1∙4+2=6 делится на 6</a:t>
            </a:r>
          </a:p>
          <a:p>
            <a:pPr eaLnBrk="1" hangingPunct="1">
              <a:defRPr/>
            </a:pPr>
            <a:endParaRPr lang="ru-RU" dirty="0">
              <a:solidFill>
                <a:schemeClr val="accent3">
                  <a:lumMod val="40000"/>
                  <a:lumOff val="60000"/>
                </a:schemeClr>
              </a:solidFill>
            </a:endParaRPr>
          </a:p>
        </p:txBody>
      </p:sp>
      <p:sp>
        <p:nvSpPr>
          <p:cNvPr id="17412"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7</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357188" y="1571625"/>
            <a:ext cx="8229600" cy="4525963"/>
          </a:xfrm>
        </p:spPr>
        <p:txBody>
          <a:bodyPr>
            <a:normAutofit fontScale="550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7 тогда и только тогда, когда  знакочередующаяся сумма трехзначных граней числа делится на 7</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138689257 делится на 7, так как  138-689+257=294, а 294 на 7 </a:t>
            </a:r>
            <a:r>
              <a:rPr lang="ru-RU" dirty="0" smtClean="0">
                <a:solidFill>
                  <a:schemeClr val="accent3">
                    <a:lumMod val="40000"/>
                    <a:lumOff val="60000"/>
                  </a:schemeClr>
                </a:solidFill>
              </a:rPr>
              <a:t>делится</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7 тогда и только тогда, когда утроенное число десятков, сложенное с числом единиц делится на 7.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154 делится на 7, так как 15∙3+4=49  на 7 делится.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 Признак 3</a:t>
            </a:r>
            <a:r>
              <a:rPr lang="ru-RU" dirty="0">
                <a:solidFill>
                  <a:schemeClr val="accent3">
                    <a:lumMod val="40000"/>
                    <a:lumOff val="60000"/>
                  </a:schemeClr>
                </a:solidFill>
              </a:rPr>
              <a:t>: число делится на 7 тогда и только тогда, когда разность числа десятков и удвоенного числа единиц, взятая по модулю, делится на 7.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 364 делится на 7, так как 36-4∙2=28 на 7 делится </a:t>
            </a:r>
          </a:p>
          <a:p>
            <a:pPr eaLnBrk="1" hangingPunct="1">
              <a:defRPr/>
            </a:pPr>
            <a:endParaRPr lang="ru-RU" dirty="0">
              <a:solidFill>
                <a:schemeClr val="accent3">
                  <a:lumMod val="40000"/>
                  <a:lumOff val="60000"/>
                </a:schemeClr>
              </a:solidFill>
            </a:endParaRPr>
          </a:p>
        </p:txBody>
      </p:sp>
      <p:sp>
        <p:nvSpPr>
          <p:cNvPr id="18436"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8</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143000"/>
            <a:ext cx="8229600" cy="4525963"/>
          </a:xfrm>
        </p:spPr>
        <p:txBody>
          <a:bodyPr>
            <a:normAutofit fontScale="700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:Число делится на 8 тогда и только тогда, когда число, образованное тремя его последними цифрами, делится на </a:t>
            </a:r>
            <a:r>
              <a:rPr lang="ru-RU" dirty="0" smtClean="0">
                <a:solidFill>
                  <a:schemeClr val="accent3">
                    <a:lumMod val="40000"/>
                    <a:lumOff val="60000"/>
                  </a:schemeClr>
                </a:solidFill>
              </a:rPr>
              <a:t>8</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:53328 делится на 8, так как 3 последние цифры делятся на </a:t>
            </a:r>
            <a:r>
              <a:rPr lang="ru-RU" dirty="0" smtClean="0">
                <a:solidFill>
                  <a:schemeClr val="accent3">
                    <a:lumMod val="40000"/>
                    <a:lumOff val="60000"/>
                  </a:schemeClr>
                </a:solidFill>
              </a:rPr>
              <a:t>8</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Трёхзначное число делится на 8 тогда и только тогда, когда число единиц, сложенное с удвоенным числом десятков и учетверённым числом сотен, делится на 8.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952 делится на 8 так как 9∙4+5∙2+2=48, а 48 на 8 делится.</a:t>
            </a:r>
          </a:p>
          <a:p>
            <a:pPr eaLnBrk="1" hangingPunct="1">
              <a:defRPr/>
            </a:pPr>
            <a:endParaRPr lang="ru-RU" dirty="0">
              <a:solidFill>
                <a:schemeClr val="accent3">
                  <a:lumMod val="40000"/>
                  <a:lumOff val="60000"/>
                </a:schemeClr>
              </a:solidFill>
            </a:endParaRPr>
          </a:p>
        </p:txBody>
      </p:sp>
      <p:sp>
        <p:nvSpPr>
          <p:cNvPr id="1946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Цели работы:</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Рассмотреть признаки делимости</a:t>
            </a:r>
          </a:p>
          <a:p>
            <a:pPr eaLnBrk="1" hangingPunct="1">
              <a:defRPr/>
            </a:pPr>
            <a:r>
              <a:rPr lang="ru-RU" dirty="0" smtClean="0">
                <a:solidFill>
                  <a:schemeClr val="accent3">
                    <a:lumMod val="40000"/>
                    <a:lumOff val="60000"/>
                  </a:schemeClr>
                </a:solidFill>
              </a:rPr>
              <a:t>Углубить свои знания по теме «делимость»</a:t>
            </a:r>
          </a:p>
          <a:p>
            <a:pPr eaLnBrk="1" hangingPunct="1">
              <a:defRPr/>
            </a:pPr>
            <a:r>
              <a:rPr lang="ru-RU" dirty="0" smtClean="0">
                <a:solidFill>
                  <a:schemeClr val="accent3">
                    <a:lumMod val="40000"/>
                    <a:lumOff val="60000"/>
                  </a:schemeClr>
                </a:solidFill>
              </a:rPr>
              <a:t>Найти необычные признаки делимости</a:t>
            </a:r>
          </a:p>
          <a:p>
            <a:pPr eaLnBrk="1" hangingPunct="1">
              <a:defRPr/>
            </a:pPr>
            <a:r>
              <a:rPr lang="ru-RU" dirty="0" smtClean="0">
                <a:solidFill>
                  <a:schemeClr val="accent3">
                    <a:lumMod val="40000"/>
                    <a:lumOff val="60000"/>
                  </a:schemeClr>
                </a:solidFill>
              </a:rPr>
              <a:t>Научиться решать задачи, связанные с делимостью</a:t>
            </a: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9</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9 тогда и только тогда, когда сумма его цифр делится на 9</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:7362 делится на 9, так как 7+3+6+2=18 делится на 9</a:t>
            </a:r>
          </a:p>
          <a:p>
            <a:pPr eaLnBrk="1" hangingPunct="1">
              <a:defRPr/>
            </a:pPr>
            <a:endParaRPr lang="ru-RU" dirty="0"/>
          </a:p>
        </p:txBody>
      </p:sp>
      <p:sp>
        <p:nvSpPr>
          <p:cNvPr id="2048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10</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10 тогда и только тогда, когда оно оканчивается на 0</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:100 делится на 10, так как последняя цифра 0</a:t>
            </a:r>
          </a:p>
          <a:p>
            <a:pPr eaLnBrk="1" hangingPunct="1">
              <a:defRPr/>
            </a:pPr>
            <a:endParaRPr lang="ru-RU" dirty="0">
              <a:solidFill>
                <a:schemeClr val="accent3">
                  <a:lumMod val="40000"/>
                  <a:lumOff val="60000"/>
                </a:schemeClr>
              </a:solidFill>
            </a:endParaRPr>
          </a:p>
        </p:txBody>
      </p:sp>
      <p:sp>
        <p:nvSpPr>
          <p:cNvPr id="2150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11</a:t>
            </a:r>
            <a:r>
              <a:rPr lang="ru-RU" dirty="0">
                <a:solidFill>
                  <a:schemeClr val="accent3">
                    <a:lumMod val="40000"/>
                    <a:lumOff val="60000"/>
                  </a:schemeClr>
                </a:solidFill>
              </a:rPr>
              <a:t/>
            </a:r>
            <a:br>
              <a:rPr lang="ru-RU" dirty="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14438"/>
            <a:ext cx="8229600" cy="4525962"/>
          </a:xfrm>
        </p:spPr>
        <p:txBody>
          <a:bodyPr>
            <a:normAutofit fontScale="775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11 тогда и только тогда, когда знакочередующаяся сумма цифр  делится на 11.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9163627 делится на 11, так 9-1+6-3+6-2+7=22, а  22 делится на 11</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11 тогда и только тогда, когда на 11 делится сумма двузначных граней этого числа</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103785 делится на 11, так как 10+37+85=132  делится на 11 </a:t>
            </a:r>
          </a:p>
          <a:p>
            <a:pPr eaLnBrk="1" hangingPunct="1">
              <a:defRPr/>
            </a:pPr>
            <a:endParaRPr lang="ru-RU" dirty="0">
              <a:solidFill>
                <a:schemeClr val="accent3">
                  <a:lumMod val="40000"/>
                  <a:lumOff val="60000"/>
                </a:schemeClr>
              </a:solidFill>
            </a:endParaRPr>
          </a:p>
        </p:txBody>
      </p:sp>
      <p:sp>
        <p:nvSpPr>
          <p:cNvPr id="22532" name="AutoShape 34">
            <a:hlinkClick r:id="rId2" action="ppaction://hlinksldjump" highlightClick="1"/>
          </p:cNvPr>
          <p:cNvSpPr>
            <a:spLocks noChangeArrowheads="1"/>
          </p:cNvSpPr>
          <p:nvPr/>
        </p:nvSpPr>
        <p:spPr bwMode="auto">
          <a:xfrm>
            <a:off x="428625" y="578643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12</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14438"/>
            <a:ext cx="8229600" cy="4525962"/>
          </a:xfrm>
        </p:spPr>
        <p:txBody>
          <a:bodyPr>
            <a:normAutofit fontScale="700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12 тогда и только тогда, когда оно делится на 4 и 3 одновременно, то есть сумма цифр делится на 3, а число, составленное из 2 последних цифр делится на 4</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:1356 делится на 12,так как 1+3+5+6=15 делится на 3и 2 последние цифры делятся на </a:t>
            </a:r>
            <a:r>
              <a:rPr lang="ru-RU" dirty="0" smtClean="0">
                <a:solidFill>
                  <a:schemeClr val="accent3">
                    <a:lumMod val="40000"/>
                    <a:lumOff val="60000"/>
                  </a:schemeClr>
                </a:solidFill>
              </a:rPr>
              <a:t>4</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12 тогда и только тогда, когда модуль разности числа единиц и удвоенного числа десятков делится на 12.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1236 делится на 12, так как 2∙123-6=240 делится на 12.</a:t>
            </a:r>
          </a:p>
          <a:p>
            <a:pPr eaLnBrk="1" hangingPunct="1">
              <a:defRPr/>
            </a:pPr>
            <a:endParaRPr lang="ru-RU" dirty="0"/>
          </a:p>
        </p:txBody>
      </p:sp>
      <p:sp>
        <p:nvSpPr>
          <p:cNvPr id="23556" name="AutoShape 34">
            <a:hlinkClick r:id="rId2" action="ppaction://hlinksldjump" highlightClick="1"/>
          </p:cNvPr>
          <p:cNvSpPr>
            <a:spLocks noChangeArrowheads="1"/>
          </p:cNvSpPr>
          <p:nvPr/>
        </p:nvSpPr>
        <p:spPr bwMode="auto">
          <a:xfrm>
            <a:off x="428625" y="578643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13</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14438"/>
            <a:ext cx="8229600" cy="4525962"/>
          </a:xfrm>
        </p:spPr>
        <p:txBody>
          <a:bodyPr>
            <a:normAutofit fontScale="775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:Число делится на 13 тогда и только тогда, когда на 13 делится знакочередующаяся сумма трехзначных </a:t>
            </a:r>
            <a:r>
              <a:rPr lang="ru-RU" dirty="0" smtClean="0">
                <a:solidFill>
                  <a:schemeClr val="accent3">
                    <a:lumMod val="40000"/>
                    <a:lumOff val="60000"/>
                  </a:schemeClr>
                </a:solidFill>
              </a:rPr>
              <a:t>граней</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:132639 делится на 13,так как 132+-639=-507 делится на </a:t>
            </a:r>
            <a:r>
              <a:rPr lang="ru-RU" dirty="0" smtClean="0">
                <a:solidFill>
                  <a:schemeClr val="accent3">
                    <a:lumMod val="40000"/>
                    <a:lumOff val="60000"/>
                  </a:schemeClr>
                </a:solidFill>
              </a:rPr>
              <a:t>13</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13 тогда и только тогда, когда сумма числа десятков с учетверенным числом единиц делится на 13</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845 делится 13, так как 84+5∙4=104, а 104 на 13 делится.</a:t>
            </a:r>
          </a:p>
          <a:p>
            <a:pPr eaLnBrk="1" hangingPunct="1">
              <a:defRPr/>
            </a:pPr>
            <a:endParaRPr lang="ru-RU" dirty="0"/>
          </a:p>
        </p:txBody>
      </p:sp>
      <p:sp>
        <p:nvSpPr>
          <p:cNvPr id="24580" name="AutoShape 34">
            <a:hlinkClick r:id="rId2" action="ppaction://hlinksldjump" highlightClick="1"/>
          </p:cNvPr>
          <p:cNvSpPr>
            <a:spLocks noChangeArrowheads="1"/>
          </p:cNvSpPr>
          <p:nvPr/>
        </p:nvSpPr>
        <p:spPr bwMode="auto">
          <a:xfrm>
            <a:off x="4286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14</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143000"/>
            <a:ext cx="8229600" cy="4525963"/>
          </a:xfrm>
        </p:spPr>
        <p:txBody>
          <a:bodyPr/>
          <a:lstStyle/>
          <a:p>
            <a:pPr eaLnBrk="1" hangingPunct="1">
              <a:defRPr/>
            </a:pPr>
            <a:r>
              <a:rPr lang="ru-RU" dirty="0">
                <a:solidFill>
                  <a:schemeClr val="accent3">
                    <a:lumMod val="40000"/>
                    <a:lumOff val="60000"/>
                  </a:schemeClr>
                </a:solidFill>
              </a:rPr>
              <a:t>Число делится на 14 тогда и только тогда, когда оно делится на 4 и 7 одновременно, то есть число, составленное из 2 последних цифр делится на 4, а знакочередующаяся сумма трехзначных граней числа делится на 7</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284214 </a:t>
            </a:r>
            <a:r>
              <a:rPr lang="ru-RU" dirty="0" smtClean="0">
                <a:solidFill>
                  <a:schemeClr val="accent3">
                    <a:lumMod val="40000"/>
                    <a:lumOff val="60000"/>
                  </a:schemeClr>
                </a:solidFill>
              </a:rPr>
              <a:t>делится на </a:t>
            </a:r>
            <a:r>
              <a:rPr lang="ru-RU" dirty="0">
                <a:solidFill>
                  <a:schemeClr val="accent3">
                    <a:lumMod val="40000"/>
                    <a:lumOff val="60000"/>
                  </a:schemeClr>
                </a:solidFill>
              </a:rPr>
              <a:t>14,так как оно чётно и 284+-214=70 делится на 14</a:t>
            </a:r>
          </a:p>
        </p:txBody>
      </p:sp>
      <p:sp>
        <p:nvSpPr>
          <p:cNvPr id="2560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15</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15, если оно делится на 3 и на 5(его сумма цифр делится на 3 и его последняя цифра либо 5,либо 0</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:675 делится на 15,так как 6+7+5=18 делится на 3 и его последняя цифра 5</a:t>
            </a:r>
          </a:p>
          <a:p>
            <a:pPr eaLnBrk="1" hangingPunct="1">
              <a:defRPr/>
            </a:pPr>
            <a:endParaRPr lang="ru-RU" dirty="0">
              <a:solidFill>
                <a:schemeClr val="accent3">
                  <a:lumMod val="40000"/>
                  <a:lumOff val="60000"/>
                </a:schemeClr>
              </a:solidFill>
            </a:endParaRPr>
          </a:p>
        </p:txBody>
      </p:sp>
      <p:sp>
        <p:nvSpPr>
          <p:cNvPr id="2662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16</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16 если число, составляемое из его последних 4 чисел делится на </a:t>
            </a:r>
            <a:r>
              <a:rPr lang="ru-RU" dirty="0" smtClean="0">
                <a:solidFill>
                  <a:schemeClr val="accent3">
                    <a:lumMod val="40000"/>
                    <a:lumOff val="60000"/>
                  </a:schemeClr>
                </a:solidFill>
              </a:rPr>
              <a:t>16</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a:t>
            </a:r>
            <a:r>
              <a:rPr lang="ru-RU" dirty="0">
                <a:solidFill>
                  <a:schemeClr val="accent3">
                    <a:lumMod val="40000"/>
                    <a:lumOff val="60000"/>
                  </a:schemeClr>
                </a:solidFill>
              </a:rPr>
              <a:t>р:146432 делится на 16, так как последние 4 цифры делятся на 16</a:t>
            </a:r>
          </a:p>
          <a:p>
            <a:pPr eaLnBrk="1" hangingPunct="1">
              <a:defRPr/>
            </a:pPr>
            <a:endParaRPr lang="ru-RU" dirty="0">
              <a:solidFill>
                <a:schemeClr val="accent3">
                  <a:lumMod val="40000"/>
                  <a:lumOff val="60000"/>
                </a:schemeClr>
              </a:solidFill>
            </a:endParaRPr>
          </a:p>
        </p:txBody>
      </p:sp>
      <p:sp>
        <p:nvSpPr>
          <p:cNvPr id="27652"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17</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17 тогда и только тогда, когда модуль разности числа десятков и пятикратного числа единиц делится на 17</a:t>
            </a:r>
            <a:r>
              <a:rPr lang="ru-RU" dirty="0" smtClean="0">
                <a:solidFill>
                  <a:schemeClr val="accent3">
                    <a:lumMod val="40000"/>
                    <a:lumOff val="60000"/>
                  </a:schemeClr>
                </a:solidFill>
              </a:rPr>
              <a:t>.</a:t>
            </a:r>
          </a:p>
          <a:p>
            <a:pPr eaLnBrk="1" hangingPunct="1">
              <a:defRPr/>
            </a:pPr>
            <a:r>
              <a:rPr lang="ru-RU" dirty="0" smtClean="0">
                <a:solidFill>
                  <a:schemeClr val="accent3">
                    <a:lumMod val="40000"/>
                    <a:lumOff val="60000"/>
                  </a:schemeClr>
                </a:solidFill>
              </a:rPr>
              <a:t> </a:t>
            </a: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221 делится на 17, так как 22-5∙1=17 делится на 17.</a:t>
            </a:r>
          </a:p>
          <a:p>
            <a:pPr eaLnBrk="1" hangingPunct="1">
              <a:defRPr/>
            </a:pPr>
            <a:endParaRPr lang="ru-RU" dirty="0"/>
          </a:p>
        </p:txBody>
      </p:sp>
      <p:sp>
        <p:nvSpPr>
          <p:cNvPr id="28676"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18</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18 тогда и только тогда, когда оно делится на 2 и 9 одновременно, то есть число четное и сумма его цифр делится на 9</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828 делится на 18, так как оно чётно и 8+2+8=18 делится на 9</a:t>
            </a:r>
          </a:p>
          <a:p>
            <a:pPr eaLnBrk="1" hangingPunct="1">
              <a:defRPr/>
            </a:pPr>
            <a:endParaRPr lang="ru-RU" dirty="0"/>
          </a:p>
        </p:txBody>
      </p:sp>
      <p:sp>
        <p:nvSpPr>
          <p:cNvPr id="2970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Словарик</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143000"/>
            <a:ext cx="8229600" cy="4525963"/>
          </a:xfrm>
        </p:spPr>
        <p:txBody>
          <a:bodyPr/>
          <a:lstStyle/>
          <a:p>
            <a:pPr eaLnBrk="1" hangingPunct="1">
              <a:defRPr/>
            </a:pPr>
            <a:r>
              <a:rPr lang="ru-RU" sz="4000" b="1" i="1" dirty="0" smtClean="0">
                <a:solidFill>
                  <a:schemeClr val="accent3">
                    <a:lumMod val="40000"/>
                    <a:lumOff val="60000"/>
                  </a:schemeClr>
                </a:solidFill>
              </a:rPr>
              <a:t>Признак делимости</a:t>
            </a:r>
            <a:r>
              <a:rPr lang="ru-RU" sz="4000" dirty="0" smtClean="0">
                <a:solidFill>
                  <a:schemeClr val="accent3">
                    <a:lumMod val="40000"/>
                    <a:lumOff val="60000"/>
                  </a:schemeClr>
                </a:solidFill>
              </a:rPr>
              <a:t>—алгоритм, позволяющий сравнительно быстро определить, является ли число кратным заранее заданному. </a:t>
            </a:r>
          </a:p>
          <a:p>
            <a:pPr eaLnBrk="1" hangingPunct="1">
              <a:defRPr/>
            </a:pPr>
            <a:endParaRPr lang="ru-RU" sz="2000"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normAutofit fontScale="625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19 тогда и только тогда, когда число десятков, сложенное с удвоенным числом единиц, делится на 19. </a:t>
            </a:r>
            <a:endParaRPr lang="ru-RU"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646 делится на 19, так как  64+2∙6=76,а 76на 19 делится</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1) отбрасываем последнюю цифру у числа</a:t>
            </a:r>
          </a:p>
          <a:p>
            <a:pPr eaLnBrk="1" hangingPunct="1">
              <a:defRPr/>
            </a:pPr>
            <a:r>
              <a:rPr lang="ru-RU" dirty="0">
                <a:solidFill>
                  <a:schemeClr val="accent3">
                    <a:lumMod val="40000"/>
                    <a:lumOff val="60000"/>
                  </a:schemeClr>
                </a:solidFill>
              </a:rPr>
              <a:t>2) прибавляем к полученному числу произведение отброшенной цифры на 2; </a:t>
            </a:r>
            <a:br>
              <a:rPr lang="ru-RU" dirty="0">
                <a:solidFill>
                  <a:schemeClr val="accent3">
                    <a:lumMod val="40000"/>
                    <a:lumOff val="60000"/>
                  </a:schemeClr>
                </a:solidFill>
              </a:rPr>
            </a:br>
            <a:r>
              <a:rPr lang="ru-RU" dirty="0">
                <a:solidFill>
                  <a:schemeClr val="accent3">
                    <a:lumMod val="40000"/>
                    <a:lumOff val="60000"/>
                  </a:schemeClr>
                </a:solidFill>
              </a:rPr>
              <a:t>3) с полученным числом проделываем операции 1) и 2) до тех пор, пока не останется число, меньшее или равное 19.</a:t>
            </a:r>
            <a:br>
              <a:rPr lang="ru-RU" dirty="0">
                <a:solidFill>
                  <a:schemeClr val="accent3">
                    <a:lumMod val="40000"/>
                    <a:lumOff val="60000"/>
                  </a:schemeClr>
                </a:solidFill>
              </a:rPr>
            </a:br>
            <a:r>
              <a:rPr lang="ru-RU" dirty="0">
                <a:solidFill>
                  <a:schemeClr val="accent3">
                    <a:lumMod val="40000"/>
                    <a:lumOff val="60000"/>
                  </a:schemeClr>
                </a:solidFill>
              </a:rPr>
              <a:t>4) если остается 19, то исходное число делится на 19</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953819 делится на19,так как 95381+9∙2=95399 и 9539+9∙2=9557 и 955+7∙2=969 и 96+9∙2=114 и 11+4∙2=19=19</a:t>
            </a:r>
          </a:p>
          <a:p>
            <a:pPr eaLnBrk="1" hangingPunct="1">
              <a:defRPr/>
            </a:pPr>
            <a:endParaRPr lang="ru-RU" dirty="0">
              <a:solidFill>
                <a:schemeClr val="accent3">
                  <a:lumMod val="40000"/>
                  <a:lumOff val="60000"/>
                </a:schemeClr>
              </a:solidFill>
            </a:endParaRPr>
          </a:p>
        </p:txBody>
      </p:sp>
      <p:sp>
        <p:nvSpPr>
          <p:cNvPr id="3072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20</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20 тогда и только тогда, когда число, образованное двумя последними цифрами, делится на 20</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:1380 делится на 20, так как 2 последние цифры делятся на 20</a:t>
            </a:r>
          </a:p>
          <a:p>
            <a:pPr eaLnBrk="1" hangingPunct="1">
              <a:defRPr/>
            </a:pPr>
            <a:endParaRPr lang="ru-RU" dirty="0"/>
          </a:p>
        </p:txBody>
      </p:sp>
      <p:sp>
        <p:nvSpPr>
          <p:cNvPr id="3174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23</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14438"/>
            <a:ext cx="8229600" cy="4525962"/>
          </a:xfrm>
        </p:spPr>
        <p:txBody>
          <a:bodyPr>
            <a:normAutofit fontScale="700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 число делится на 23 тогда и только тогда, когда число сотен, сложенное с утроенным числом, образованным двумя последними цифрами, делится на 23</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28842 делится на 23, так как 288+3∙42=414; 4+3∙14=46, а 46 на 23 </a:t>
            </a:r>
            <a:r>
              <a:rPr lang="ru-RU" dirty="0" smtClean="0">
                <a:solidFill>
                  <a:schemeClr val="accent3">
                    <a:lumMod val="40000"/>
                    <a:lumOff val="60000"/>
                  </a:schemeClr>
                </a:solidFill>
              </a:rPr>
              <a:t>делится</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23 тогда и только тогда, когда число десятков, сложенное с семикратным числом единиц, делится на 23</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391 делится на 23, так как 39+7∙1=46, а 46 делится на 23.</a:t>
            </a:r>
          </a:p>
          <a:p>
            <a:pPr eaLnBrk="1" hangingPunct="1">
              <a:defRPr/>
            </a:pPr>
            <a:endParaRPr lang="ru-RU" dirty="0">
              <a:solidFill>
                <a:schemeClr val="accent3">
                  <a:lumMod val="40000"/>
                  <a:lumOff val="60000"/>
                </a:schemeClr>
              </a:solidFill>
            </a:endParaRPr>
          </a:p>
        </p:txBody>
      </p:sp>
      <p:sp>
        <p:nvSpPr>
          <p:cNvPr id="32772" name="AutoShape 34">
            <a:hlinkClick r:id="rId2" action="ppaction://hlinksldjump" highlightClick="1"/>
          </p:cNvPr>
          <p:cNvSpPr>
            <a:spLocks noChangeArrowheads="1"/>
          </p:cNvSpPr>
          <p:nvPr/>
        </p:nvSpPr>
        <p:spPr bwMode="auto">
          <a:xfrm>
            <a:off x="4286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25</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25 тогда и только тогда, когда число, образованное двумя последними цифрами, делится на 25</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:3874875 делится на 25,так как 2 последние цифры делятся на 25</a:t>
            </a:r>
          </a:p>
          <a:p>
            <a:pPr eaLnBrk="1" hangingPunct="1">
              <a:defRPr/>
            </a:pPr>
            <a:endParaRPr lang="ru-RU" dirty="0">
              <a:solidFill>
                <a:schemeClr val="accent3">
                  <a:lumMod val="40000"/>
                  <a:lumOff val="60000"/>
                </a:schemeClr>
              </a:solidFill>
            </a:endParaRPr>
          </a:p>
        </p:txBody>
      </p:sp>
      <p:sp>
        <p:nvSpPr>
          <p:cNvPr id="33796"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27</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:Число делится на 27 тогда и только тогда, когда на 27 делится сумма трехзначных граней</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a:t>
            </a:r>
            <a:r>
              <a:rPr lang="ru-RU" dirty="0">
                <a:solidFill>
                  <a:schemeClr val="accent3">
                    <a:lumMod val="40000"/>
                    <a:lumOff val="60000"/>
                  </a:schemeClr>
                </a:solidFill>
              </a:rPr>
              <a:t>р: 275481 делится на 27,так как 275+481=756 делится на 27</a:t>
            </a:r>
          </a:p>
          <a:p>
            <a:pPr eaLnBrk="1" hangingPunct="1">
              <a:defRPr/>
            </a:pPr>
            <a:endParaRPr lang="ru-RU" dirty="0">
              <a:solidFill>
                <a:schemeClr val="accent3">
                  <a:lumMod val="40000"/>
                  <a:lumOff val="60000"/>
                </a:schemeClr>
              </a:solidFill>
            </a:endParaRPr>
          </a:p>
        </p:txBody>
      </p:sp>
      <p:sp>
        <p:nvSpPr>
          <p:cNvPr id="3482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29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29 тогда и только тогда, когда число десятков, сложенное с утроенным числом единиц, делится на 29</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261 делится на 29, так как 26+3∙1=29 делится на 29.</a:t>
            </a:r>
          </a:p>
          <a:p>
            <a:pPr eaLnBrk="1" hangingPunct="1">
              <a:defRPr/>
            </a:pPr>
            <a:endParaRPr lang="ru-RU" dirty="0">
              <a:solidFill>
                <a:schemeClr val="accent3">
                  <a:lumMod val="40000"/>
                  <a:lumOff val="60000"/>
                </a:schemeClr>
              </a:solidFill>
            </a:endParaRPr>
          </a:p>
        </p:txBody>
      </p:sp>
      <p:sp>
        <p:nvSpPr>
          <p:cNvPr id="3584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31</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31 тогда и только тогда, когда модуль разности числа десятков и утроенного числа единиц делится на 31</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217 делится на 31, так как 21-3∙7=0 делится на 31.</a:t>
            </a:r>
          </a:p>
          <a:p>
            <a:pPr eaLnBrk="1" hangingPunct="1">
              <a:defRPr/>
            </a:pPr>
            <a:endParaRPr lang="ru-RU" dirty="0"/>
          </a:p>
        </p:txBody>
      </p:sp>
      <p:sp>
        <p:nvSpPr>
          <p:cNvPr id="3686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37</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357313"/>
            <a:ext cx="8229600" cy="4525962"/>
          </a:xfrm>
        </p:spPr>
        <p:txBody>
          <a:bodyPr>
            <a:normAutofit fontScale="77500" lnSpcReduction="20000"/>
          </a:bodyPr>
          <a:lstStyle/>
          <a:p>
            <a:pPr eaLnBrk="1" hangingPunct="1">
              <a:defRPr/>
            </a:pPr>
            <a:r>
              <a:rPr lang="ru-RU" i="1" dirty="0">
                <a:solidFill>
                  <a:schemeClr val="accent3">
                    <a:lumMod val="40000"/>
                    <a:lumOff val="60000"/>
                  </a:schemeClr>
                </a:solidFill>
              </a:rPr>
              <a:t>Признак 1:</a:t>
            </a:r>
            <a:r>
              <a:rPr lang="ru-RU" dirty="0">
                <a:solidFill>
                  <a:schemeClr val="accent3">
                    <a:lumMod val="40000"/>
                    <a:lumOff val="60000"/>
                  </a:schemeClr>
                </a:solidFill>
              </a:rPr>
              <a:t>число делится на 37 тогда и только тогда, когда на 37 делится сумма трехзначных граней</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:111111 делится на 17,так как 111+-111=0 делится на </a:t>
            </a:r>
            <a:r>
              <a:rPr lang="ru-RU" dirty="0" smtClean="0">
                <a:solidFill>
                  <a:schemeClr val="accent3">
                    <a:lumMod val="40000"/>
                    <a:lumOff val="60000"/>
                  </a:schemeClr>
                </a:solidFill>
              </a:rPr>
              <a:t>37</a:t>
            </a:r>
          </a:p>
          <a:p>
            <a:pPr eaLnBrk="1" hangingPunct="1">
              <a:defRPr/>
            </a:pPr>
            <a:endParaRPr lang="ru-RU" dirty="0">
              <a:solidFill>
                <a:schemeClr val="accent3">
                  <a:lumMod val="40000"/>
                  <a:lumOff val="60000"/>
                </a:schemeClr>
              </a:solidFill>
            </a:endParaRPr>
          </a:p>
          <a:p>
            <a:pPr eaLnBrk="1" hangingPunct="1">
              <a:defRPr/>
            </a:pPr>
            <a:r>
              <a:rPr lang="ru-RU" i="1" dirty="0">
                <a:solidFill>
                  <a:schemeClr val="accent3">
                    <a:lumMod val="40000"/>
                    <a:lumOff val="60000"/>
                  </a:schemeClr>
                </a:solidFill>
              </a:rPr>
              <a:t>Признак 2:</a:t>
            </a:r>
            <a:r>
              <a:rPr lang="ru-RU" dirty="0">
                <a:solidFill>
                  <a:schemeClr val="accent3">
                    <a:lumMod val="40000"/>
                    <a:lumOff val="60000"/>
                  </a:schemeClr>
                </a:solidFill>
              </a:rPr>
              <a:t> число делится на 37 тогда и только тогда, когда на 37 делится модуль утроенного числа сотен, сложенного с учетверённым числом десятков, за вычетом числа единиц, умноженного на семь</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число 481 делится на 37, так как  3∙4+4∙8-7=37, а 37 на 37 делится.</a:t>
            </a:r>
          </a:p>
          <a:p>
            <a:pPr eaLnBrk="1" hangingPunct="1">
              <a:defRPr/>
            </a:pPr>
            <a:endParaRPr lang="ru-RU" dirty="0">
              <a:solidFill>
                <a:schemeClr val="accent3">
                  <a:lumMod val="40000"/>
                  <a:lumOff val="60000"/>
                </a:schemeClr>
              </a:solidFill>
            </a:endParaRPr>
          </a:p>
        </p:txBody>
      </p:sp>
      <p:sp>
        <p:nvSpPr>
          <p:cNvPr id="37892" name="AutoShape 34">
            <a:hlinkClick r:id="rId2" action="ppaction://hlinksldjump" highlightClick="1"/>
          </p:cNvPr>
          <p:cNvSpPr>
            <a:spLocks noChangeArrowheads="1"/>
          </p:cNvSpPr>
          <p:nvPr/>
        </p:nvSpPr>
        <p:spPr bwMode="auto">
          <a:xfrm>
            <a:off x="428625" y="5643563"/>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41</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41 тогда и только тогда, когда модуль разности числа десятков и четырёхкратного числа единиц делится на 41</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369 делится на 41, так как 36-4∙9=0 делится на 41.</a:t>
            </a:r>
          </a:p>
          <a:p>
            <a:pPr eaLnBrk="1" hangingPunct="1">
              <a:defRPr/>
            </a:pPr>
            <a:endParaRPr lang="ru-RU" dirty="0"/>
          </a:p>
        </p:txBody>
      </p:sp>
      <p:sp>
        <p:nvSpPr>
          <p:cNvPr id="38916"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59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Число </a:t>
            </a:r>
            <a:r>
              <a:rPr lang="ru-RU" dirty="0">
                <a:solidFill>
                  <a:schemeClr val="accent3">
                    <a:lumMod val="40000"/>
                    <a:lumOff val="60000"/>
                  </a:schemeClr>
                </a:solidFill>
              </a:rPr>
              <a:t>делится на 59 тогда и только тогда, когда число десятков, сложенное с числом единиц, умноженное на 6, делится на 59</a:t>
            </a:r>
            <a:r>
              <a:rPr lang="ru-RU" dirty="0" smtClean="0">
                <a:solidFill>
                  <a:schemeClr val="accent3">
                    <a:lumMod val="40000"/>
                    <a:lumOff val="60000"/>
                  </a:schemeClr>
                </a:solidFill>
              </a:rPr>
              <a:t>.</a:t>
            </a:r>
          </a:p>
          <a:p>
            <a:pPr eaLnBrk="1" hangingPunct="1">
              <a:defRPr/>
            </a:pPr>
            <a:endParaRPr lang="ru-RU"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Пример</a:t>
            </a:r>
            <a:r>
              <a:rPr lang="ru-RU" dirty="0">
                <a:solidFill>
                  <a:schemeClr val="accent3">
                    <a:lumMod val="40000"/>
                    <a:lumOff val="60000"/>
                  </a:schemeClr>
                </a:solidFill>
              </a:rPr>
              <a:t>: 767 делится на 59, так как  76+6∙7=118; 11+6∙8=59 на 59 делится.</a:t>
            </a:r>
          </a:p>
          <a:p>
            <a:pPr eaLnBrk="1" hangingPunct="1">
              <a:defRPr/>
            </a:pPr>
            <a:endParaRPr lang="ru-RU" dirty="0">
              <a:solidFill>
                <a:schemeClr val="accent3">
                  <a:lumMod val="40000"/>
                  <a:lumOff val="60000"/>
                </a:schemeClr>
              </a:solidFill>
            </a:endParaRPr>
          </a:p>
        </p:txBody>
      </p:sp>
      <p:sp>
        <p:nvSpPr>
          <p:cNvPr id="3994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Словарик</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143000"/>
            <a:ext cx="8229600" cy="4525963"/>
          </a:xfrm>
        </p:spPr>
        <p:txBody>
          <a:bodyPr/>
          <a:lstStyle/>
          <a:p>
            <a:pPr eaLnBrk="1" hangingPunct="1">
              <a:defRPr/>
            </a:pPr>
            <a:r>
              <a:rPr lang="ru-RU" b="1" i="1" dirty="0" smtClean="0">
                <a:solidFill>
                  <a:schemeClr val="accent3">
                    <a:lumMod val="40000"/>
                    <a:lumOff val="60000"/>
                  </a:schemeClr>
                </a:solidFill>
              </a:rPr>
              <a:t>Знакочередующаяся сумма цифр</a:t>
            </a:r>
            <a:r>
              <a:rPr lang="ru-RU" dirty="0" smtClean="0">
                <a:solidFill>
                  <a:schemeClr val="accent3">
                    <a:lumMod val="40000"/>
                    <a:lumOff val="60000"/>
                  </a:schemeClr>
                </a:solidFill>
              </a:rPr>
              <a:t>. Возьмем цифры, стоящие на нечетных местах со знаком «+», а на четных – со знаком «-» и сложим полученные числа.</a:t>
            </a:r>
          </a:p>
          <a:p>
            <a:pPr eaLnBrk="1" hangingPunct="1">
              <a:defRPr/>
            </a:pPr>
            <a:endParaRPr lang="ru-RU"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Например: знакочередующаяся сумма цифр 7782= 7-7+8-2=6</a:t>
            </a:r>
          </a:p>
          <a:p>
            <a:pPr eaLnBrk="1" hangingPunct="1">
              <a:defRPr/>
            </a:pPr>
            <a:endParaRPr lang="ru-RU" sz="2000"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99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99 тогда и только тогда, когда на 99 делится сумма двузначных граней </a:t>
            </a:r>
            <a:r>
              <a:rPr lang="ru-RU" dirty="0" smtClean="0">
                <a:solidFill>
                  <a:schemeClr val="accent3">
                    <a:lumMod val="40000"/>
                    <a:lumOff val="60000"/>
                  </a:schemeClr>
                </a:solidFill>
              </a:rPr>
              <a:t>.</a:t>
            </a:r>
          </a:p>
          <a:p>
            <a:pPr eaLnBrk="1" hangingPunct="1">
              <a:defRPr/>
            </a:pPr>
            <a:endParaRPr lang="ru-RU"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 </a:t>
            </a:r>
            <a:r>
              <a:rPr lang="ru-RU" u="sng" dirty="0">
                <a:solidFill>
                  <a:schemeClr val="accent3">
                    <a:lumMod val="40000"/>
                    <a:lumOff val="60000"/>
                  </a:schemeClr>
                </a:solidFill>
              </a:rPr>
              <a:t>Пример</a:t>
            </a:r>
            <a:r>
              <a:rPr lang="ru-RU" dirty="0">
                <a:solidFill>
                  <a:schemeClr val="accent3">
                    <a:lumMod val="40000"/>
                    <a:lumOff val="60000"/>
                  </a:schemeClr>
                </a:solidFill>
              </a:rPr>
              <a:t>: 12573 делится на 99, так как на 99 делится 12+57+30=99.</a:t>
            </a:r>
          </a:p>
          <a:p>
            <a:pPr eaLnBrk="1" hangingPunct="1">
              <a:defRPr/>
            </a:pPr>
            <a:endParaRPr lang="ru-RU" dirty="0">
              <a:solidFill>
                <a:schemeClr val="accent3">
                  <a:lumMod val="40000"/>
                  <a:lumOff val="60000"/>
                </a:schemeClr>
              </a:solidFill>
            </a:endParaRPr>
          </a:p>
        </p:txBody>
      </p:sp>
      <p:sp>
        <p:nvSpPr>
          <p:cNvPr id="4096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ru-RU" b="1" dirty="0">
                <a:solidFill>
                  <a:schemeClr val="accent3">
                    <a:lumMod val="40000"/>
                    <a:lumOff val="60000"/>
                  </a:schemeClr>
                </a:solidFill>
              </a:rPr>
              <a:t>Признак делимости на </a:t>
            </a:r>
            <a:r>
              <a:rPr lang="ru-RU" b="1" dirty="0" smtClean="0">
                <a:solidFill>
                  <a:schemeClr val="accent3">
                    <a:lumMod val="40000"/>
                    <a:lumOff val="60000"/>
                  </a:schemeClr>
                </a:solidFill>
              </a:rPr>
              <a:t>101</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a:solidFill>
                  <a:schemeClr val="accent3">
                    <a:lumMod val="40000"/>
                    <a:lumOff val="60000"/>
                  </a:schemeClr>
                </a:solidFill>
              </a:rPr>
              <a:t>Число делится на 101 тогда и только тогда, когда знакочередующаяся сумма двузначных граней делится на 101</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a:p>
            <a:pPr eaLnBrk="1" hangingPunct="1">
              <a:defRPr/>
            </a:pPr>
            <a:r>
              <a:rPr lang="ru-RU" u="sng" dirty="0">
                <a:solidFill>
                  <a:schemeClr val="accent3">
                    <a:lumMod val="40000"/>
                    <a:lumOff val="60000"/>
                  </a:schemeClr>
                </a:solidFill>
              </a:rPr>
              <a:t>Пример</a:t>
            </a:r>
            <a:r>
              <a:rPr lang="ru-RU" dirty="0">
                <a:solidFill>
                  <a:schemeClr val="accent3">
                    <a:lumMod val="40000"/>
                    <a:lumOff val="60000"/>
                  </a:schemeClr>
                </a:solidFill>
              </a:rPr>
              <a:t>: 590547 делится на 101, так как на 101 делится 59-05+47=101.</a:t>
            </a:r>
          </a:p>
          <a:p>
            <a:pPr eaLnBrk="1" hangingPunct="1">
              <a:defRPr/>
            </a:pPr>
            <a:endParaRPr lang="ru-RU" dirty="0">
              <a:solidFill>
                <a:schemeClr val="accent3">
                  <a:lumMod val="40000"/>
                  <a:lumOff val="60000"/>
                </a:schemeClr>
              </a:solidFill>
            </a:endParaRPr>
          </a:p>
        </p:txBody>
      </p:sp>
      <p:sp>
        <p:nvSpPr>
          <p:cNvPr id="4198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Мой собственный признак - </a:t>
            </a:r>
            <a:r>
              <a:rPr lang="ru-RU" dirty="0" err="1" smtClean="0">
                <a:solidFill>
                  <a:schemeClr val="accent3">
                    <a:lumMod val="40000"/>
                    <a:lumOff val="60000"/>
                  </a:schemeClr>
                </a:solidFill>
              </a:rPr>
              <a:t>признак</a:t>
            </a:r>
            <a:r>
              <a:rPr lang="ru-RU" dirty="0" smtClean="0">
                <a:solidFill>
                  <a:schemeClr val="accent3">
                    <a:lumMod val="40000"/>
                    <a:lumOff val="60000"/>
                  </a:schemeClr>
                </a:solidFill>
              </a:rPr>
              <a:t> делимости на 2013</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buFont typeface="Arial" charset="0"/>
              <a:buNone/>
              <a:defRPr/>
            </a:pPr>
            <a:r>
              <a:rPr lang="ru-RU" sz="2400" dirty="0" smtClean="0">
                <a:solidFill>
                  <a:schemeClr val="accent3">
                    <a:lumMod val="40000"/>
                    <a:lumOff val="60000"/>
                  </a:schemeClr>
                </a:solidFill>
              </a:rPr>
              <a:t>Число делится на 2013 если оно  делится на 11, 3 и 61 одновременно, то есть:</a:t>
            </a:r>
          </a:p>
          <a:p>
            <a:pPr eaLnBrk="1" hangingPunct="1">
              <a:defRPr/>
            </a:pPr>
            <a:r>
              <a:rPr lang="ru-RU" sz="2400" dirty="0" smtClean="0">
                <a:solidFill>
                  <a:schemeClr val="accent3">
                    <a:lumMod val="40000"/>
                    <a:lumOff val="60000"/>
                  </a:schemeClr>
                </a:solidFill>
              </a:rPr>
              <a:t>1) сумма цифр делится на 3</a:t>
            </a:r>
            <a:r>
              <a:rPr lang="en-US" sz="2400" dirty="0" smtClean="0">
                <a:solidFill>
                  <a:schemeClr val="accent3">
                    <a:lumMod val="40000"/>
                    <a:lumOff val="60000"/>
                  </a:schemeClr>
                </a:solidFill>
              </a:rPr>
              <a:t>;</a:t>
            </a:r>
            <a:endParaRPr lang="ru-RU" sz="2400" dirty="0" smtClean="0">
              <a:solidFill>
                <a:schemeClr val="accent3">
                  <a:lumMod val="40000"/>
                  <a:lumOff val="60000"/>
                </a:schemeClr>
              </a:solidFill>
            </a:endParaRPr>
          </a:p>
          <a:p>
            <a:pPr eaLnBrk="1" hangingPunct="1">
              <a:defRPr/>
            </a:pPr>
            <a:r>
              <a:rPr lang="ru-RU" sz="2400" dirty="0" smtClean="0">
                <a:solidFill>
                  <a:schemeClr val="accent3">
                    <a:lumMod val="40000"/>
                    <a:lumOff val="60000"/>
                  </a:schemeClr>
                </a:solidFill>
              </a:rPr>
              <a:t>2)знакочередующаяся сумма цифр делится на 11</a:t>
            </a:r>
            <a:r>
              <a:rPr lang="en-US" sz="2400" dirty="0" smtClean="0">
                <a:solidFill>
                  <a:schemeClr val="accent3">
                    <a:lumMod val="40000"/>
                    <a:lumOff val="60000"/>
                  </a:schemeClr>
                </a:solidFill>
              </a:rPr>
              <a:t>;</a:t>
            </a:r>
            <a:endParaRPr lang="ru-RU" sz="2400" dirty="0" smtClean="0">
              <a:solidFill>
                <a:schemeClr val="accent3">
                  <a:lumMod val="40000"/>
                  <a:lumOff val="60000"/>
                </a:schemeClr>
              </a:solidFill>
            </a:endParaRPr>
          </a:p>
          <a:p>
            <a:pPr eaLnBrk="1" hangingPunct="1">
              <a:defRPr/>
            </a:pPr>
            <a:r>
              <a:rPr lang="ru-RU" sz="2400" dirty="0" smtClean="0">
                <a:solidFill>
                  <a:schemeClr val="accent3">
                    <a:lumMod val="40000"/>
                    <a:lumOff val="60000"/>
                  </a:schemeClr>
                </a:solidFill>
              </a:rPr>
              <a:t>3)зачеркнём последнюю цифру числа и вычтем из полученного числа эту цифру, умноженную на 6. С полученным числом проделаем то же самое, и так далее. Если через несколько шагов будет получен ноль, то число делится на 2013.</a:t>
            </a:r>
          </a:p>
        </p:txBody>
      </p:sp>
      <p:sp>
        <p:nvSpPr>
          <p:cNvPr id="43012"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a:xfrm>
            <a:off x="428625" y="357188"/>
            <a:ext cx="8229600" cy="4525962"/>
          </a:xfrm>
        </p:spPr>
        <p:txBody>
          <a:bodyPr/>
          <a:lstStyle/>
          <a:p>
            <a:pPr eaLnBrk="1" hangingPunct="1">
              <a:defRPr/>
            </a:pPr>
            <a:r>
              <a:rPr lang="ru-RU" sz="4000" dirty="0" smtClean="0">
                <a:solidFill>
                  <a:schemeClr val="accent3">
                    <a:lumMod val="40000"/>
                    <a:lumOff val="60000"/>
                  </a:schemeClr>
                </a:solidFill>
              </a:rPr>
              <a:t>48312 делится на 2013, так как</a:t>
            </a:r>
          </a:p>
          <a:p>
            <a:pPr eaLnBrk="1" hangingPunct="1">
              <a:defRPr/>
            </a:pPr>
            <a:r>
              <a:rPr lang="ru-RU" sz="4000" dirty="0" smtClean="0">
                <a:solidFill>
                  <a:schemeClr val="accent3">
                    <a:lumMod val="40000"/>
                    <a:lumOff val="60000"/>
                  </a:schemeClr>
                </a:solidFill>
              </a:rPr>
              <a:t>4+8+3+1+2=18, а 18 делится на 3</a:t>
            </a:r>
          </a:p>
          <a:p>
            <a:pPr eaLnBrk="1" hangingPunct="1">
              <a:defRPr/>
            </a:pPr>
            <a:r>
              <a:rPr lang="ru-RU" sz="4000" dirty="0" smtClean="0">
                <a:solidFill>
                  <a:schemeClr val="accent3">
                    <a:lumMod val="40000"/>
                    <a:lumOff val="60000"/>
                  </a:schemeClr>
                </a:solidFill>
              </a:rPr>
              <a:t>4-8+3-1+2=0, а 0 делится на 11</a:t>
            </a:r>
          </a:p>
          <a:p>
            <a:pPr eaLnBrk="1" hangingPunct="1">
              <a:defRPr/>
            </a:pPr>
            <a:r>
              <a:rPr lang="ru-RU" sz="4000" dirty="0" smtClean="0">
                <a:solidFill>
                  <a:schemeClr val="accent3">
                    <a:lumMod val="40000"/>
                    <a:lumOff val="60000"/>
                  </a:schemeClr>
                </a:solidFill>
              </a:rPr>
              <a:t>48312</a:t>
            </a:r>
          </a:p>
          <a:p>
            <a:pPr eaLnBrk="1" hangingPunct="1">
              <a:defRPr/>
            </a:pPr>
            <a:r>
              <a:rPr lang="ru-RU" sz="4000" dirty="0" smtClean="0">
                <a:solidFill>
                  <a:schemeClr val="accent3">
                    <a:lumMod val="40000"/>
                    <a:lumOff val="60000"/>
                  </a:schemeClr>
                </a:solidFill>
              </a:rPr>
              <a:t>4831-2*6=4819</a:t>
            </a:r>
          </a:p>
          <a:p>
            <a:pPr eaLnBrk="1" hangingPunct="1">
              <a:defRPr/>
            </a:pPr>
            <a:r>
              <a:rPr lang="ru-RU" sz="4000" dirty="0" smtClean="0">
                <a:solidFill>
                  <a:schemeClr val="accent3">
                    <a:lumMod val="40000"/>
                    <a:lumOff val="60000"/>
                  </a:schemeClr>
                </a:solidFill>
              </a:rPr>
              <a:t>481-9*6=427</a:t>
            </a:r>
          </a:p>
          <a:p>
            <a:pPr eaLnBrk="1" hangingPunct="1">
              <a:defRPr/>
            </a:pPr>
            <a:r>
              <a:rPr lang="ru-RU" sz="4000" dirty="0" smtClean="0">
                <a:solidFill>
                  <a:schemeClr val="accent3">
                    <a:lumMod val="40000"/>
                    <a:lumOff val="60000"/>
                  </a:schemeClr>
                </a:solidFill>
              </a:rPr>
              <a:t>42-7*6=0;</a:t>
            </a:r>
          </a:p>
          <a:p>
            <a:pPr eaLnBrk="1" hangingPunct="1">
              <a:defRPr/>
            </a:pPr>
            <a:r>
              <a:rPr lang="ru-RU" sz="4000" dirty="0" smtClean="0">
                <a:solidFill>
                  <a:schemeClr val="accent3">
                    <a:lumMod val="40000"/>
                    <a:lumOff val="60000"/>
                  </a:schemeClr>
                </a:solidFill>
              </a:rPr>
              <a:t>Значит 48312 делится на 2013</a:t>
            </a:r>
            <a:endParaRPr lang="ru-RU" sz="4000" dirty="0">
              <a:solidFill>
                <a:schemeClr val="accent3">
                  <a:lumMod val="40000"/>
                  <a:lumOff val="60000"/>
                </a:schemeClr>
              </a:solidFill>
            </a:endParaRPr>
          </a:p>
        </p:txBody>
      </p:sp>
      <p:sp>
        <p:nvSpPr>
          <p:cNvPr id="44036" name="AutoShape 34">
            <a:hlinkClick r:id="rId2" action="ppaction://hlinksldjump" highlightClick="1"/>
          </p:cNvPr>
          <p:cNvSpPr>
            <a:spLocks noChangeArrowheads="1"/>
          </p:cNvSpPr>
          <p:nvPr/>
        </p:nvSpPr>
        <p:spPr bwMode="auto">
          <a:xfrm>
            <a:off x="7786688" y="5572125"/>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smtClean="0">
                <a:solidFill>
                  <a:schemeClr val="accent3">
                    <a:lumMod val="40000"/>
                    <a:lumOff val="60000"/>
                  </a:schemeClr>
                </a:solidFill>
              </a:rPr>
              <a:t>Признак делимости на 2</a:t>
            </a:r>
            <a:r>
              <a:rPr lang="en-US" b="1" baseline="30000" dirty="0" smtClean="0">
                <a:solidFill>
                  <a:schemeClr val="accent3">
                    <a:lumMod val="40000"/>
                    <a:lumOff val="60000"/>
                  </a:schemeClr>
                </a:solidFill>
              </a:rPr>
              <a:t>n</a:t>
            </a:r>
            <a:r>
              <a:rPr lang="ru-RU" dirty="0" smtClean="0">
                <a:solidFill>
                  <a:schemeClr val="accent3">
                    <a:lumMod val="40000"/>
                    <a:lumOff val="60000"/>
                  </a:schemeClr>
                </a:solidFill>
              </a:rPr>
              <a:t/>
            </a:r>
            <a:br>
              <a:rPr lang="ru-RU" dirty="0" smtClean="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Число делится на 2</a:t>
            </a:r>
            <a:r>
              <a:rPr lang="en-US" baseline="30000" dirty="0" smtClean="0">
                <a:solidFill>
                  <a:schemeClr val="accent3">
                    <a:lumMod val="40000"/>
                    <a:lumOff val="60000"/>
                  </a:schemeClr>
                </a:solidFill>
              </a:rPr>
              <a:t>n</a:t>
            </a:r>
            <a:r>
              <a:rPr lang="ru-RU" dirty="0" smtClean="0">
                <a:solidFill>
                  <a:schemeClr val="accent3">
                    <a:lumMod val="40000"/>
                    <a:lumOff val="60000"/>
                  </a:schemeClr>
                </a:solidFill>
              </a:rPr>
              <a:t>, если число составленное из его последних </a:t>
            </a:r>
            <a:r>
              <a:rPr lang="en-US" dirty="0" smtClean="0">
                <a:solidFill>
                  <a:schemeClr val="accent3">
                    <a:lumMod val="40000"/>
                    <a:lumOff val="60000"/>
                  </a:schemeClr>
                </a:solidFill>
              </a:rPr>
              <a:t>n</a:t>
            </a:r>
            <a:r>
              <a:rPr lang="ru-RU" dirty="0" smtClean="0">
                <a:solidFill>
                  <a:schemeClr val="accent3">
                    <a:lumMod val="40000"/>
                    <a:lumOff val="60000"/>
                  </a:schemeClr>
                </a:solidFill>
              </a:rPr>
              <a:t> цифр делится на 2</a:t>
            </a:r>
            <a:r>
              <a:rPr lang="en-US" baseline="30000" dirty="0" smtClean="0">
                <a:solidFill>
                  <a:schemeClr val="accent3">
                    <a:lumMod val="40000"/>
                    <a:lumOff val="60000"/>
                  </a:schemeClr>
                </a:solidFill>
              </a:rPr>
              <a:t>n</a:t>
            </a:r>
            <a:endParaRPr lang="ru-RU" dirty="0" smtClean="0">
              <a:solidFill>
                <a:schemeClr val="accent3">
                  <a:lumMod val="40000"/>
                  <a:lumOff val="60000"/>
                </a:schemeClr>
              </a:solidFill>
            </a:endParaRPr>
          </a:p>
          <a:p>
            <a:pPr eaLnBrk="1" hangingPunct="1">
              <a:buFont typeface="Arial" charset="0"/>
              <a:buNone/>
              <a:defRPr/>
            </a:pPr>
            <a:endParaRPr lang="ru-RU" dirty="0"/>
          </a:p>
        </p:txBody>
      </p:sp>
      <p:sp>
        <p:nvSpPr>
          <p:cNvPr id="45060"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smtClean="0">
                <a:solidFill>
                  <a:schemeClr val="accent3">
                    <a:lumMod val="40000"/>
                    <a:lumOff val="60000"/>
                  </a:schemeClr>
                </a:solidFill>
              </a:rPr>
              <a:t>Признак делимости на  5</a:t>
            </a:r>
            <a:r>
              <a:rPr lang="en-US" b="1" baseline="30000" dirty="0" smtClean="0">
                <a:solidFill>
                  <a:schemeClr val="accent3">
                    <a:lumMod val="40000"/>
                    <a:lumOff val="60000"/>
                  </a:schemeClr>
                </a:solidFill>
              </a:rPr>
              <a:t>n</a:t>
            </a:r>
            <a:r>
              <a:rPr lang="ru-RU" dirty="0" smtClean="0">
                <a:solidFill>
                  <a:schemeClr val="accent3">
                    <a:lumMod val="40000"/>
                    <a:lumOff val="60000"/>
                  </a:schemeClr>
                </a:solidFill>
              </a:rPr>
              <a:t/>
            </a:r>
            <a:br>
              <a:rPr lang="ru-RU" dirty="0" smtClean="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Число делится на 5</a:t>
            </a:r>
            <a:r>
              <a:rPr lang="en-US" baseline="30000" dirty="0" smtClean="0">
                <a:solidFill>
                  <a:schemeClr val="accent3">
                    <a:lumMod val="40000"/>
                    <a:lumOff val="60000"/>
                  </a:schemeClr>
                </a:solidFill>
              </a:rPr>
              <a:t>n</a:t>
            </a:r>
            <a:r>
              <a:rPr lang="ru-RU" dirty="0" smtClean="0">
                <a:solidFill>
                  <a:schemeClr val="accent3">
                    <a:lumMod val="40000"/>
                    <a:lumOff val="60000"/>
                  </a:schemeClr>
                </a:solidFill>
              </a:rPr>
              <a:t>, если число составленное из его последних </a:t>
            </a:r>
            <a:r>
              <a:rPr lang="en-US" dirty="0" smtClean="0">
                <a:solidFill>
                  <a:schemeClr val="accent3">
                    <a:lumMod val="40000"/>
                    <a:lumOff val="60000"/>
                  </a:schemeClr>
                </a:solidFill>
              </a:rPr>
              <a:t>n</a:t>
            </a:r>
            <a:r>
              <a:rPr lang="ru-RU" dirty="0" smtClean="0">
                <a:solidFill>
                  <a:schemeClr val="accent3">
                    <a:lumMod val="40000"/>
                    <a:lumOff val="60000"/>
                  </a:schemeClr>
                </a:solidFill>
              </a:rPr>
              <a:t> цифр делится на 5</a:t>
            </a:r>
            <a:r>
              <a:rPr lang="en-US" baseline="30000" dirty="0" smtClean="0">
                <a:solidFill>
                  <a:schemeClr val="accent3">
                    <a:lumMod val="40000"/>
                    <a:lumOff val="60000"/>
                  </a:schemeClr>
                </a:solidFill>
              </a:rPr>
              <a:t>n</a:t>
            </a:r>
            <a:endParaRPr lang="ru-RU" dirty="0" smtClean="0">
              <a:solidFill>
                <a:schemeClr val="accent3">
                  <a:lumMod val="40000"/>
                  <a:lumOff val="60000"/>
                </a:schemeClr>
              </a:solidFill>
            </a:endParaRPr>
          </a:p>
          <a:p>
            <a:pPr eaLnBrk="1" hangingPunct="1">
              <a:defRPr/>
            </a:pPr>
            <a:endParaRPr lang="ru-RU" dirty="0"/>
          </a:p>
        </p:txBody>
      </p:sp>
      <p:sp>
        <p:nvSpPr>
          <p:cNvPr id="46084"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smtClean="0">
                <a:solidFill>
                  <a:schemeClr val="accent3">
                    <a:lumMod val="40000"/>
                    <a:lumOff val="60000"/>
                  </a:schemeClr>
                </a:solidFill>
              </a:rPr>
              <a:t>Признак делимости на  10</a:t>
            </a:r>
            <a:r>
              <a:rPr lang="en-US" b="1" baseline="30000" dirty="0" smtClean="0">
                <a:solidFill>
                  <a:schemeClr val="accent3">
                    <a:lumMod val="40000"/>
                    <a:lumOff val="60000"/>
                  </a:schemeClr>
                </a:solidFill>
              </a:rPr>
              <a:t>n</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Число делится на 10</a:t>
            </a:r>
            <a:r>
              <a:rPr lang="en-US" baseline="30000" dirty="0" smtClean="0">
                <a:solidFill>
                  <a:schemeClr val="accent3">
                    <a:lumMod val="40000"/>
                    <a:lumOff val="60000"/>
                  </a:schemeClr>
                </a:solidFill>
              </a:rPr>
              <a:t>n</a:t>
            </a:r>
            <a:r>
              <a:rPr lang="ru-RU" dirty="0" smtClean="0">
                <a:solidFill>
                  <a:schemeClr val="accent3">
                    <a:lumMod val="40000"/>
                    <a:lumOff val="60000"/>
                  </a:schemeClr>
                </a:solidFill>
              </a:rPr>
              <a:t>, если его последние </a:t>
            </a:r>
            <a:r>
              <a:rPr lang="en-US" dirty="0" smtClean="0">
                <a:solidFill>
                  <a:schemeClr val="accent3">
                    <a:lumMod val="40000"/>
                    <a:lumOff val="60000"/>
                  </a:schemeClr>
                </a:solidFill>
              </a:rPr>
              <a:t>n</a:t>
            </a:r>
            <a:r>
              <a:rPr lang="ru-RU" dirty="0" smtClean="0">
                <a:solidFill>
                  <a:schemeClr val="accent3">
                    <a:lumMod val="40000"/>
                    <a:lumOff val="60000"/>
                  </a:schemeClr>
                </a:solidFill>
              </a:rPr>
              <a:t> цифр нули</a:t>
            </a:r>
          </a:p>
          <a:p>
            <a:pPr eaLnBrk="1" hangingPunct="1">
              <a:defRPr/>
            </a:pPr>
            <a:endParaRPr lang="ru-RU" dirty="0"/>
          </a:p>
        </p:txBody>
      </p:sp>
      <p:sp>
        <p:nvSpPr>
          <p:cNvPr id="47108" name="AutoShape 34">
            <a:hlinkClick r:id="rId2" action="ppaction://hlinksldjump" highlightClick="1"/>
          </p:cNvPr>
          <p:cNvSpPr>
            <a:spLocks noChangeArrowheads="1"/>
          </p:cNvSpPr>
          <p:nvPr/>
        </p:nvSpPr>
        <p:spPr bwMode="auto">
          <a:xfrm>
            <a:off x="428625" y="550068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714500"/>
          </a:xfrm>
        </p:spPr>
        <p:txBody>
          <a:bodyPr/>
          <a:lstStyle/>
          <a:p>
            <a:pPr eaLnBrk="1" hangingPunct="1">
              <a:defRPr/>
            </a:pPr>
            <a:r>
              <a:rPr lang="ru-RU" sz="4000" b="1" dirty="0" smtClean="0">
                <a:solidFill>
                  <a:schemeClr val="accent3">
                    <a:lumMod val="40000"/>
                    <a:lumOff val="60000"/>
                  </a:schemeClr>
                </a:solidFill>
              </a:rPr>
              <a:t>Признак делимости на число, заканчивающееся на </a:t>
            </a:r>
            <a:r>
              <a:rPr lang="ru-RU" b="1" dirty="0" smtClean="0">
                <a:solidFill>
                  <a:schemeClr val="accent3">
                    <a:lumMod val="40000"/>
                    <a:lumOff val="60000"/>
                  </a:schemeClr>
                </a:solidFill>
              </a:rPr>
              <a:t>1</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500063" y="1428750"/>
            <a:ext cx="8229600" cy="4525963"/>
          </a:xfrm>
        </p:spPr>
        <p:txBody>
          <a:bodyPr/>
          <a:lstStyle/>
          <a:p>
            <a:pPr eaLnBrk="1" hangingPunct="1">
              <a:defRPr/>
            </a:pPr>
            <a:r>
              <a:rPr lang="ru-RU" sz="2000" dirty="0" smtClean="0">
                <a:solidFill>
                  <a:schemeClr val="accent3">
                    <a:lumMod val="40000"/>
                    <a:lumOff val="60000"/>
                  </a:schemeClr>
                </a:solidFill>
              </a:rPr>
              <a:t>Число, заканчивающееся на 1 имеет вид 10к+1.</a:t>
            </a:r>
          </a:p>
          <a:p>
            <a:pPr eaLnBrk="1" hangingPunct="1">
              <a:defRPr/>
            </a:pPr>
            <a:r>
              <a:rPr lang="ru-RU" sz="2000" dirty="0" smtClean="0">
                <a:solidFill>
                  <a:schemeClr val="accent3">
                    <a:lumMod val="40000"/>
                    <a:lumOff val="60000"/>
                  </a:schemeClr>
                </a:solidFill>
              </a:rPr>
              <a:t>Зачеркните последнюю цифру делимого и вычтите из полученного числа эту цифру, умноженную на к</a:t>
            </a:r>
          </a:p>
          <a:p>
            <a:pPr algn="ctr" fontAlgn="auto">
              <a:spcBef>
                <a:spcPts val="0"/>
              </a:spcBef>
              <a:spcAft>
                <a:spcPts val="0"/>
              </a:spcAft>
              <a:defRPr/>
            </a:pPr>
            <a:endParaRPr lang="ru-RU" sz="2000" u="sng" dirty="0" smtClean="0">
              <a:solidFill>
                <a:schemeClr val="accent3">
                  <a:lumMod val="40000"/>
                  <a:lumOff val="60000"/>
                </a:schemeClr>
              </a:solidFill>
            </a:endParaRPr>
          </a:p>
          <a:p>
            <a:pPr algn="ctr" fontAlgn="auto">
              <a:spcBef>
                <a:spcPts val="0"/>
              </a:spcBef>
              <a:spcAft>
                <a:spcPts val="0"/>
              </a:spcAft>
              <a:defRPr/>
            </a:pPr>
            <a:r>
              <a:rPr lang="ru-RU" sz="2000" u="sng" dirty="0" smtClean="0">
                <a:solidFill>
                  <a:schemeClr val="accent3">
                    <a:lumMod val="40000"/>
                    <a:lumOff val="60000"/>
                  </a:schemeClr>
                </a:solidFill>
              </a:rPr>
              <a:t>Пример</a:t>
            </a:r>
            <a:r>
              <a:rPr lang="ru-RU" sz="2000" dirty="0" smtClean="0">
                <a:solidFill>
                  <a:schemeClr val="accent3">
                    <a:lumMod val="40000"/>
                    <a:lumOff val="60000"/>
                  </a:schemeClr>
                </a:solidFill>
              </a:rPr>
              <a:t> :  17484 : 31. </a:t>
            </a:r>
          </a:p>
          <a:p>
            <a:pPr algn="ctr" fontAlgn="auto">
              <a:spcBef>
                <a:spcPts val="0"/>
              </a:spcBef>
              <a:spcAft>
                <a:spcPts val="0"/>
              </a:spcAft>
              <a:defRPr/>
            </a:pPr>
            <a:r>
              <a:rPr lang="ru-RU" sz="2000" dirty="0" smtClean="0">
                <a:solidFill>
                  <a:schemeClr val="accent3">
                    <a:lumMod val="40000"/>
                    <a:lumOff val="60000"/>
                  </a:schemeClr>
                </a:solidFill>
              </a:rPr>
              <a:t>31=3∙10+1</a:t>
            </a:r>
          </a:p>
          <a:p>
            <a:pPr algn="ctr" fontAlgn="auto">
              <a:spcBef>
                <a:spcPts val="0"/>
              </a:spcBef>
              <a:spcAft>
                <a:spcPts val="0"/>
              </a:spcAft>
              <a:defRPr/>
            </a:pPr>
            <a:r>
              <a:rPr lang="ru-RU" sz="2000" dirty="0" smtClean="0">
                <a:solidFill>
                  <a:schemeClr val="accent3">
                    <a:lumMod val="40000"/>
                    <a:lumOff val="60000"/>
                  </a:schemeClr>
                </a:solidFill>
              </a:rPr>
              <a:t> Зачеркиваем 4: </a:t>
            </a:r>
          </a:p>
          <a:p>
            <a:pPr algn="ctr" fontAlgn="auto">
              <a:spcBef>
                <a:spcPts val="0"/>
              </a:spcBef>
              <a:spcAft>
                <a:spcPts val="0"/>
              </a:spcAft>
              <a:defRPr/>
            </a:pPr>
            <a:r>
              <a:rPr lang="ru-RU" sz="2000" dirty="0" smtClean="0">
                <a:solidFill>
                  <a:schemeClr val="accent3">
                    <a:lumMod val="40000"/>
                    <a:lumOff val="60000"/>
                  </a:schemeClr>
                </a:solidFill>
              </a:rPr>
              <a:t>1748-3∙4=1736</a:t>
            </a:r>
            <a:endParaRPr lang="ru-RU" sz="2000" dirty="0">
              <a:solidFill>
                <a:schemeClr val="accent3">
                  <a:lumMod val="40000"/>
                  <a:lumOff val="60000"/>
                </a:schemeClr>
              </a:solidFill>
            </a:endParaRPr>
          </a:p>
        </p:txBody>
      </p:sp>
      <p:sp>
        <p:nvSpPr>
          <p:cNvPr id="48132" name="AutoShape 34">
            <a:hlinkClick r:id="rId2" action="ppaction://hlinksldjump" highlightClick="1"/>
          </p:cNvPr>
          <p:cNvSpPr>
            <a:spLocks noChangeArrowheads="1"/>
          </p:cNvSpPr>
          <p:nvPr/>
        </p:nvSpPr>
        <p:spPr bwMode="auto">
          <a:xfrm>
            <a:off x="214313" y="6000750"/>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714500"/>
          </a:xfrm>
        </p:spPr>
        <p:txBody>
          <a:bodyPr/>
          <a:lstStyle/>
          <a:p>
            <a:pPr eaLnBrk="1" hangingPunct="1">
              <a:defRPr/>
            </a:pPr>
            <a:r>
              <a:rPr lang="ru-RU" sz="4000" b="1" dirty="0" smtClean="0">
                <a:solidFill>
                  <a:schemeClr val="accent3">
                    <a:lumMod val="40000"/>
                    <a:lumOff val="60000"/>
                  </a:schemeClr>
                </a:solidFill>
              </a:rPr>
              <a:t>Признак делимости на число, заканчивающееся на </a:t>
            </a:r>
            <a:r>
              <a:rPr lang="ru-RU" b="1" dirty="0" smtClean="0">
                <a:solidFill>
                  <a:schemeClr val="accent3">
                    <a:lumMod val="40000"/>
                    <a:lumOff val="60000"/>
                  </a:schemeClr>
                </a:solidFill>
              </a:rPr>
              <a:t>1</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500063" y="1428750"/>
            <a:ext cx="8229600" cy="4525963"/>
          </a:xfrm>
        </p:spPr>
        <p:txBody>
          <a:bodyPr/>
          <a:lstStyle/>
          <a:p>
            <a:pPr eaLnBrk="1" hangingPunct="1">
              <a:defRPr/>
            </a:pPr>
            <a:r>
              <a:rPr lang="ru-RU" sz="2000" dirty="0" smtClean="0">
                <a:solidFill>
                  <a:schemeClr val="accent3">
                    <a:lumMod val="40000"/>
                    <a:lumOff val="60000"/>
                  </a:schemeClr>
                </a:solidFill>
              </a:rPr>
              <a:t>С полученным числом проделайте то же самое, и так далее. Если через несколько шагов будет получен ноль, то число делится на 10к+1.</a:t>
            </a:r>
          </a:p>
          <a:p>
            <a:pPr algn="ctr" fontAlgn="auto">
              <a:spcBef>
                <a:spcPts val="0"/>
              </a:spcBef>
              <a:spcAft>
                <a:spcPts val="0"/>
              </a:spcAft>
              <a:defRPr/>
            </a:pPr>
            <a:r>
              <a:rPr lang="ru-RU" sz="2000" u="sng" dirty="0" smtClean="0">
                <a:solidFill>
                  <a:schemeClr val="accent3">
                    <a:lumMod val="40000"/>
                    <a:lumOff val="60000"/>
                  </a:schemeClr>
                </a:solidFill>
              </a:rPr>
              <a:t>Пример</a:t>
            </a:r>
            <a:r>
              <a:rPr lang="ru-RU" sz="2000" dirty="0" smtClean="0">
                <a:solidFill>
                  <a:schemeClr val="accent3">
                    <a:lumMod val="40000"/>
                    <a:lumOff val="60000"/>
                  </a:schemeClr>
                </a:solidFill>
              </a:rPr>
              <a:t> :  17484 : 31. </a:t>
            </a:r>
          </a:p>
          <a:p>
            <a:pPr algn="ctr" fontAlgn="auto">
              <a:spcBef>
                <a:spcPts val="0"/>
              </a:spcBef>
              <a:spcAft>
                <a:spcPts val="0"/>
              </a:spcAft>
              <a:defRPr/>
            </a:pPr>
            <a:r>
              <a:rPr lang="ru-RU" sz="2000" dirty="0" smtClean="0">
                <a:solidFill>
                  <a:schemeClr val="accent3">
                    <a:lumMod val="40000"/>
                    <a:lumOff val="60000"/>
                  </a:schemeClr>
                </a:solidFill>
              </a:rPr>
              <a:t>31=3∙10+1</a:t>
            </a:r>
          </a:p>
          <a:p>
            <a:pPr algn="ctr" fontAlgn="auto">
              <a:spcBef>
                <a:spcPts val="0"/>
              </a:spcBef>
              <a:spcAft>
                <a:spcPts val="0"/>
              </a:spcAft>
              <a:defRPr/>
            </a:pPr>
            <a:r>
              <a:rPr lang="ru-RU" sz="2000" dirty="0" smtClean="0">
                <a:solidFill>
                  <a:schemeClr val="accent3">
                    <a:lumMod val="40000"/>
                    <a:lumOff val="60000"/>
                  </a:schemeClr>
                </a:solidFill>
              </a:rPr>
              <a:t> Зачеркиваем </a:t>
            </a:r>
            <a:r>
              <a:rPr lang="ru-RU" sz="2000" dirty="0" smtClean="0">
                <a:solidFill>
                  <a:srgbClr val="FF0000"/>
                </a:solidFill>
              </a:rPr>
              <a:t>4</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1748-3∙4=1736</a:t>
            </a:r>
          </a:p>
          <a:p>
            <a:pPr algn="ctr" fontAlgn="auto">
              <a:spcBef>
                <a:spcPts val="0"/>
              </a:spcBef>
              <a:spcAft>
                <a:spcPts val="0"/>
              </a:spcAft>
              <a:defRPr/>
            </a:pPr>
            <a:r>
              <a:rPr lang="ru-RU" sz="2000" dirty="0" smtClean="0">
                <a:solidFill>
                  <a:schemeClr val="accent3">
                    <a:lumMod val="40000"/>
                    <a:lumOff val="60000"/>
                  </a:schemeClr>
                </a:solidFill>
              </a:rPr>
              <a:t>Зачеркиваем </a:t>
            </a:r>
            <a:r>
              <a:rPr lang="ru-RU" sz="2000" dirty="0" smtClean="0">
                <a:solidFill>
                  <a:srgbClr val="FF0000"/>
                </a:solidFill>
              </a:rPr>
              <a:t>6</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 173-3∙6=155</a:t>
            </a:r>
          </a:p>
          <a:p>
            <a:pPr algn="ctr" fontAlgn="auto">
              <a:spcBef>
                <a:spcPts val="0"/>
              </a:spcBef>
              <a:spcAft>
                <a:spcPts val="0"/>
              </a:spcAft>
              <a:defRPr/>
            </a:pPr>
            <a:r>
              <a:rPr lang="ru-RU" sz="2000" dirty="0" smtClean="0">
                <a:solidFill>
                  <a:schemeClr val="accent3">
                    <a:lumMod val="40000"/>
                    <a:lumOff val="60000"/>
                  </a:schemeClr>
                </a:solidFill>
              </a:rPr>
              <a:t>Зачеркиваем </a:t>
            </a:r>
            <a:r>
              <a:rPr lang="ru-RU" sz="2000" dirty="0" smtClean="0">
                <a:solidFill>
                  <a:srgbClr val="FF0000"/>
                </a:solidFill>
              </a:rPr>
              <a:t>5</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15-3∙5=0</a:t>
            </a:r>
          </a:p>
          <a:p>
            <a:pPr algn="ctr" fontAlgn="auto">
              <a:spcBef>
                <a:spcPts val="0"/>
              </a:spcBef>
              <a:spcAft>
                <a:spcPts val="0"/>
              </a:spcAft>
              <a:defRPr/>
            </a:pPr>
            <a:r>
              <a:rPr lang="ru-RU" sz="2000" dirty="0" smtClean="0">
                <a:solidFill>
                  <a:schemeClr val="accent3">
                    <a:lumMod val="40000"/>
                    <a:lumOff val="60000"/>
                  </a:schemeClr>
                </a:solidFill>
              </a:rPr>
              <a:t>Число 17484 делится на 31.</a:t>
            </a:r>
          </a:p>
          <a:p>
            <a:pPr eaLnBrk="1" hangingPunct="1">
              <a:defRPr/>
            </a:pPr>
            <a:r>
              <a:rPr lang="ru-RU" sz="2000" dirty="0" smtClean="0">
                <a:solidFill>
                  <a:schemeClr val="accent3">
                    <a:lumMod val="40000"/>
                    <a:lumOff val="60000"/>
                  </a:schemeClr>
                </a:solidFill>
              </a:rPr>
              <a:t>Выпишите все вычеркнутые числа справа налево. Полученное число равно частному</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p:txBody>
      </p:sp>
      <p:sp>
        <p:nvSpPr>
          <p:cNvPr id="49156" name="AutoShape 34">
            <a:hlinkClick r:id="rId2" action="ppaction://hlinksldjump" highlightClick="1"/>
          </p:cNvPr>
          <p:cNvSpPr>
            <a:spLocks noChangeArrowheads="1"/>
          </p:cNvSpPr>
          <p:nvPr/>
        </p:nvSpPr>
        <p:spPr bwMode="auto">
          <a:xfrm>
            <a:off x="214313" y="6000750"/>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smtClean="0">
                <a:solidFill>
                  <a:schemeClr val="accent3">
                    <a:lumMod val="40000"/>
                    <a:lumOff val="60000"/>
                  </a:schemeClr>
                </a:solidFill>
              </a:rPr>
              <a:t>Признак делимости на число, заканчивающееся на 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sz="2400" dirty="0" smtClean="0">
                <a:solidFill>
                  <a:schemeClr val="accent3">
                    <a:lumMod val="40000"/>
                    <a:lumOff val="60000"/>
                  </a:schemeClr>
                </a:solidFill>
              </a:rPr>
              <a:t>Число, заканчивающееся на 9 имеет вид 10к-1.</a:t>
            </a:r>
          </a:p>
          <a:p>
            <a:pPr eaLnBrk="1" hangingPunct="1">
              <a:defRPr/>
            </a:pPr>
            <a:r>
              <a:rPr lang="ru-RU" sz="2400" dirty="0" smtClean="0">
                <a:solidFill>
                  <a:schemeClr val="accent3">
                    <a:lumMod val="40000"/>
                    <a:lumOff val="60000"/>
                  </a:schemeClr>
                </a:solidFill>
              </a:rPr>
              <a:t>Зачеркните последнюю цифру числа и прибавьте к полученному числу эту цифру, умноженную на к.</a:t>
            </a:r>
          </a:p>
          <a:p>
            <a:pPr eaLnBrk="1" hangingPunct="1">
              <a:defRPr/>
            </a:pPr>
            <a:endParaRPr lang="ru-RU" sz="2400" dirty="0" smtClean="0"/>
          </a:p>
          <a:p>
            <a:pPr algn="ctr" fontAlgn="auto">
              <a:spcBef>
                <a:spcPts val="0"/>
              </a:spcBef>
              <a:spcAft>
                <a:spcPts val="0"/>
              </a:spcAft>
              <a:defRPr/>
            </a:pPr>
            <a:r>
              <a:rPr lang="ru-RU" sz="2400" u="sng" dirty="0" smtClean="0">
                <a:solidFill>
                  <a:schemeClr val="accent3">
                    <a:lumMod val="40000"/>
                    <a:lumOff val="60000"/>
                  </a:schemeClr>
                </a:solidFill>
              </a:rPr>
              <a:t>Приме</a:t>
            </a:r>
            <a:r>
              <a:rPr lang="ru-RU" sz="2400" dirty="0" smtClean="0">
                <a:solidFill>
                  <a:schemeClr val="accent3">
                    <a:lumMod val="40000"/>
                    <a:lumOff val="60000"/>
                  </a:schemeClr>
                </a:solidFill>
              </a:rPr>
              <a:t>р: :  22971 : 39. </a:t>
            </a:r>
          </a:p>
          <a:p>
            <a:pPr algn="ctr" fontAlgn="auto">
              <a:spcBef>
                <a:spcPts val="0"/>
              </a:spcBef>
              <a:spcAft>
                <a:spcPts val="0"/>
              </a:spcAft>
              <a:defRPr/>
            </a:pPr>
            <a:r>
              <a:rPr lang="ru-RU" sz="2400" dirty="0" smtClean="0">
                <a:solidFill>
                  <a:schemeClr val="accent3">
                    <a:lumMod val="40000"/>
                    <a:lumOff val="60000"/>
                  </a:schemeClr>
                </a:solidFill>
              </a:rPr>
              <a:t>39=4∙10-1</a:t>
            </a:r>
          </a:p>
          <a:p>
            <a:pPr algn="ctr" fontAlgn="auto">
              <a:spcBef>
                <a:spcPts val="0"/>
              </a:spcBef>
              <a:spcAft>
                <a:spcPts val="0"/>
              </a:spcAft>
              <a:defRPr/>
            </a:pPr>
            <a:r>
              <a:rPr lang="ru-RU" sz="2400" dirty="0" smtClean="0">
                <a:solidFill>
                  <a:schemeClr val="accent3">
                    <a:lumMod val="40000"/>
                    <a:lumOff val="60000"/>
                  </a:schemeClr>
                </a:solidFill>
              </a:rPr>
              <a:t> Зачеркиваем 1: </a:t>
            </a:r>
          </a:p>
          <a:p>
            <a:pPr algn="ctr" fontAlgn="auto">
              <a:spcBef>
                <a:spcPts val="0"/>
              </a:spcBef>
              <a:spcAft>
                <a:spcPts val="0"/>
              </a:spcAft>
              <a:defRPr/>
            </a:pPr>
            <a:r>
              <a:rPr lang="ru-RU" sz="2400" dirty="0" smtClean="0">
                <a:solidFill>
                  <a:schemeClr val="accent3">
                    <a:lumMod val="40000"/>
                    <a:lumOff val="60000"/>
                  </a:schemeClr>
                </a:solidFill>
              </a:rPr>
              <a:t>2297+4∙1=2301</a:t>
            </a:r>
          </a:p>
          <a:p>
            <a:pPr eaLnBrk="1" hangingPunct="1">
              <a:defRPr/>
            </a:pPr>
            <a:endParaRPr lang="ru-RU" dirty="0"/>
          </a:p>
        </p:txBody>
      </p:sp>
      <p:sp>
        <p:nvSpPr>
          <p:cNvPr id="50180" name="AutoShape 34">
            <a:hlinkClick r:id="rId2" action="ppaction://hlinksldjump" highlightClick="1"/>
          </p:cNvPr>
          <p:cNvSpPr>
            <a:spLocks noChangeArrowheads="1"/>
          </p:cNvSpPr>
          <p:nvPr/>
        </p:nvSpPr>
        <p:spPr bwMode="auto">
          <a:xfrm>
            <a:off x="8001000"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Словарик</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143000"/>
            <a:ext cx="8229600" cy="4525963"/>
          </a:xfrm>
        </p:spPr>
        <p:txBody>
          <a:bodyPr/>
          <a:lstStyle/>
          <a:p>
            <a:pPr eaLnBrk="1" hangingPunct="1">
              <a:defRPr/>
            </a:pPr>
            <a:r>
              <a:rPr lang="ru-RU" sz="3600" b="1" i="1" dirty="0" smtClean="0">
                <a:solidFill>
                  <a:schemeClr val="accent3">
                    <a:lumMod val="40000"/>
                    <a:lumOff val="60000"/>
                  </a:schemeClr>
                </a:solidFill>
              </a:rPr>
              <a:t>Двузначные(трехзначные ) грани.</a:t>
            </a:r>
            <a:r>
              <a:rPr lang="ru-RU" sz="3600" dirty="0" smtClean="0">
                <a:solidFill>
                  <a:schemeClr val="accent3">
                    <a:lumMod val="40000"/>
                    <a:lumOff val="60000"/>
                  </a:schemeClr>
                </a:solidFill>
              </a:rPr>
              <a:t> Число разбивается на группы по 2 (3) цифры. Если разбиение начинается слева и в последней грани не хватает цифр, то приписываем нули.</a:t>
            </a:r>
          </a:p>
          <a:p>
            <a:pPr eaLnBrk="1" hangingPunct="1">
              <a:defRPr/>
            </a:pPr>
            <a:r>
              <a:rPr lang="ru-RU" sz="3600" dirty="0" smtClean="0">
                <a:solidFill>
                  <a:schemeClr val="accent3">
                    <a:lumMod val="40000"/>
                    <a:lumOff val="60000"/>
                  </a:schemeClr>
                </a:solidFill>
              </a:rPr>
              <a:t>Например: разобьём 1172 на трехзначные грани: 117и200</a:t>
            </a:r>
          </a:p>
          <a:p>
            <a:pPr eaLnBrk="1" hangingPunct="1">
              <a:defRPr/>
            </a:pPr>
            <a:endParaRPr lang="ru-RU" sz="2000"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b="1" dirty="0" smtClean="0">
                <a:solidFill>
                  <a:schemeClr val="accent3">
                    <a:lumMod val="40000"/>
                    <a:lumOff val="60000"/>
                  </a:schemeClr>
                </a:solidFill>
              </a:rPr>
              <a:t>Признак делимости на число, заканчивающееся на 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buFont typeface="Arial" charset="0"/>
              <a:buNone/>
              <a:defRPr/>
            </a:pPr>
            <a:r>
              <a:rPr lang="ru-RU" sz="2800" dirty="0" smtClean="0">
                <a:solidFill>
                  <a:schemeClr val="accent3">
                    <a:lumMod val="40000"/>
                    <a:lumOff val="60000"/>
                  </a:schemeClr>
                </a:solidFill>
              </a:rPr>
              <a:t> </a:t>
            </a:r>
            <a:r>
              <a:rPr lang="ru-RU" sz="2000" dirty="0" smtClean="0">
                <a:solidFill>
                  <a:schemeClr val="accent3">
                    <a:lumMod val="40000"/>
                    <a:lumOff val="60000"/>
                  </a:schemeClr>
                </a:solidFill>
              </a:rPr>
              <a:t>С полученным числом проделайте то же самое, и так далее. Если через несколько шагов будет получен делитель, то число делится на 10к-1.</a:t>
            </a:r>
          </a:p>
          <a:p>
            <a:pPr algn="ctr" fontAlgn="auto">
              <a:spcBef>
                <a:spcPts val="0"/>
              </a:spcBef>
              <a:spcAft>
                <a:spcPts val="0"/>
              </a:spcAft>
              <a:defRPr/>
            </a:pPr>
            <a:r>
              <a:rPr lang="ru-RU" sz="2000" u="sng" dirty="0" smtClean="0">
                <a:solidFill>
                  <a:schemeClr val="accent3">
                    <a:lumMod val="40000"/>
                    <a:lumOff val="60000"/>
                  </a:schemeClr>
                </a:solidFill>
              </a:rPr>
              <a:t>Приме</a:t>
            </a:r>
            <a:r>
              <a:rPr lang="ru-RU" sz="2000" dirty="0" smtClean="0">
                <a:solidFill>
                  <a:schemeClr val="accent3">
                    <a:lumMod val="40000"/>
                    <a:lumOff val="60000"/>
                  </a:schemeClr>
                </a:solidFill>
              </a:rPr>
              <a:t>р: :  22971 : 39. </a:t>
            </a:r>
          </a:p>
          <a:p>
            <a:pPr algn="ctr" fontAlgn="auto">
              <a:spcBef>
                <a:spcPts val="0"/>
              </a:spcBef>
              <a:spcAft>
                <a:spcPts val="0"/>
              </a:spcAft>
              <a:defRPr/>
            </a:pPr>
            <a:r>
              <a:rPr lang="ru-RU" sz="2000" dirty="0" smtClean="0">
                <a:solidFill>
                  <a:schemeClr val="accent3">
                    <a:lumMod val="40000"/>
                    <a:lumOff val="60000"/>
                  </a:schemeClr>
                </a:solidFill>
              </a:rPr>
              <a:t>39=4∙10-1</a:t>
            </a:r>
          </a:p>
          <a:p>
            <a:pPr algn="ctr" fontAlgn="auto">
              <a:spcBef>
                <a:spcPts val="0"/>
              </a:spcBef>
              <a:spcAft>
                <a:spcPts val="0"/>
              </a:spcAft>
              <a:defRPr/>
            </a:pPr>
            <a:r>
              <a:rPr lang="ru-RU" sz="2000" dirty="0" smtClean="0">
                <a:solidFill>
                  <a:schemeClr val="accent3">
                    <a:lumMod val="40000"/>
                    <a:lumOff val="60000"/>
                  </a:schemeClr>
                </a:solidFill>
              </a:rPr>
              <a:t> Зачеркиваем </a:t>
            </a:r>
            <a:r>
              <a:rPr lang="ru-RU" sz="2000" dirty="0" smtClean="0">
                <a:solidFill>
                  <a:srgbClr val="FF0000"/>
                </a:solidFill>
              </a:rPr>
              <a:t>1</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2297+4∙1=2301 </a:t>
            </a:r>
          </a:p>
          <a:p>
            <a:pPr algn="ctr" fontAlgn="auto">
              <a:spcBef>
                <a:spcPts val="0"/>
              </a:spcBef>
              <a:spcAft>
                <a:spcPts val="0"/>
              </a:spcAft>
              <a:defRPr/>
            </a:pPr>
            <a:r>
              <a:rPr lang="ru-RU" sz="2000" dirty="0" smtClean="0">
                <a:solidFill>
                  <a:schemeClr val="accent3">
                    <a:lumMod val="40000"/>
                    <a:lumOff val="60000"/>
                  </a:schemeClr>
                </a:solidFill>
              </a:rPr>
              <a:t>Зачеркиваем </a:t>
            </a:r>
            <a:r>
              <a:rPr lang="ru-RU" sz="2000" dirty="0" smtClean="0">
                <a:solidFill>
                  <a:srgbClr val="FF0000"/>
                </a:solidFill>
              </a:rPr>
              <a:t>1</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 230+4∙1=234</a:t>
            </a:r>
          </a:p>
          <a:p>
            <a:pPr algn="ctr" fontAlgn="auto">
              <a:spcBef>
                <a:spcPts val="0"/>
              </a:spcBef>
              <a:spcAft>
                <a:spcPts val="0"/>
              </a:spcAft>
              <a:defRPr/>
            </a:pPr>
            <a:r>
              <a:rPr lang="ru-RU" sz="2000" dirty="0" smtClean="0">
                <a:solidFill>
                  <a:schemeClr val="accent3">
                    <a:lumMod val="40000"/>
                    <a:lumOff val="60000"/>
                  </a:schemeClr>
                </a:solidFill>
              </a:rPr>
              <a:t>Зачеркиваем </a:t>
            </a:r>
            <a:r>
              <a:rPr lang="ru-RU" sz="2000" dirty="0" smtClean="0">
                <a:solidFill>
                  <a:srgbClr val="FF0000"/>
                </a:solidFill>
              </a:rPr>
              <a:t>4</a:t>
            </a:r>
            <a:r>
              <a:rPr lang="ru-RU" sz="2000" dirty="0" smtClean="0">
                <a:solidFill>
                  <a:schemeClr val="accent3">
                    <a:lumMod val="40000"/>
                    <a:lumOff val="60000"/>
                  </a:schemeClr>
                </a:solidFill>
              </a:rPr>
              <a:t>: </a:t>
            </a:r>
          </a:p>
          <a:p>
            <a:pPr algn="ctr" fontAlgn="auto">
              <a:spcBef>
                <a:spcPts val="0"/>
              </a:spcBef>
              <a:spcAft>
                <a:spcPts val="0"/>
              </a:spcAft>
              <a:defRPr/>
            </a:pPr>
            <a:r>
              <a:rPr lang="ru-RU" sz="2000" dirty="0" smtClean="0">
                <a:solidFill>
                  <a:schemeClr val="accent3">
                    <a:lumMod val="40000"/>
                    <a:lumOff val="60000"/>
                  </a:schemeClr>
                </a:solidFill>
              </a:rPr>
              <a:t>23+4∙4=39</a:t>
            </a:r>
          </a:p>
          <a:p>
            <a:pPr algn="ctr" fontAlgn="auto">
              <a:spcBef>
                <a:spcPts val="0"/>
              </a:spcBef>
              <a:spcAft>
                <a:spcPts val="0"/>
              </a:spcAft>
              <a:defRPr/>
            </a:pPr>
            <a:r>
              <a:rPr lang="ru-RU" sz="2000" dirty="0" smtClean="0">
                <a:solidFill>
                  <a:schemeClr val="accent3">
                    <a:lumMod val="40000"/>
                    <a:lumOff val="60000"/>
                  </a:schemeClr>
                </a:solidFill>
              </a:rPr>
              <a:t>Число 22971 делится на 39</a:t>
            </a:r>
          </a:p>
          <a:p>
            <a:pPr eaLnBrk="1" hangingPunct="1">
              <a:buFont typeface="Arial" charset="0"/>
              <a:buNone/>
              <a:defRPr/>
            </a:pPr>
            <a:r>
              <a:rPr lang="ru-RU" sz="2000" dirty="0" smtClean="0">
                <a:solidFill>
                  <a:schemeClr val="accent3">
                    <a:lumMod val="40000"/>
                    <a:lumOff val="60000"/>
                  </a:schemeClr>
                </a:solidFill>
              </a:rPr>
              <a:t>Выпишите все вычеркнутые числа справа налево и вычтите это </a:t>
            </a:r>
            <a:r>
              <a:rPr lang="en-US" sz="2000" dirty="0" smtClean="0">
                <a:solidFill>
                  <a:schemeClr val="accent3">
                    <a:lumMod val="40000"/>
                    <a:lumOff val="60000"/>
                  </a:schemeClr>
                </a:solidFill>
              </a:rPr>
              <a:t>n</a:t>
            </a:r>
            <a:r>
              <a:rPr lang="ru-RU" sz="2000" dirty="0" smtClean="0">
                <a:solidFill>
                  <a:schemeClr val="accent3">
                    <a:lumMod val="40000"/>
                    <a:lumOff val="60000"/>
                  </a:schemeClr>
                </a:solidFill>
              </a:rPr>
              <a:t>-</a:t>
            </a:r>
            <a:r>
              <a:rPr lang="ru-RU" sz="2000" dirty="0" err="1" smtClean="0">
                <a:solidFill>
                  <a:schemeClr val="accent3">
                    <a:lumMod val="40000"/>
                    <a:lumOff val="60000"/>
                  </a:schemeClr>
                </a:solidFill>
              </a:rPr>
              <a:t>значное</a:t>
            </a:r>
            <a:r>
              <a:rPr lang="ru-RU" sz="2000" dirty="0" smtClean="0">
                <a:solidFill>
                  <a:schemeClr val="accent3">
                    <a:lumMod val="40000"/>
                    <a:lumOff val="60000"/>
                  </a:schemeClr>
                </a:solidFill>
              </a:rPr>
              <a:t> число из 10</a:t>
            </a:r>
            <a:r>
              <a:rPr lang="en-US" sz="2000" baseline="30000" dirty="0" smtClean="0">
                <a:solidFill>
                  <a:schemeClr val="accent3">
                    <a:lumMod val="40000"/>
                    <a:lumOff val="60000"/>
                  </a:schemeClr>
                </a:solidFill>
              </a:rPr>
              <a:t>n</a:t>
            </a:r>
            <a:r>
              <a:rPr lang="ru-RU" sz="2000" dirty="0" smtClean="0">
                <a:solidFill>
                  <a:schemeClr val="accent3">
                    <a:lumMod val="40000"/>
                    <a:lumOff val="60000"/>
                  </a:schemeClr>
                </a:solidFill>
              </a:rPr>
              <a:t>. Полученное число равно частному.</a:t>
            </a:r>
          </a:p>
          <a:p>
            <a:pPr algn="ctr" eaLnBrk="1" hangingPunct="1">
              <a:buFont typeface="Arial" charset="0"/>
              <a:buNone/>
              <a:defRPr/>
            </a:pPr>
            <a:r>
              <a:rPr lang="ru-RU" sz="2000" dirty="0" smtClean="0">
                <a:solidFill>
                  <a:schemeClr val="accent3">
                    <a:lumMod val="40000"/>
                    <a:lumOff val="60000"/>
                  </a:schemeClr>
                </a:solidFill>
              </a:rPr>
              <a:t>Частное равно 1000-411=589</a:t>
            </a:r>
          </a:p>
          <a:p>
            <a:pPr eaLnBrk="1" hangingPunct="1">
              <a:defRPr/>
            </a:pPr>
            <a:endParaRPr lang="ru-RU" dirty="0" smtClean="0"/>
          </a:p>
          <a:p>
            <a:pPr eaLnBrk="1" hangingPunct="1">
              <a:defRPr/>
            </a:pPr>
            <a:endParaRPr lang="ru-RU" dirty="0"/>
          </a:p>
        </p:txBody>
      </p:sp>
      <p:sp>
        <p:nvSpPr>
          <p:cNvPr id="51204" name="AutoShape 34">
            <a:hlinkClick r:id="rId2" action="ppaction://hlinksldjump" highlightClick="1"/>
          </p:cNvPr>
          <p:cNvSpPr>
            <a:spLocks noChangeArrowheads="1"/>
          </p:cNvSpPr>
          <p:nvPr/>
        </p:nvSpPr>
        <p:spPr bwMode="auto">
          <a:xfrm>
            <a:off x="8001000"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Может ли число, записываемое при помощи 100 нулей, 100 единиц и 100 двоек, быть точным квадратом?</a:t>
            </a:r>
          </a:p>
          <a:p>
            <a:pPr eaLnBrk="1" hangingPunct="1">
              <a:defRPr/>
            </a:pPr>
            <a:endParaRPr lang="ru-RU" u="sng"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Решение</a:t>
            </a:r>
            <a:r>
              <a:rPr lang="ru-RU" dirty="0" smtClean="0">
                <a:solidFill>
                  <a:schemeClr val="accent3">
                    <a:lumMod val="40000"/>
                    <a:lumOff val="60000"/>
                  </a:schemeClr>
                </a:solidFill>
              </a:rPr>
              <a:t>: Согласно признаку делимости, такое число кратно трем. Если бы оно было полным квадратом, то делилось бы на 9. Но число не кратно 9 (сумма его цифр не кратна 9, она равна 300).</a:t>
            </a:r>
          </a:p>
          <a:p>
            <a:pPr eaLnBrk="1" hangingPunct="1">
              <a:defRPr/>
            </a:pPr>
            <a:endParaRPr lang="ru-RU" dirty="0"/>
          </a:p>
        </p:txBody>
      </p:sp>
      <p:sp>
        <p:nvSpPr>
          <p:cNvPr id="52228"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2</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sz="1900" i="1" dirty="0" smtClean="0">
                <a:solidFill>
                  <a:schemeClr val="accent3">
                    <a:lumMod val="40000"/>
                    <a:lumOff val="60000"/>
                  </a:schemeClr>
                </a:solidFill>
              </a:rPr>
              <a:t>Чтобы открыть сейф, нужно ввести код— число, состоящее из семи цифр: двоек и троек. Сейф откроется, если двоек больше, чем троек, а код делится и на 3, и на 4. Придумайте код, открывающий сейф.</a:t>
            </a:r>
          </a:p>
          <a:p>
            <a:pPr eaLnBrk="1" hangingPunct="1">
              <a:defRPr/>
            </a:pPr>
            <a:endParaRPr lang="ru-RU" sz="1900" dirty="0" smtClean="0">
              <a:solidFill>
                <a:schemeClr val="accent3">
                  <a:lumMod val="40000"/>
                  <a:lumOff val="60000"/>
                </a:schemeClr>
              </a:solidFill>
            </a:endParaRPr>
          </a:p>
          <a:p>
            <a:pPr eaLnBrk="1" hangingPunct="1">
              <a:defRPr/>
            </a:pPr>
            <a:r>
              <a:rPr lang="ru-RU" sz="1900" u="sng" dirty="0" smtClean="0">
                <a:solidFill>
                  <a:schemeClr val="accent3">
                    <a:lumMod val="40000"/>
                    <a:lumOff val="60000"/>
                  </a:schemeClr>
                </a:solidFill>
              </a:rPr>
              <a:t>Ответ</a:t>
            </a:r>
            <a:r>
              <a:rPr lang="ru-RU" sz="1900" dirty="0" smtClean="0">
                <a:solidFill>
                  <a:schemeClr val="accent3">
                    <a:lumMod val="40000"/>
                    <a:lumOff val="60000"/>
                  </a:schemeClr>
                </a:solidFill>
              </a:rPr>
              <a:t>: 2222232</a:t>
            </a:r>
          </a:p>
          <a:p>
            <a:pPr eaLnBrk="1" hangingPunct="1">
              <a:defRPr/>
            </a:pPr>
            <a:endParaRPr lang="ru-RU" sz="1900" b="1" dirty="0" smtClean="0">
              <a:solidFill>
                <a:schemeClr val="accent3">
                  <a:lumMod val="40000"/>
                  <a:lumOff val="60000"/>
                </a:schemeClr>
              </a:solidFill>
            </a:endParaRPr>
          </a:p>
          <a:p>
            <a:pPr eaLnBrk="1" hangingPunct="1">
              <a:defRPr/>
            </a:pPr>
            <a:r>
              <a:rPr lang="ru-RU" sz="1900" u="sng" dirty="0" smtClean="0">
                <a:solidFill>
                  <a:schemeClr val="accent3">
                    <a:lumMod val="40000"/>
                    <a:lumOff val="60000"/>
                  </a:schemeClr>
                </a:solidFill>
              </a:rPr>
              <a:t>Решение</a:t>
            </a:r>
            <a:r>
              <a:rPr lang="ru-RU" sz="1900" b="1" dirty="0" smtClean="0">
                <a:solidFill>
                  <a:schemeClr val="accent3">
                    <a:lumMod val="40000"/>
                    <a:lumOff val="60000"/>
                  </a:schemeClr>
                </a:solidFill>
              </a:rPr>
              <a:t>: </a:t>
            </a:r>
            <a:r>
              <a:rPr lang="ru-RU" sz="1900" dirty="0" smtClean="0">
                <a:solidFill>
                  <a:schemeClr val="accent3">
                    <a:lumMod val="40000"/>
                    <a:lumOff val="60000"/>
                  </a:schemeClr>
                </a:solidFill>
              </a:rPr>
              <a:t>Так как двоек больше, чем троек, двоек может быть 4, 5, 6 или 7. В первом случае сумма цифр — 17, во втором — 16, в третьем — 15, а в последнем — 14. По признаку делимости на 3 число делится на 3 тогда и только тогда, когда сумма его цифр делится на 3. Значит, годится только третий вариант.</a:t>
            </a:r>
            <a:endParaRPr lang="ru-RU" sz="1900" b="1" dirty="0" smtClean="0">
              <a:solidFill>
                <a:schemeClr val="accent3">
                  <a:lumMod val="40000"/>
                  <a:lumOff val="60000"/>
                </a:schemeClr>
              </a:solidFill>
            </a:endParaRPr>
          </a:p>
          <a:p>
            <a:pPr eaLnBrk="1" hangingPunct="1">
              <a:defRPr/>
            </a:pPr>
            <a:r>
              <a:rPr lang="ru-RU" sz="1900" dirty="0" smtClean="0">
                <a:solidFill>
                  <a:schemeClr val="accent3">
                    <a:lumMod val="40000"/>
                    <a:lumOff val="60000"/>
                  </a:schemeClr>
                </a:solidFill>
              </a:rPr>
              <a:t>Итак, в коде 6 двоек и 1 тройка. По признаку делимости на 4 число, образованное последними двумя цифрами, должно делиться на 4. Значит, это 32.</a:t>
            </a:r>
          </a:p>
          <a:p>
            <a:pPr eaLnBrk="1" hangingPunct="1">
              <a:buFont typeface="Arial" charset="0"/>
              <a:buNone/>
              <a:defRPr/>
            </a:pPr>
            <a:endParaRPr lang="ru-RU" sz="1900" dirty="0"/>
          </a:p>
        </p:txBody>
      </p:sp>
      <p:sp>
        <p:nvSpPr>
          <p:cNvPr id="5325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3</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357188" y="1428750"/>
            <a:ext cx="8229600" cy="4714875"/>
          </a:xfrm>
        </p:spPr>
        <p:txBody>
          <a:bodyPr/>
          <a:lstStyle/>
          <a:p>
            <a:pPr eaLnBrk="1" hangingPunct="1">
              <a:defRPr/>
            </a:pPr>
            <a:r>
              <a:rPr lang="ru-RU" sz="2300" i="1" dirty="0" smtClean="0">
                <a:solidFill>
                  <a:schemeClr val="accent3">
                    <a:lumMod val="40000"/>
                    <a:lumOff val="60000"/>
                  </a:schemeClr>
                </a:solidFill>
              </a:rPr>
              <a:t>Число 42X4Y делится на 72. Найти его цифры X и Y.</a:t>
            </a:r>
          </a:p>
          <a:p>
            <a:pPr eaLnBrk="1" hangingPunct="1">
              <a:defRPr/>
            </a:pPr>
            <a:endParaRPr lang="ru-RU" sz="2300" dirty="0" smtClean="0">
              <a:solidFill>
                <a:schemeClr val="accent3">
                  <a:lumMod val="40000"/>
                  <a:lumOff val="60000"/>
                </a:schemeClr>
              </a:solidFill>
            </a:endParaRPr>
          </a:p>
          <a:p>
            <a:pPr eaLnBrk="1" hangingPunct="1">
              <a:defRPr/>
            </a:pPr>
            <a:r>
              <a:rPr lang="ru-RU" sz="2300" u="sng" dirty="0" smtClean="0">
                <a:solidFill>
                  <a:schemeClr val="accent3">
                    <a:lumMod val="40000"/>
                    <a:lumOff val="60000"/>
                  </a:schemeClr>
                </a:solidFill>
              </a:rPr>
              <a:t>Ответ</a:t>
            </a:r>
            <a:r>
              <a:rPr lang="ru-RU" sz="2300" dirty="0" smtClean="0">
                <a:solidFill>
                  <a:schemeClr val="accent3">
                    <a:lumMod val="40000"/>
                    <a:lumOff val="60000"/>
                  </a:schemeClr>
                </a:solidFill>
              </a:rPr>
              <a:t>: X</a:t>
            </a:r>
            <a:r>
              <a:rPr lang="ru-RU" sz="2300" baseline="-25000" dirty="0" smtClean="0">
                <a:solidFill>
                  <a:schemeClr val="accent3">
                    <a:lumMod val="40000"/>
                    <a:lumOff val="60000"/>
                  </a:schemeClr>
                </a:solidFill>
              </a:rPr>
              <a:t>1</a:t>
            </a:r>
            <a:r>
              <a:rPr lang="ru-RU" sz="2300" dirty="0" smtClean="0">
                <a:solidFill>
                  <a:schemeClr val="accent3">
                    <a:lumMod val="40000"/>
                    <a:lumOff val="60000"/>
                  </a:schemeClr>
                </a:solidFill>
              </a:rPr>
              <a:t>=0,Y</a:t>
            </a:r>
            <a:r>
              <a:rPr lang="ru-RU" sz="2300" baseline="-25000" dirty="0" smtClean="0">
                <a:solidFill>
                  <a:schemeClr val="accent3">
                    <a:lumMod val="40000"/>
                    <a:lumOff val="60000"/>
                  </a:schemeClr>
                </a:solidFill>
              </a:rPr>
              <a:t>1</a:t>
            </a:r>
            <a:r>
              <a:rPr lang="ru-RU" sz="2300" dirty="0" smtClean="0">
                <a:solidFill>
                  <a:schemeClr val="accent3">
                    <a:lumMod val="40000"/>
                    <a:lumOff val="60000"/>
                  </a:schemeClr>
                </a:solidFill>
              </a:rPr>
              <a:t>=8; X</a:t>
            </a:r>
            <a:r>
              <a:rPr lang="ru-RU" sz="2300" baseline="-25000" dirty="0" smtClean="0">
                <a:solidFill>
                  <a:schemeClr val="accent3">
                    <a:lumMod val="40000"/>
                    <a:lumOff val="60000"/>
                  </a:schemeClr>
                </a:solidFill>
              </a:rPr>
              <a:t>2</a:t>
            </a:r>
            <a:r>
              <a:rPr lang="ru-RU" sz="2300" dirty="0" smtClean="0">
                <a:solidFill>
                  <a:schemeClr val="accent3">
                    <a:lumMod val="40000"/>
                    <a:lumOff val="60000"/>
                  </a:schemeClr>
                </a:solidFill>
              </a:rPr>
              <a:t>=8, Y</a:t>
            </a:r>
            <a:r>
              <a:rPr lang="ru-RU" sz="2300" baseline="-25000" dirty="0" smtClean="0">
                <a:solidFill>
                  <a:schemeClr val="accent3">
                    <a:lumMod val="40000"/>
                    <a:lumOff val="60000"/>
                  </a:schemeClr>
                </a:solidFill>
              </a:rPr>
              <a:t>2</a:t>
            </a:r>
            <a:r>
              <a:rPr lang="ru-RU" sz="2300" dirty="0" smtClean="0">
                <a:solidFill>
                  <a:schemeClr val="accent3">
                    <a:lumMod val="40000"/>
                    <a:lumOff val="60000"/>
                  </a:schemeClr>
                </a:solidFill>
              </a:rPr>
              <a:t>=0.</a:t>
            </a:r>
          </a:p>
          <a:p>
            <a:pPr eaLnBrk="1" hangingPunct="1">
              <a:defRPr/>
            </a:pPr>
            <a:endParaRPr lang="ru-RU" sz="2300" b="1" dirty="0" smtClean="0">
              <a:solidFill>
                <a:schemeClr val="accent3">
                  <a:lumMod val="40000"/>
                  <a:lumOff val="60000"/>
                </a:schemeClr>
              </a:solidFill>
            </a:endParaRPr>
          </a:p>
          <a:p>
            <a:pPr eaLnBrk="1" hangingPunct="1">
              <a:defRPr/>
            </a:pPr>
            <a:r>
              <a:rPr lang="ru-RU" sz="2300" u="sng" dirty="0" smtClean="0">
                <a:solidFill>
                  <a:schemeClr val="accent3">
                    <a:lumMod val="40000"/>
                    <a:lumOff val="60000"/>
                  </a:schemeClr>
                </a:solidFill>
              </a:rPr>
              <a:t>Решение</a:t>
            </a:r>
            <a:r>
              <a:rPr lang="ru-RU" sz="2300" b="1" dirty="0" smtClean="0">
                <a:solidFill>
                  <a:schemeClr val="accent3">
                    <a:lumMod val="40000"/>
                    <a:lumOff val="60000"/>
                  </a:schemeClr>
                </a:solidFill>
              </a:rPr>
              <a:t>: </a:t>
            </a:r>
            <a:r>
              <a:rPr lang="ru-RU" sz="2300" dirty="0" smtClean="0">
                <a:solidFill>
                  <a:schemeClr val="accent3">
                    <a:lumMod val="40000"/>
                    <a:lumOff val="60000"/>
                  </a:schemeClr>
                </a:solidFill>
              </a:rPr>
              <a:t>Так как 72 делится на 4, то по признаку делимости на 4 получаем, что Y тоже делится на 4. Далее, так как 72 делится ещё и на 9, то по признаку делимости на 9, X+Y+10 делится на 9, что возможно только лишь при X+Y=8 или X+Y=17. Объединяя полученные результаты и пользуясь тем, что X,Y - цифры, получаем возможные варианты: (X,Y)=(8,0); (X,Y)=(4,4); (X,Y)=(0,8); (X,Y)=(9,8). Подставляя все эти пары в первоначальное число, убедимся, что только две из них: (0,8) и (8,0), - подходят.</a:t>
            </a:r>
            <a:endParaRPr lang="ru-RU" sz="23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54276"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4</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357188" y="1000125"/>
            <a:ext cx="8229600" cy="4768850"/>
          </a:xfrm>
        </p:spPr>
        <p:txBody>
          <a:bodyPr/>
          <a:lstStyle/>
          <a:p>
            <a:pPr eaLnBrk="1" hangingPunct="1">
              <a:defRPr/>
            </a:pPr>
            <a:r>
              <a:rPr lang="ru-RU" sz="2800" i="1" dirty="0" smtClean="0">
                <a:solidFill>
                  <a:schemeClr val="accent3">
                    <a:lumMod val="40000"/>
                    <a:lumOff val="60000"/>
                  </a:schemeClr>
                </a:solidFill>
              </a:rPr>
              <a:t>Вася написал на доске пример на умножение двух двузначных чисел, а затем заменил в нем все цифры на буквы, причем одинаковые цифры - на одинаковые буквы, а разные - на разные. В итоге у него получилось АБ×ВГ=ДДЕЕ. Докажите, что он где-то ошибся.</a:t>
            </a:r>
          </a:p>
          <a:p>
            <a:pPr eaLnBrk="1" hangingPunct="1">
              <a:defRPr/>
            </a:pPr>
            <a:endParaRPr lang="ru-RU" sz="2800" dirty="0" smtClean="0">
              <a:solidFill>
                <a:schemeClr val="accent3">
                  <a:lumMod val="40000"/>
                  <a:lumOff val="60000"/>
                </a:schemeClr>
              </a:solidFill>
            </a:endParaRPr>
          </a:p>
          <a:p>
            <a:pPr eaLnBrk="1" hangingPunct="1">
              <a:defRPr/>
            </a:pPr>
            <a:r>
              <a:rPr lang="ru-RU" sz="2800" u="sng" dirty="0" smtClean="0">
                <a:solidFill>
                  <a:schemeClr val="accent3">
                    <a:lumMod val="40000"/>
                    <a:lumOff val="60000"/>
                  </a:schemeClr>
                </a:solidFill>
              </a:rPr>
              <a:t>Решение</a:t>
            </a:r>
            <a:r>
              <a:rPr lang="ru-RU" sz="2800" dirty="0" smtClean="0">
                <a:solidFill>
                  <a:schemeClr val="accent3">
                    <a:lumMod val="40000"/>
                    <a:lumOff val="60000"/>
                  </a:schemeClr>
                </a:solidFill>
              </a:rPr>
              <a:t>: Результат умножения (число справа) делится на 11 (по признаку делимости). Значит, на 11 делится один из множителей. Но двухзначное число кратно 11, если равны его цифры. Значит, либо A=Б, либо В=Г, что противоречит условию.</a:t>
            </a:r>
          </a:p>
          <a:p>
            <a:pPr eaLnBrk="1" hangingPunct="1">
              <a:defRPr/>
            </a:pPr>
            <a:endParaRPr lang="ru-RU" sz="2800" dirty="0">
              <a:solidFill>
                <a:schemeClr val="accent3">
                  <a:lumMod val="40000"/>
                  <a:lumOff val="60000"/>
                </a:schemeClr>
              </a:solidFill>
            </a:endParaRPr>
          </a:p>
        </p:txBody>
      </p:sp>
      <p:sp>
        <p:nvSpPr>
          <p:cNvPr id="55300" name="AutoShape 34">
            <a:hlinkClick r:id="rId2" action="ppaction://hlinksldjump" highlightClick="1"/>
          </p:cNvPr>
          <p:cNvSpPr>
            <a:spLocks noChangeArrowheads="1"/>
          </p:cNvSpPr>
          <p:nvPr/>
        </p:nvSpPr>
        <p:spPr bwMode="auto">
          <a:xfrm>
            <a:off x="8072438" y="5715000"/>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5</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4525963"/>
          </a:xfrm>
        </p:spPr>
        <p:txBody>
          <a:bodyPr/>
          <a:lstStyle/>
          <a:p>
            <a:pPr eaLnBrk="1" hangingPunct="1">
              <a:defRPr/>
            </a:pPr>
            <a:r>
              <a:rPr lang="ru-RU" sz="2400" i="1" dirty="0" smtClean="0">
                <a:solidFill>
                  <a:schemeClr val="accent3">
                    <a:lumMod val="40000"/>
                    <a:lumOff val="60000"/>
                  </a:schemeClr>
                </a:solidFill>
              </a:rPr>
              <a:t>Дано трехзначное число, у которого первая и последняя цифра одинаковые. Доказать, что число делится на 7 тогда и только тогда, когда делится на 7 сумма второй и третьей цифр.</a:t>
            </a:r>
          </a:p>
          <a:p>
            <a:pPr eaLnBrk="1" hangingPunct="1">
              <a:defRPr/>
            </a:pPr>
            <a:endParaRPr lang="ru-RU" sz="2400" dirty="0" smtClean="0">
              <a:solidFill>
                <a:schemeClr val="accent3">
                  <a:lumMod val="40000"/>
                  <a:lumOff val="60000"/>
                </a:schemeClr>
              </a:solidFill>
            </a:endParaRPr>
          </a:p>
          <a:p>
            <a:pPr eaLnBrk="1" hangingPunct="1">
              <a:defRPr/>
            </a:pPr>
            <a:r>
              <a:rPr lang="ru-RU" sz="2400" u="sng" dirty="0" smtClean="0">
                <a:solidFill>
                  <a:schemeClr val="accent3">
                    <a:lumMod val="40000"/>
                    <a:lumOff val="60000"/>
                  </a:schemeClr>
                </a:solidFill>
              </a:rPr>
              <a:t>Решение</a:t>
            </a:r>
            <a:r>
              <a:rPr lang="ru-RU" sz="2400" dirty="0" smtClean="0">
                <a:solidFill>
                  <a:schemeClr val="accent3">
                    <a:lumMod val="40000"/>
                    <a:lumOff val="60000"/>
                  </a:schemeClr>
                </a:solidFill>
              </a:rPr>
              <a:t>: Обозначим первую цифру нашего числа буквой </a:t>
            </a:r>
            <a:r>
              <a:rPr lang="ru-RU" sz="2400" dirty="0" err="1" smtClean="0">
                <a:solidFill>
                  <a:schemeClr val="accent3">
                    <a:lumMod val="40000"/>
                    <a:lumOff val="60000"/>
                  </a:schemeClr>
                </a:solidFill>
              </a:rPr>
              <a:t>a</a:t>
            </a:r>
            <a:r>
              <a:rPr lang="ru-RU" sz="2400" dirty="0" smtClean="0">
                <a:solidFill>
                  <a:schemeClr val="accent3">
                    <a:lumMod val="40000"/>
                    <a:lumOff val="60000"/>
                  </a:schemeClr>
                </a:solidFill>
              </a:rPr>
              <a:t>, вторую буквой </a:t>
            </a:r>
            <a:r>
              <a:rPr lang="ru-RU" sz="2400" dirty="0" err="1" smtClean="0">
                <a:solidFill>
                  <a:schemeClr val="accent3">
                    <a:lumMod val="40000"/>
                    <a:lumOff val="60000"/>
                  </a:schemeClr>
                </a:solidFill>
              </a:rPr>
              <a:t>b</a:t>
            </a:r>
            <a:r>
              <a:rPr lang="ru-RU" sz="2400" dirty="0" smtClean="0">
                <a:solidFill>
                  <a:schemeClr val="accent3">
                    <a:lumMod val="40000"/>
                    <a:lumOff val="60000"/>
                  </a:schemeClr>
                </a:solidFill>
              </a:rPr>
              <a:t>. По условию последняя цифра тоже равна </a:t>
            </a:r>
            <a:r>
              <a:rPr lang="ru-RU" sz="2400" dirty="0" err="1" smtClean="0">
                <a:solidFill>
                  <a:schemeClr val="accent3">
                    <a:lumMod val="40000"/>
                    <a:lumOff val="60000"/>
                  </a:schemeClr>
                </a:solidFill>
              </a:rPr>
              <a:t>a</a:t>
            </a:r>
            <a:r>
              <a:rPr lang="ru-RU" sz="2400" dirty="0" smtClean="0">
                <a:solidFill>
                  <a:schemeClr val="accent3">
                    <a:lumMod val="40000"/>
                    <a:lumOff val="60000"/>
                  </a:schemeClr>
                </a:solidFill>
              </a:rPr>
              <a:t>. Тогда наше число равно 100a+10b+a = (98a+7b) + 3(</a:t>
            </a:r>
            <a:r>
              <a:rPr lang="ru-RU" sz="2400" dirty="0" err="1" smtClean="0">
                <a:solidFill>
                  <a:schemeClr val="accent3">
                    <a:lumMod val="40000"/>
                    <a:lumOff val="60000"/>
                  </a:schemeClr>
                </a:solidFill>
              </a:rPr>
              <a:t>a+b</a:t>
            </a:r>
            <a:r>
              <a:rPr lang="ru-RU" sz="2400" dirty="0" smtClean="0">
                <a:solidFill>
                  <a:schemeClr val="accent3">
                    <a:lumMod val="40000"/>
                    <a:lumOff val="60000"/>
                  </a:schemeClr>
                </a:solidFill>
              </a:rPr>
              <a:t>). Первое слагаемое делится на 7 при любых </a:t>
            </a:r>
            <a:r>
              <a:rPr lang="ru-RU" sz="2400" dirty="0" err="1" smtClean="0">
                <a:solidFill>
                  <a:schemeClr val="accent3">
                    <a:lumMod val="40000"/>
                    <a:lumOff val="60000"/>
                  </a:schemeClr>
                </a:solidFill>
              </a:rPr>
              <a:t>a</a:t>
            </a:r>
            <a:r>
              <a:rPr lang="ru-RU" sz="2400" dirty="0" smtClean="0">
                <a:solidFill>
                  <a:schemeClr val="accent3">
                    <a:lumMod val="40000"/>
                    <a:lumOff val="60000"/>
                  </a:schemeClr>
                </a:solidFill>
              </a:rPr>
              <a:t> и </a:t>
            </a:r>
            <a:r>
              <a:rPr lang="ru-RU" sz="2400" dirty="0" err="1" smtClean="0">
                <a:solidFill>
                  <a:schemeClr val="accent3">
                    <a:lumMod val="40000"/>
                    <a:lumOff val="60000"/>
                  </a:schemeClr>
                </a:solidFill>
              </a:rPr>
              <a:t>b</a:t>
            </a:r>
            <a:r>
              <a:rPr lang="ru-RU" sz="2400" dirty="0" smtClean="0">
                <a:solidFill>
                  <a:schemeClr val="accent3">
                    <a:lumMod val="40000"/>
                    <a:lumOff val="60000"/>
                  </a:schemeClr>
                </a:solidFill>
              </a:rPr>
              <a:t>. Если второе слагаемое делится на 7, то и само число делится на 7. Обратно, если число делится на 7, то второе слагаемое 3(</a:t>
            </a:r>
            <a:r>
              <a:rPr lang="ru-RU" sz="2400" dirty="0" err="1" smtClean="0">
                <a:solidFill>
                  <a:schemeClr val="accent3">
                    <a:lumMod val="40000"/>
                    <a:lumOff val="60000"/>
                  </a:schemeClr>
                </a:solidFill>
              </a:rPr>
              <a:t>a+b</a:t>
            </a:r>
            <a:r>
              <a:rPr lang="ru-RU" sz="2400" dirty="0" smtClean="0">
                <a:solidFill>
                  <a:schemeClr val="accent3">
                    <a:lumMod val="40000"/>
                    <a:lumOff val="60000"/>
                  </a:schemeClr>
                </a:solidFill>
              </a:rPr>
              <a:t>) делится на 7, следовательно, </a:t>
            </a:r>
            <a:r>
              <a:rPr lang="ru-RU" sz="2400" dirty="0" err="1" smtClean="0">
                <a:solidFill>
                  <a:schemeClr val="accent3">
                    <a:lumMod val="40000"/>
                    <a:lumOff val="60000"/>
                  </a:schemeClr>
                </a:solidFill>
              </a:rPr>
              <a:t>a+b</a:t>
            </a:r>
            <a:r>
              <a:rPr lang="ru-RU" sz="2400" dirty="0" smtClean="0">
                <a:solidFill>
                  <a:schemeClr val="accent3">
                    <a:lumMod val="40000"/>
                    <a:lumOff val="60000"/>
                  </a:schemeClr>
                </a:solidFill>
              </a:rPr>
              <a:t> делится на 7.</a:t>
            </a:r>
            <a:endParaRPr lang="ru-RU" sz="24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56324" name="AutoShape 34">
            <a:hlinkClick r:id="rId2" action="ppaction://hlinksldjump" highlightClick="1"/>
          </p:cNvPr>
          <p:cNvSpPr>
            <a:spLocks noChangeArrowheads="1"/>
          </p:cNvSpPr>
          <p:nvPr/>
        </p:nvSpPr>
        <p:spPr bwMode="auto">
          <a:xfrm>
            <a:off x="8001000" y="578643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6</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500063" y="1071563"/>
            <a:ext cx="8229600" cy="4525962"/>
          </a:xfrm>
        </p:spPr>
        <p:txBody>
          <a:bodyPr/>
          <a:lstStyle/>
          <a:p>
            <a:pPr eaLnBrk="1" hangingPunct="1">
              <a:defRPr/>
            </a:pPr>
            <a:r>
              <a:rPr lang="ru-RU" i="1" dirty="0" smtClean="0">
                <a:solidFill>
                  <a:schemeClr val="accent3">
                    <a:lumMod val="40000"/>
                    <a:lumOff val="60000"/>
                  </a:schemeClr>
                </a:solidFill>
              </a:rPr>
              <a:t>Докажите, что число 192021...7980 делится на 1980. </a:t>
            </a:r>
          </a:p>
          <a:p>
            <a:pPr eaLnBrk="1" hangingPunct="1">
              <a:defRPr/>
            </a:pPr>
            <a:endParaRPr lang="ru-RU" b="1"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Ответ</a:t>
            </a:r>
            <a:r>
              <a:rPr lang="en-US" dirty="0" smtClean="0">
                <a:solidFill>
                  <a:schemeClr val="accent3">
                    <a:lumMod val="40000"/>
                    <a:lumOff val="60000"/>
                  </a:schemeClr>
                </a:solidFill>
              </a:rPr>
              <a:t>:</a:t>
            </a:r>
            <a:r>
              <a:rPr lang="ru-RU" dirty="0" smtClean="0">
                <a:solidFill>
                  <a:schemeClr val="accent3">
                    <a:lumMod val="40000"/>
                    <a:lumOff val="60000"/>
                  </a:schemeClr>
                </a:solidFill>
              </a:rPr>
              <a:t> 1980=9∙20∙11</a:t>
            </a:r>
          </a:p>
          <a:p>
            <a:pPr eaLnBrk="1" hangingPunct="1">
              <a:defRPr/>
            </a:pPr>
            <a:endParaRPr lang="ru-RU" b="1"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Решение</a:t>
            </a:r>
            <a:r>
              <a:rPr lang="ru-RU" dirty="0" smtClean="0">
                <a:solidFill>
                  <a:schemeClr val="accent3">
                    <a:lumMod val="40000"/>
                    <a:lumOff val="60000"/>
                  </a:schemeClr>
                </a:solidFill>
              </a:rPr>
              <a:t>: На 20 делится(последние две 80),19+20+21+22…+78+79+80=3069и30+69=99, что делится на 11,1+9+2+0+2+1…+7+9+8+0=558и5+5+8=18и1+8=9 что делится на 9</a:t>
            </a:r>
            <a:endParaRPr lang="ru-RU" b="1" dirty="0" smtClean="0">
              <a:solidFill>
                <a:schemeClr val="accent3">
                  <a:lumMod val="40000"/>
                  <a:lumOff val="60000"/>
                </a:schemeClr>
              </a:solidFill>
            </a:endParaRPr>
          </a:p>
          <a:p>
            <a:pPr eaLnBrk="1" hangingPunct="1">
              <a:defRPr/>
            </a:pPr>
            <a:endParaRPr lang="ru-RU" dirty="0"/>
          </a:p>
        </p:txBody>
      </p:sp>
      <p:sp>
        <p:nvSpPr>
          <p:cNvPr id="57348"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7</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sz="2400" i="1" dirty="0" smtClean="0">
                <a:solidFill>
                  <a:schemeClr val="accent3">
                    <a:lumMod val="40000"/>
                    <a:lumOff val="60000"/>
                  </a:schemeClr>
                </a:solidFill>
              </a:rPr>
              <a:t>Какую минимальную сумму цифр может иметь натуральное число, делящееся на 99?</a:t>
            </a:r>
            <a:endParaRPr lang="ru-RU" sz="2400" dirty="0" smtClean="0">
              <a:solidFill>
                <a:schemeClr val="accent3">
                  <a:lumMod val="40000"/>
                  <a:lumOff val="60000"/>
                </a:schemeClr>
              </a:solidFill>
            </a:endParaRPr>
          </a:p>
          <a:p>
            <a:pPr eaLnBrk="1" hangingPunct="1">
              <a:defRPr/>
            </a:pPr>
            <a:endParaRPr lang="ru-RU" sz="24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5837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357188"/>
            <a:ext cx="8229600" cy="5768975"/>
          </a:xfrm>
        </p:spPr>
        <p:txBody>
          <a:bodyPr/>
          <a:lstStyle/>
          <a:p>
            <a:pPr eaLnBrk="1" hangingPunct="1">
              <a:defRPr/>
            </a:pPr>
            <a:r>
              <a:rPr lang="ru-RU" sz="2300" u="sng" dirty="0" smtClean="0">
                <a:solidFill>
                  <a:schemeClr val="accent3">
                    <a:lumMod val="40000"/>
                    <a:lumOff val="60000"/>
                  </a:schemeClr>
                </a:solidFill>
              </a:rPr>
              <a:t>Ответ</a:t>
            </a:r>
            <a:r>
              <a:rPr lang="ru-RU" sz="2300" dirty="0" smtClean="0">
                <a:solidFill>
                  <a:schemeClr val="accent3">
                    <a:lumMod val="40000"/>
                    <a:lumOff val="60000"/>
                  </a:schemeClr>
                </a:solidFill>
              </a:rPr>
              <a:t>: 18</a:t>
            </a:r>
          </a:p>
          <a:p>
            <a:pPr eaLnBrk="1" hangingPunct="1">
              <a:defRPr/>
            </a:pPr>
            <a:endParaRPr lang="ru-RU" sz="2300" b="1" dirty="0" smtClean="0">
              <a:solidFill>
                <a:schemeClr val="accent3">
                  <a:lumMod val="40000"/>
                  <a:lumOff val="60000"/>
                </a:schemeClr>
              </a:solidFill>
            </a:endParaRPr>
          </a:p>
          <a:p>
            <a:pPr eaLnBrk="1" hangingPunct="1">
              <a:defRPr/>
            </a:pPr>
            <a:r>
              <a:rPr lang="ru-RU" sz="2300" u="sng" dirty="0" smtClean="0">
                <a:solidFill>
                  <a:schemeClr val="accent3">
                    <a:lumMod val="40000"/>
                    <a:lumOff val="60000"/>
                  </a:schemeClr>
                </a:solidFill>
              </a:rPr>
              <a:t>Решение</a:t>
            </a:r>
            <a:r>
              <a:rPr lang="ru-RU" sz="2300" dirty="0" smtClean="0">
                <a:solidFill>
                  <a:schemeClr val="accent3">
                    <a:lumMod val="40000"/>
                    <a:lumOff val="60000"/>
                  </a:schemeClr>
                </a:solidFill>
              </a:rPr>
              <a:t>: Пример с суммой цифр 18 очевиден - это само число 99. Покажем, что числа с меньшей суммой цифр, делящегося на 99, не существует. Если число </a:t>
            </a:r>
            <a:r>
              <a:rPr lang="ru-RU" sz="2300" dirty="0" err="1" smtClean="0">
                <a:solidFill>
                  <a:schemeClr val="accent3">
                    <a:lumMod val="40000"/>
                    <a:lumOff val="60000"/>
                  </a:schemeClr>
                </a:solidFill>
              </a:rPr>
              <a:t>n</a:t>
            </a:r>
            <a:r>
              <a:rPr lang="ru-RU" sz="2300" dirty="0" smtClean="0">
                <a:solidFill>
                  <a:schemeClr val="accent3">
                    <a:lumMod val="40000"/>
                    <a:lumOff val="60000"/>
                  </a:schemeClr>
                </a:solidFill>
              </a:rPr>
              <a:t> делится на 99, то оно делится на 9, следовательно его сумма цифр должна делиться на 9. Осталось показать, что сумма цифр не может быть равной 9. По признаку делимости на 11 разность между суммами цифр на четных и на нечетных местах в числе </a:t>
            </a:r>
            <a:r>
              <a:rPr lang="ru-RU" sz="2300" dirty="0" err="1" smtClean="0">
                <a:solidFill>
                  <a:schemeClr val="accent3">
                    <a:lumMod val="40000"/>
                    <a:lumOff val="60000"/>
                  </a:schemeClr>
                </a:solidFill>
              </a:rPr>
              <a:t>n</a:t>
            </a:r>
            <a:r>
              <a:rPr lang="ru-RU" sz="2300" dirty="0" smtClean="0">
                <a:solidFill>
                  <a:schemeClr val="accent3">
                    <a:lumMod val="40000"/>
                    <a:lumOff val="60000"/>
                  </a:schemeClr>
                </a:solidFill>
              </a:rPr>
              <a:t> должна делиться на 11. Пусть сумма цифр, стоящих на четных местах, равна A, а сумма цифр, стоящих на нечетных местах, равна B, т.е. A-B должно делиться на 11. Предположим, сумма цифр A+B числа </a:t>
            </a:r>
            <a:r>
              <a:rPr lang="ru-RU" sz="2300" dirty="0" err="1" smtClean="0">
                <a:solidFill>
                  <a:schemeClr val="accent3">
                    <a:lumMod val="40000"/>
                    <a:lumOff val="60000"/>
                  </a:schemeClr>
                </a:solidFill>
              </a:rPr>
              <a:t>n</a:t>
            </a:r>
            <a:r>
              <a:rPr lang="ru-RU" sz="2300" dirty="0" smtClean="0">
                <a:solidFill>
                  <a:schemeClr val="accent3">
                    <a:lumMod val="40000"/>
                    <a:lumOff val="60000"/>
                  </a:schemeClr>
                </a:solidFill>
              </a:rPr>
              <a:t> равна 9. Тогда |A-B| не превосходит 9, что меньше 11. Кроме того, A-B не равно 0, поскольку из чисел A, B ровно одно нечетно. Следовательно, сумма цифр числа </a:t>
            </a:r>
            <a:r>
              <a:rPr lang="ru-RU" sz="2300" dirty="0" err="1" smtClean="0">
                <a:solidFill>
                  <a:schemeClr val="accent3">
                    <a:lumMod val="40000"/>
                    <a:lumOff val="60000"/>
                  </a:schemeClr>
                </a:solidFill>
              </a:rPr>
              <a:t>n</a:t>
            </a:r>
            <a:r>
              <a:rPr lang="ru-RU" sz="2300" dirty="0" smtClean="0">
                <a:solidFill>
                  <a:schemeClr val="accent3">
                    <a:lumMod val="40000"/>
                    <a:lumOff val="60000"/>
                  </a:schemeClr>
                </a:solidFill>
              </a:rPr>
              <a:t> не может равняться 9.</a:t>
            </a:r>
            <a:endParaRPr lang="ru-RU" sz="2300" dirty="0">
              <a:solidFill>
                <a:schemeClr val="accent3">
                  <a:lumMod val="40000"/>
                  <a:lumOff val="60000"/>
                </a:schemeClr>
              </a:solidFill>
            </a:endParaRPr>
          </a:p>
        </p:txBody>
      </p:sp>
      <p:sp>
        <p:nvSpPr>
          <p:cNvPr id="59395" name="AutoShape 34">
            <a:hlinkClick r:id="rId2" action="ppaction://hlinksldjump" highlightClick="1"/>
          </p:cNvPr>
          <p:cNvSpPr>
            <a:spLocks noChangeArrowheads="1"/>
          </p:cNvSpPr>
          <p:nvPr/>
        </p:nvSpPr>
        <p:spPr bwMode="auto">
          <a:xfrm>
            <a:off x="8001000"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8</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Может ли число, сумма цифр которого равна 2001, быть квадратом целого числа?</a:t>
            </a:r>
          </a:p>
          <a:p>
            <a:pPr eaLnBrk="1" hangingPunct="1">
              <a:defRPr/>
            </a:pPr>
            <a:endParaRPr lang="ru-RU" b="1"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Решение</a:t>
            </a:r>
            <a:r>
              <a:rPr lang="ru-RU" dirty="0" smtClean="0">
                <a:solidFill>
                  <a:schemeClr val="accent3">
                    <a:lumMod val="40000"/>
                    <a:lumOff val="60000"/>
                  </a:schemeClr>
                </a:solidFill>
              </a:rPr>
              <a:t>: Так как сумма цифр числа делится на три и не делится на девять, то и само число делится на три и не делится на девять, а, следовательно, это число не может быть квадратом целого числа.</a:t>
            </a:r>
            <a:endParaRPr lang="ru-RU" b="1" dirty="0" smtClean="0">
              <a:solidFill>
                <a:schemeClr val="accent3">
                  <a:lumMod val="40000"/>
                  <a:lumOff val="60000"/>
                </a:schemeClr>
              </a:solidFill>
            </a:endParaRPr>
          </a:p>
          <a:p>
            <a:pPr eaLnBrk="1" hangingPunct="1">
              <a:defRPr/>
            </a:pPr>
            <a:endParaRPr lang="ru-RU" dirty="0"/>
          </a:p>
        </p:txBody>
      </p:sp>
      <p:sp>
        <p:nvSpPr>
          <p:cNvPr id="60420"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hlinkClick r:id="rId3" action="ppaction://hlinksldjump" highlightClick="1"/>
          </p:cNvPr>
          <p:cNvSpPr>
            <a:spLocks noChangeArrowheads="1"/>
          </p:cNvSpPr>
          <p:nvPr/>
        </p:nvSpPr>
        <p:spPr bwMode="auto">
          <a:xfrm>
            <a:off x="500063" y="192881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8</a:t>
            </a:r>
            <a:endParaRPr lang="ru-RU" sz="2800" b="1">
              <a:latin typeface="Times New Roman" pitchFamily="18" charset="0"/>
            </a:endParaRPr>
          </a:p>
        </p:txBody>
      </p:sp>
      <p:sp>
        <p:nvSpPr>
          <p:cNvPr id="7171" name="AutoShape 3">
            <a:hlinkClick r:id="rId4" action="ppaction://hlinksldjump" highlightClick="1"/>
          </p:cNvPr>
          <p:cNvSpPr>
            <a:spLocks noChangeArrowheads="1"/>
          </p:cNvSpPr>
          <p:nvPr/>
        </p:nvSpPr>
        <p:spPr bwMode="auto">
          <a:xfrm>
            <a:off x="1928813" y="192881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9</a:t>
            </a:r>
            <a:endParaRPr lang="ru-RU" sz="2800" b="1">
              <a:latin typeface="Times New Roman" pitchFamily="18" charset="0"/>
            </a:endParaRPr>
          </a:p>
        </p:txBody>
      </p:sp>
      <p:sp>
        <p:nvSpPr>
          <p:cNvPr id="7172" name="AutoShape 4">
            <a:hlinkClick r:id="rId5" action="ppaction://hlinksldjump" highlightClick="1"/>
          </p:cNvPr>
          <p:cNvSpPr>
            <a:spLocks noChangeArrowheads="1"/>
          </p:cNvSpPr>
          <p:nvPr/>
        </p:nvSpPr>
        <p:spPr bwMode="auto">
          <a:xfrm>
            <a:off x="3357563" y="192881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10</a:t>
            </a:r>
            <a:endParaRPr lang="ru-RU" sz="2800" b="1">
              <a:latin typeface="Times New Roman" pitchFamily="18" charset="0"/>
            </a:endParaRPr>
          </a:p>
        </p:txBody>
      </p:sp>
      <p:sp>
        <p:nvSpPr>
          <p:cNvPr id="7173" name="AutoShape 5">
            <a:hlinkClick r:id="rId6" action="ppaction://hlinksldjump" highlightClick="1"/>
          </p:cNvPr>
          <p:cNvSpPr>
            <a:spLocks noChangeArrowheads="1"/>
          </p:cNvSpPr>
          <p:nvPr/>
        </p:nvSpPr>
        <p:spPr bwMode="auto">
          <a:xfrm>
            <a:off x="4786313" y="18573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11</a:t>
            </a:r>
            <a:endParaRPr lang="ru-RU" sz="2800" b="1">
              <a:latin typeface="Times New Roman" pitchFamily="18" charset="0"/>
            </a:endParaRPr>
          </a:p>
        </p:txBody>
      </p:sp>
      <p:sp>
        <p:nvSpPr>
          <p:cNvPr id="7174" name="AutoShape 6">
            <a:hlinkClick r:id="rId7" action="ppaction://hlinksldjump" highlightClick="1"/>
          </p:cNvPr>
          <p:cNvSpPr>
            <a:spLocks noChangeArrowheads="1"/>
          </p:cNvSpPr>
          <p:nvPr/>
        </p:nvSpPr>
        <p:spPr bwMode="auto">
          <a:xfrm>
            <a:off x="6286500" y="1857375"/>
            <a:ext cx="1042988"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12</a:t>
            </a:r>
            <a:endParaRPr lang="ru-RU" sz="2800" b="1">
              <a:latin typeface="Times New Roman" pitchFamily="18" charset="0"/>
            </a:endParaRPr>
          </a:p>
        </p:txBody>
      </p:sp>
      <p:sp>
        <p:nvSpPr>
          <p:cNvPr id="7175" name="AutoShape 7">
            <a:hlinkClick r:id="rId8" action="ppaction://hlinksldjump" highlightClick="1"/>
          </p:cNvPr>
          <p:cNvSpPr>
            <a:spLocks noChangeArrowheads="1"/>
          </p:cNvSpPr>
          <p:nvPr/>
        </p:nvSpPr>
        <p:spPr bwMode="auto">
          <a:xfrm>
            <a:off x="500063" y="2857500"/>
            <a:ext cx="1042987" cy="647700"/>
          </a:xfrm>
          <a:prstGeom prst="actionButtonBlank">
            <a:avLst/>
          </a:prstGeom>
          <a:solidFill>
            <a:srgbClr val="00B050"/>
          </a:solidFill>
          <a:ln w="9525">
            <a:solidFill>
              <a:srgbClr val="00B050"/>
            </a:solidFill>
            <a:miter lim="800000"/>
            <a:headEnd/>
            <a:tailEnd/>
          </a:ln>
        </p:spPr>
        <p:txBody>
          <a:bodyPr wrap="none" anchor="ctr"/>
          <a:lstStyle/>
          <a:p>
            <a:pPr algn="ctr"/>
            <a:r>
              <a:rPr lang="en-US" sz="2800" b="1">
                <a:latin typeface="Times New Roman" pitchFamily="18" charset="0"/>
              </a:rPr>
              <a:t>14</a:t>
            </a:r>
            <a:endParaRPr lang="ru-RU" sz="2800" b="1">
              <a:latin typeface="Times New Roman" pitchFamily="18" charset="0"/>
            </a:endParaRPr>
          </a:p>
        </p:txBody>
      </p:sp>
      <p:sp>
        <p:nvSpPr>
          <p:cNvPr id="7176" name="AutoShape 8">
            <a:hlinkClick r:id="rId9" action="ppaction://hlinksldjump" highlightClick="1"/>
          </p:cNvPr>
          <p:cNvSpPr>
            <a:spLocks noChangeArrowheads="1"/>
          </p:cNvSpPr>
          <p:nvPr/>
        </p:nvSpPr>
        <p:spPr bwMode="auto">
          <a:xfrm>
            <a:off x="1928813" y="2857500"/>
            <a:ext cx="1071562" cy="642938"/>
          </a:xfrm>
          <a:prstGeom prst="actionButtonBlank">
            <a:avLst/>
          </a:prstGeom>
          <a:solidFill>
            <a:srgbClr val="00B050"/>
          </a:solidFill>
          <a:ln w="9525">
            <a:noFill/>
            <a:miter lim="800000"/>
            <a:headEnd/>
            <a:tailEnd/>
          </a:ln>
        </p:spPr>
        <p:txBody>
          <a:bodyPr wrap="none" anchor="ctr"/>
          <a:lstStyle/>
          <a:p>
            <a:pPr algn="ctr"/>
            <a:r>
              <a:rPr lang="ru-RU" sz="2800" b="1">
                <a:latin typeface="Times New Roman" pitchFamily="18" charset="0"/>
              </a:rPr>
              <a:t>15</a:t>
            </a:r>
          </a:p>
        </p:txBody>
      </p:sp>
      <p:sp>
        <p:nvSpPr>
          <p:cNvPr id="7177" name="AutoShape 9">
            <a:hlinkClick r:id="rId10" action="ppaction://hlinksldjump" highlightClick="1"/>
          </p:cNvPr>
          <p:cNvSpPr>
            <a:spLocks noChangeArrowheads="1"/>
          </p:cNvSpPr>
          <p:nvPr/>
        </p:nvSpPr>
        <p:spPr bwMode="auto">
          <a:xfrm>
            <a:off x="3357563" y="2857500"/>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16</a:t>
            </a:r>
            <a:endParaRPr lang="ru-RU" sz="2800" b="1">
              <a:latin typeface="Times New Roman" pitchFamily="18" charset="0"/>
            </a:endParaRPr>
          </a:p>
        </p:txBody>
      </p:sp>
      <p:sp>
        <p:nvSpPr>
          <p:cNvPr id="7178" name="AutoShape 10">
            <a:hlinkClick r:id="rId11" action="ppaction://hlinksldjump" highlightClick="1"/>
          </p:cNvPr>
          <p:cNvSpPr>
            <a:spLocks noChangeArrowheads="1"/>
          </p:cNvSpPr>
          <p:nvPr/>
        </p:nvSpPr>
        <p:spPr bwMode="auto">
          <a:xfrm>
            <a:off x="4786313" y="2857500"/>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17</a:t>
            </a:r>
            <a:endParaRPr lang="ru-RU" sz="2800" b="1">
              <a:latin typeface="Times New Roman" pitchFamily="18" charset="0"/>
            </a:endParaRPr>
          </a:p>
        </p:txBody>
      </p:sp>
      <p:sp>
        <p:nvSpPr>
          <p:cNvPr id="7179" name="AutoShape 11">
            <a:hlinkClick r:id="rId12" action="ppaction://hlinksldjump" highlightClick="1"/>
          </p:cNvPr>
          <p:cNvSpPr>
            <a:spLocks noChangeArrowheads="1"/>
          </p:cNvSpPr>
          <p:nvPr/>
        </p:nvSpPr>
        <p:spPr bwMode="auto">
          <a:xfrm>
            <a:off x="6286500" y="2857500"/>
            <a:ext cx="1042988"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18</a:t>
            </a:r>
            <a:endParaRPr lang="ru-RU" sz="2800" b="1">
              <a:latin typeface="Times New Roman" pitchFamily="18" charset="0"/>
            </a:endParaRPr>
          </a:p>
        </p:txBody>
      </p:sp>
      <p:sp>
        <p:nvSpPr>
          <p:cNvPr id="7180" name="AutoShape 12">
            <a:hlinkClick r:id="rId13" action="ppaction://hlinksldjump" highlightClick="1"/>
          </p:cNvPr>
          <p:cNvSpPr>
            <a:spLocks noChangeArrowheads="1"/>
          </p:cNvSpPr>
          <p:nvPr/>
        </p:nvSpPr>
        <p:spPr bwMode="auto">
          <a:xfrm>
            <a:off x="500063" y="3786188"/>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20</a:t>
            </a:r>
            <a:endParaRPr lang="ru-RU" sz="2800" b="1">
              <a:latin typeface="Times New Roman" pitchFamily="18" charset="0"/>
            </a:endParaRPr>
          </a:p>
        </p:txBody>
      </p:sp>
      <p:sp>
        <p:nvSpPr>
          <p:cNvPr id="7181" name="AutoShape 13">
            <a:hlinkClick r:id="rId14" action="ppaction://hlinksldjump" highlightClick="1"/>
          </p:cNvPr>
          <p:cNvSpPr>
            <a:spLocks noChangeArrowheads="1"/>
          </p:cNvSpPr>
          <p:nvPr/>
        </p:nvSpPr>
        <p:spPr bwMode="auto">
          <a:xfrm>
            <a:off x="1928813" y="3786188"/>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2</a:t>
            </a:r>
            <a:r>
              <a:rPr lang="ru-RU" sz="2800" b="1">
                <a:latin typeface="Times New Roman" pitchFamily="18" charset="0"/>
              </a:rPr>
              <a:t>3</a:t>
            </a:r>
          </a:p>
        </p:txBody>
      </p:sp>
      <p:sp>
        <p:nvSpPr>
          <p:cNvPr id="7182" name="AutoShape 14">
            <a:hlinkClick r:id="rId15" action="ppaction://hlinksldjump" highlightClick="1"/>
          </p:cNvPr>
          <p:cNvSpPr>
            <a:spLocks noChangeArrowheads="1"/>
          </p:cNvSpPr>
          <p:nvPr/>
        </p:nvSpPr>
        <p:spPr bwMode="auto">
          <a:xfrm>
            <a:off x="3357563" y="3786188"/>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2</a:t>
            </a:r>
            <a:r>
              <a:rPr lang="ru-RU" sz="2800" b="1">
                <a:latin typeface="Times New Roman" pitchFamily="18" charset="0"/>
              </a:rPr>
              <a:t>5</a:t>
            </a:r>
          </a:p>
        </p:txBody>
      </p:sp>
      <p:sp>
        <p:nvSpPr>
          <p:cNvPr id="7183" name="AutoShape 15">
            <a:hlinkClick r:id="rId16" action="ppaction://hlinksldjump" highlightClick="1"/>
          </p:cNvPr>
          <p:cNvSpPr>
            <a:spLocks noChangeArrowheads="1"/>
          </p:cNvSpPr>
          <p:nvPr/>
        </p:nvSpPr>
        <p:spPr bwMode="auto">
          <a:xfrm>
            <a:off x="4786313" y="3786188"/>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2</a:t>
            </a:r>
            <a:r>
              <a:rPr lang="ru-RU" sz="2800" b="1">
                <a:latin typeface="Times New Roman" pitchFamily="18" charset="0"/>
              </a:rPr>
              <a:t>7</a:t>
            </a:r>
          </a:p>
        </p:txBody>
      </p:sp>
      <p:sp>
        <p:nvSpPr>
          <p:cNvPr id="7184" name="AutoShape 16">
            <a:hlinkClick r:id="rId17" action="ppaction://hlinksldjump" highlightClick="1"/>
          </p:cNvPr>
          <p:cNvSpPr>
            <a:spLocks noChangeArrowheads="1"/>
          </p:cNvSpPr>
          <p:nvPr/>
        </p:nvSpPr>
        <p:spPr bwMode="auto">
          <a:xfrm>
            <a:off x="6286500" y="3786188"/>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2</a:t>
            </a:r>
            <a:r>
              <a:rPr lang="ru-RU" sz="2800" b="1">
                <a:latin typeface="Times New Roman" pitchFamily="18" charset="0"/>
              </a:rPr>
              <a:t>9</a:t>
            </a:r>
          </a:p>
        </p:txBody>
      </p:sp>
      <p:sp>
        <p:nvSpPr>
          <p:cNvPr id="7185" name="AutoShape 17">
            <a:hlinkClick r:id="rId18" action="ppaction://hlinksldjump" highlightClick="1"/>
          </p:cNvPr>
          <p:cNvSpPr>
            <a:spLocks noChangeArrowheads="1"/>
          </p:cNvSpPr>
          <p:nvPr/>
        </p:nvSpPr>
        <p:spPr bwMode="auto">
          <a:xfrm>
            <a:off x="6286500" y="4714875"/>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101</a:t>
            </a:r>
          </a:p>
        </p:txBody>
      </p:sp>
      <p:sp>
        <p:nvSpPr>
          <p:cNvPr id="7186" name="AutoShape 18">
            <a:hlinkClick r:id="rId19" action="ppaction://hlinksldjump" highlightClick="1"/>
          </p:cNvPr>
          <p:cNvSpPr>
            <a:spLocks noChangeArrowheads="1"/>
          </p:cNvSpPr>
          <p:nvPr/>
        </p:nvSpPr>
        <p:spPr bwMode="auto">
          <a:xfrm>
            <a:off x="4786313" y="4714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9</a:t>
            </a:r>
            <a:r>
              <a:rPr lang="en-US" sz="2800" b="1">
                <a:latin typeface="Times New Roman" pitchFamily="18" charset="0"/>
              </a:rPr>
              <a:t>9</a:t>
            </a:r>
            <a:endParaRPr lang="ru-RU" sz="2800" b="1">
              <a:latin typeface="Times New Roman" pitchFamily="18" charset="0"/>
            </a:endParaRPr>
          </a:p>
        </p:txBody>
      </p:sp>
      <p:sp>
        <p:nvSpPr>
          <p:cNvPr id="7187" name="AutoShape 19">
            <a:hlinkClick r:id="rId20" action="ppaction://hlinksldjump" highlightClick="1"/>
          </p:cNvPr>
          <p:cNvSpPr>
            <a:spLocks noChangeArrowheads="1"/>
          </p:cNvSpPr>
          <p:nvPr/>
        </p:nvSpPr>
        <p:spPr bwMode="auto">
          <a:xfrm>
            <a:off x="3357563" y="4714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59</a:t>
            </a:r>
          </a:p>
        </p:txBody>
      </p:sp>
      <p:sp>
        <p:nvSpPr>
          <p:cNvPr id="7188" name="AutoShape 20">
            <a:hlinkClick r:id="rId21" action="ppaction://hlinksldjump" highlightClick="1"/>
          </p:cNvPr>
          <p:cNvSpPr>
            <a:spLocks noChangeArrowheads="1"/>
          </p:cNvSpPr>
          <p:nvPr/>
        </p:nvSpPr>
        <p:spPr bwMode="auto">
          <a:xfrm>
            <a:off x="1928813" y="4714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41</a:t>
            </a:r>
          </a:p>
        </p:txBody>
      </p:sp>
      <p:sp>
        <p:nvSpPr>
          <p:cNvPr id="7189" name="AutoShape 21">
            <a:hlinkClick r:id="rId22" action="ppaction://hlinksldjump" highlightClick="1"/>
          </p:cNvPr>
          <p:cNvSpPr>
            <a:spLocks noChangeArrowheads="1"/>
          </p:cNvSpPr>
          <p:nvPr/>
        </p:nvSpPr>
        <p:spPr bwMode="auto">
          <a:xfrm>
            <a:off x="500063" y="478631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37</a:t>
            </a:r>
          </a:p>
        </p:txBody>
      </p:sp>
      <p:sp>
        <p:nvSpPr>
          <p:cNvPr id="7190" name="AutoShape 23">
            <a:hlinkClick r:id="rId23" action="ppaction://hlinksldjump" highlightClick="1"/>
          </p:cNvPr>
          <p:cNvSpPr>
            <a:spLocks noChangeArrowheads="1"/>
          </p:cNvSpPr>
          <p:nvPr/>
        </p:nvSpPr>
        <p:spPr bwMode="auto">
          <a:xfrm>
            <a:off x="50006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2</a:t>
            </a:r>
          </a:p>
        </p:txBody>
      </p:sp>
      <p:sp>
        <p:nvSpPr>
          <p:cNvPr id="7191" name="AutoShape 24">
            <a:hlinkClick r:id="rId24" action="ppaction://hlinksldjump" highlightClick="1"/>
          </p:cNvPr>
          <p:cNvSpPr>
            <a:spLocks noChangeArrowheads="1"/>
          </p:cNvSpPr>
          <p:nvPr/>
        </p:nvSpPr>
        <p:spPr bwMode="auto">
          <a:xfrm>
            <a:off x="192881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3</a:t>
            </a:r>
          </a:p>
        </p:txBody>
      </p:sp>
      <p:sp>
        <p:nvSpPr>
          <p:cNvPr id="7192" name="AutoShape 25">
            <a:hlinkClick r:id="rId25" action="ppaction://hlinksldjump" highlightClick="1"/>
          </p:cNvPr>
          <p:cNvSpPr>
            <a:spLocks noChangeArrowheads="1"/>
          </p:cNvSpPr>
          <p:nvPr/>
        </p:nvSpPr>
        <p:spPr bwMode="auto">
          <a:xfrm>
            <a:off x="335756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4</a:t>
            </a:r>
          </a:p>
        </p:txBody>
      </p:sp>
      <p:sp>
        <p:nvSpPr>
          <p:cNvPr id="7193" name="AutoShape 26">
            <a:hlinkClick r:id="rId26" action="ppaction://hlinksldjump" highlightClick="1"/>
          </p:cNvPr>
          <p:cNvSpPr>
            <a:spLocks noChangeArrowheads="1"/>
          </p:cNvSpPr>
          <p:nvPr/>
        </p:nvSpPr>
        <p:spPr bwMode="auto">
          <a:xfrm>
            <a:off x="478631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5</a:t>
            </a:r>
          </a:p>
        </p:txBody>
      </p:sp>
      <p:sp>
        <p:nvSpPr>
          <p:cNvPr id="7194" name="AutoShape 27">
            <a:hlinkClick r:id="rId27" action="ppaction://hlinksldjump" highlightClick="1"/>
          </p:cNvPr>
          <p:cNvSpPr>
            <a:spLocks noChangeArrowheads="1"/>
          </p:cNvSpPr>
          <p:nvPr/>
        </p:nvSpPr>
        <p:spPr bwMode="auto">
          <a:xfrm>
            <a:off x="621506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6</a:t>
            </a:r>
          </a:p>
        </p:txBody>
      </p:sp>
      <p:sp>
        <p:nvSpPr>
          <p:cNvPr id="7195" name="AutoShape 28">
            <a:hlinkClick r:id="rId28" action="ppaction://hlinksldjump" highlightClick="1"/>
          </p:cNvPr>
          <p:cNvSpPr>
            <a:spLocks noChangeArrowheads="1"/>
          </p:cNvSpPr>
          <p:nvPr/>
        </p:nvSpPr>
        <p:spPr bwMode="auto">
          <a:xfrm>
            <a:off x="7643813" y="192881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13</a:t>
            </a:r>
            <a:endParaRPr lang="ru-RU" sz="2800" b="1">
              <a:latin typeface="Times New Roman" pitchFamily="18" charset="0"/>
            </a:endParaRPr>
          </a:p>
        </p:txBody>
      </p:sp>
      <p:sp>
        <p:nvSpPr>
          <p:cNvPr id="7196" name="AutoShape 29">
            <a:hlinkClick r:id="rId29" action="ppaction://hlinksldjump" highlightClick="1"/>
          </p:cNvPr>
          <p:cNvSpPr>
            <a:spLocks noChangeArrowheads="1"/>
          </p:cNvSpPr>
          <p:nvPr/>
        </p:nvSpPr>
        <p:spPr bwMode="auto">
          <a:xfrm>
            <a:off x="7643813" y="27860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19</a:t>
            </a:r>
            <a:endParaRPr lang="ru-RU" sz="2800" b="1">
              <a:latin typeface="Times New Roman" pitchFamily="18" charset="0"/>
            </a:endParaRPr>
          </a:p>
        </p:txBody>
      </p:sp>
      <p:sp>
        <p:nvSpPr>
          <p:cNvPr id="7197" name="AutoShape 30">
            <a:hlinkClick r:id="rId30" action="ppaction://hlinksldjump" highlightClick="1"/>
          </p:cNvPr>
          <p:cNvSpPr>
            <a:spLocks noChangeArrowheads="1"/>
          </p:cNvSpPr>
          <p:nvPr/>
        </p:nvSpPr>
        <p:spPr bwMode="auto">
          <a:xfrm>
            <a:off x="7643813" y="3786188"/>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31</a:t>
            </a:r>
          </a:p>
        </p:txBody>
      </p:sp>
      <p:sp>
        <p:nvSpPr>
          <p:cNvPr id="7198" name="AutoShape 31">
            <a:hlinkClick r:id="rId31" action="ppaction://hlinksldjump" highlightClick="1"/>
          </p:cNvPr>
          <p:cNvSpPr>
            <a:spLocks noChangeArrowheads="1"/>
          </p:cNvSpPr>
          <p:nvPr/>
        </p:nvSpPr>
        <p:spPr bwMode="auto">
          <a:xfrm>
            <a:off x="7643813" y="100012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7</a:t>
            </a:r>
            <a:endParaRPr lang="ru-RU" sz="2800" b="1">
              <a:latin typeface="Times New Roman" pitchFamily="18" charset="0"/>
            </a:endParaRPr>
          </a:p>
        </p:txBody>
      </p:sp>
      <p:sp>
        <p:nvSpPr>
          <p:cNvPr id="32" name="TextBox 31"/>
          <p:cNvSpPr txBox="1"/>
          <p:nvPr/>
        </p:nvSpPr>
        <p:spPr>
          <a:xfrm>
            <a:off x="714375" y="357188"/>
            <a:ext cx="7215188" cy="523875"/>
          </a:xfrm>
          <a:prstGeom prst="rect">
            <a:avLst/>
          </a:prstGeom>
          <a:noFill/>
        </p:spPr>
        <p:txBody>
          <a:bodyPr>
            <a:spAutoFit/>
          </a:bodyPr>
          <a:lstStyle/>
          <a:p>
            <a:pPr algn="ctr" fontAlgn="auto">
              <a:spcBef>
                <a:spcPts val="0"/>
              </a:spcBef>
              <a:spcAft>
                <a:spcPts val="0"/>
              </a:spcAft>
              <a:defRPr/>
            </a:pPr>
            <a:r>
              <a:rPr lang="ru-RU" sz="2800" i="1" dirty="0">
                <a:solidFill>
                  <a:schemeClr val="accent3">
                    <a:lumMod val="40000"/>
                    <a:lumOff val="60000"/>
                  </a:schemeClr>
                </a:solidFill>
                <a:latin typeface="+mn-lt"/>
                <a:cs typeface="+mn-cs"/>
              </a:rPr>
              <a:t>Признаки делимости</a:t>
            </a:r>
          </a:p>
        </p:txBody>
      </p:sp>
      <p:sp>
        <p:nvSpPr>
          <p:cNvPr id="7200" name="AutoShape 17">
            <a:hlinkClick r:id="rId32" action="ppaction://hlinksldjump" highlightClick="1"/>
          </p:cNvPr>
          <p:cNvSpPr>
            <a:spLocks noChangeArrowheads="1"/>
          </p:cNvSpPr>
          <p:nvPr/>
        </p:nvSpPr>
        <p:spPr bwMode="auto">
          <a:xfrm>
            <a:off x="7572375" y="4714875"/>
            <a:ext cx="1143000" cy="642938"/>
          </a:xfrm>
          <a:prstGeom prst="actionButtonBlank">
            <a:avLst/>
          </a:prstGeom>
          <a:solidFill>
            <a:srgbClr val="00B050"/>
          </a:solidFill>
          <a:ln w="9525">
            <a:noFill/>
            <a:miter lim="800000"/>
            <a:headEnd/>
            <a:tailEnd/>
          </a:ln>
        </p:spPr>
        <p:txBody>
          <a:bodyPr wrap="none" anchor="ctr"/>
          <a:lstStyle/>
          <a:p>
            <a:pPr algn="ctr"/>
            <a:r>
              <a:rPr lang="ru-RU" sz="2800" b="1">
                <a:latin typeface="Times New Roman" pitchFamily="18" charset="0"/>
              </a:rPr>
              <a:t>2013</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9</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Найдите все числа вида 13</a:t>
            </a:r>
            <a:r>
              <a:rPr lang="en-US" i="1" dirty="0" err="1" smtClean="0">
                <a:solidFill>
                  <a:schemeClr val="accent3">
                    <a:lumMod val="40000"/>
                    <a:lumOff val="60000"/>
                  </a:schemeClr>
                </a:solidFill>
              </a:rPr>
              <a:t>xy</a:t>
            </a:r>
            <a:r>
              <a:rPr lang="ru-RU" i="1" dirty="0" smtClean="0">
                <a:solidFill>
                  <a:schemeClr val="accent3">
                    <a:lumMod val="40000"/>
                    <a:lumOff val="60000"/>
                  </a:schemeClr>
                </a:solidFill>
              </a:rPr>
              <a:t>45</a:t>
            </a:r>
            <a:r>
              <a:rPr lang="en-US" i="1" dirty="0" smtClean="0">
                <a:solidFill>
                  <a:schemeClr val="accent3">
                    <a:lumMod val="40000"/>
                    <a:lumOff val="60000"/>
                  </a:schemeClr>
                </a:solidFill>
              </a:rPr>
              <a:t>z</a:t>
            </a:r>
            <a:r>
              <a:rPr lang="ru-RU" i="1" dirty="0" smtClean="0">
                <a:solidFill>
                  <a:schemeClr val="accent3">
                    <a:lumMod val="40000"/>
                    <a:lumOff val="60000"/>
                  </a:schemeClr>
                </a:solidFill>
              </a:rPr>
              <a:t>, которые делились бы на 792</a:t>
            </a:r>
            <a:r>
              <a:rPr lang="ru-RU" dirty="0" smtClean="0">
                <a:solidFill>
                  <a:schemeClr val="accent3">
                    <a:lumMod val="40000"/>
                    <a:lumOff val="60000"/>
                  </a:schemeClr>
                </a:solidFill>
              </a:rPr>
              <a:t>.</a:t>
            </a:r>
          </a:p>
          <a:p>
            <a:pPr eaLnBrk="1" hangingPunct="1">
              <a:defRPr/>
            </a:pPr>
            <a:endParaRPr lang="ru-RU"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Ответ</a:t>
            </a:r>
            <a:r>
              <a:rPr lang="ru-RU" dirty="0" smtClean="0">
                <a:solidFill>
                  <a:schemeClr val="accent3">
                    <a:lumMod val="40000"/>
                    <a:lumOff val="60000"/>
                  </a:schemeClr>
                </a:solidFill>
              </a:rPr>
              <a:t>:1380456</a:t>
            </a:r>
          </a:p>
          <a:p>
            <a:pPr eaLnBrk="1" hangingPunct="1">
              <a:defRPr/>
            </a:pPr>
            <a:endParaRPr lang="ru-RU" b="1"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Подсказка: Примените признаки делимости на 8, 9 и 11. </a:t>
            </a:r>
            <a:endParaRPr lang="ru-RU" b="1" dirty="0" smtClean="0">
              <a:solidFill>
                <a:schemeClr val="accent3">
                  <a:lumMod val="40000"/>
                  <a:lumOff val="60000"/>
                </a:schemeClr>
              </a:solidFill>
            </a:endParaRPr>
          </a:p>
          <a:p>
            <a:pPr eaLnBrk="1" hangingPunct="1">
              <a:defRPr/>
            </a:pPr>
            <a:endParaRPr lang="ru-RU" b="1" dirty="0" smtClean="0"/>
          </a:p>
          <a:p>
            <a:pPr eaLnBrk="1" hangingPunct="1">
              <a:defRPr/>
            </a:pPr>
            <a:endParaRPr lang="ru-RU" b="1" dirty="0" smtClean="0"/>
          </a:p>
          <a:p>
            <a:pPr eaLnBrk="1" hangingPunct="1">
              <a:defRPr/>
            </a:pPr>
            <a:endParaRPr lang="ru-RU" dirty="0"/>
          </a:p>
        </p:txBody>
      </p:sp>
      <p:sp>
        <p:nvSpPr>
          <p:cNvPr id="61444"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Число должно делится на 8. Единственное число, которое можно поставить вместо </a:t>
            </a:r>
            <a:r>
              <a:rPr lang="en-US" dirty="0" smtClean="0">
                <a:solidFill>
                  <a:schemeClr val="accent3">
                    <a:lumMod val="40000"/>
                    <a:lumOff val="60000"/>
                  </a:schemeClr>
                </a:solidFill>
              </a:rPr>
              <a:t>z</a:t>
            </a:r>
            <a:r>
              <a:rPr lang="ru-RU" dirty="0" smtClean="0">
                <a:solidFill>
                  <a:schemeClr val="accent3">
                    <a:lumMod val="40000"/>
                    <a:lumOff val="60000"/>
                  </a:schemeClr>
                </a:solidFill>
              </a:rPr>
              <a:t>-6,значит </a:t>
            </a:r>
            <a:r>
              <a:rPr lang="en-US" dirty="0" smtClean="0">
                <a:solidFill>
                  <a:schemeClr val="accent3">
                    <a:lumMod val="40000"/>
                    <a:lumOff val="60000"/>
                  </a:schemeClr>
                </a:solidFill>
              </a:rPr>
              <a:t>z</a:t>
            </a:r>
            <a:r>
              <a:rPr lang="ru-RU" dirty="0" smtClean="0">
                <a:solidFill>
                  <a:schemeClr val="accent3">
                    <a:lumMod val="40000"/>
                    <a:lumOff val="60000"/>
                  </a:schemeClr>
                </a:solidFill>
              </a:rPr>
              <a:t>= 6</a:t>
            </a:r>
          </a:p>
          <a:p>
            <a:pPr eaLnBrk="1" hangingPunct="1">
              <a:defRPr/>
            </a:pPr>
            <a:endParaRPr lang="ru-RU" b="1"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Число должно делится на 9.1+3+</a:t>
            </a:r>
            <a:r>
              <a:rPr lang="en-US" dirty="0" smtClean="0">
                <a:solidFill>
                  <a:schemeClr val="accent3">
                    <a:lumMod val="40000"/>
                    <a:lumOff val="60000"/>
                  </a:schemeClr>
                </a:solidFill>
              </a:rPr>
              <a:t>x</a:t>
            </a:r>
            <a:r>
              <a:rPr lang="ru-RU" dirty="0" smtClean="0">
                <a:solidFill>
                  <a:schemeClr val="accent3">
                    <a:lumMod val="40000"/>
                    <a:lumOff val="60000"/>
                  </a:schemeClr>
                </a:solidFill>
              </a:rPr>
              <a:t>+</a:t>
            </a:r>
            <a:r>
              <a:rPr lang="en-US" dirty="0" smtClean="0">
                <a:solidFill>
                  <a:schemeClr val="accent3">
                    <a:lumMod val="40000"/>
                    <a:lumOff val="60000"/>
                  </a:schemeClr>
                </a:solidFill>
              </a:rPr>
              <a:t>y</a:t>
            </a:r>
            <a:r>
              <a:rPr lang="ru-RU" dirty="0" smtClean="0">
                <a:solidFill>
                  <a:schemeClr val="accent3">
                    <a:lumMod val="40000"/>
                    <a:lumOff val="60000"/>
                  </a:schemeClr>
                </a:solidFill>
              </a:rPr>
              <a:t>+4+5+6=19+</a:t>
            </a:r>
            <a:r>
              <a:rPr lang="en-US" dirty="0" smtClean="0">
                <a:solidFill>
                  <a:schemeClr val="accent3">
                    <a:lumMod val="40000"/>
                    <a:lumOff val="60000"/>
                  </a:schemeClr>
                </a:solidFill>
              </a:rPr>
              <a:t>x</a:t>
            </a:r>
            <a:r>
              <a:rPr lang="ru-RU" dirty="0" smtClean="0">
                <a:solidFill>
                  <a:schemeClr val="accent3">
                    <a:lumMod val="40000"/>
                    <a:lumOff val="60000"/>
                  </a:schemeClr>
                </a:solidFill>
              </a:rPr>
              <a:t>+</a:t>
            </a:r>
            <a:r>
              <a:rPr lang="en-US" dirty="0" smtClean="0">
                <a:solidFill>
                  <a:schemeClr val="accent3">
                    <a:lumMod val="40000"/>
                    <a:lumOff val="60000"/>
                  </a:schemeClr>
                </a:solidFill>
              </a:rPr>
              <a:t>y</a:t>
            </a:r>
            <a:r>
              <a:rPr lang="ru-RU" dirty="0" smtClean="0">
                <a:solidFill>
                  <a:schemeClr val="accent3">
                    <a:lumMod val="40000"/>
                    <a:lumOff val="60000"/>
                  </a:schemeClr>
                </a:solidFill>
              </a:rPr>
              <a:t> доп. </a:t>
            </a:r>
            <a:r>
              <a:rPr lang="en-US" dirty="0" smtClean="0">
                <a:solidFill>
                  <a:schemeClr val="accent3">
                    <a:lumMod val="40000"/>
                    <a:lumOff val="60000"/>
                  </a:schemeClr>
                </a:solidFill>
              </a:rPr>
              <a:t>x</a:t>
            </a:r>
            <a:r>
              <a:rPr lang="ru-RU" dirty="0" smtClean="0">
                <a:solidFill>
                  <a:schemeClr val="accent3">
                    <a:lumMod val="40000"/>
                    <a:lumOff val="60000"/>
                  </a:schemeClr>
                </a:solidFill>
              </a:rPr>
              <a:t>=8, то </a:t>
            </a:r>
            <a:r>
              <a:rPr lang="en-US" dirty="0" smtClean="0">
                <a:solidFill>
                  <a:schemeClr val="accent3">
                    <a:lumMod val="40000"/>
                    <a:lumOff val="60000"/>
                  </a:schemeClr>
                </a:solidFill>
              </a:rPr>
              <a:t>y</a:t>
            </a:r>
            <a:r>
              <a:rPr lang="ru-RU" dirty="0" smtClean="0">
                <a:solidFill>
                  <a:schemeClr val="accent3">
                    <a:lumMod val="40000"/>
                    <a:lumOff val="60000"/>
                  </a:schemeClr>
                </a:solidFill>
              </a:rPr>
              <a:t> либо 0, либо 9. 13+80+45+60=198и 19+80=99, что делится на 11</a:t>
            </a:r>
            <a:endParaRPr lang="ru-RU" b="1"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 </a:t>
            </a: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10</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Коля Васин выписал пример на умножение, а затем заменил все цифры буквами: одинаковые цифры одинаковыми буквами, а разные—разными. Получилось равенство </a:t>
            </a:r>
            <a:r>
              <a:rPr lang="en-US" i="1" dirty="0" err="1" smtClean="0">
                <a:solidFill>
                  <a:schemeClr val="accent3">
                    <a:lumMod val="40000"/>
                    <a:lumOff val="60000"/>
                  </a:schemeClr>
                </a:solidFill>
              </a:rPr>
              <a:t>ab∙cd</a:t>
            </a:r>
            <a:r>
              <a:rPr lang="en-US" i="1" dirty="0" smtClean="0">
                <a:solidFill>
                  <a:schemeClr val="accent3">
                    <a:lumMod val="40000"/>
                    <a:lumOff val="60000"/>
                  </a:schemeClr>
                </a:solidFill>
              </a:rPr>
              <a:t>=</a:t>
            </a:r>
            <a:r>
              <a:rPr lang="en-US" i="1" dirty="0" err="1" smtClean="0">
                <a:solidFill>
                  <a:schemeClr val="accent3">
                    <a:lumMod val="40000"/>
                    <a:lumOff val="60000"/>
                  </a:schemeClr>
                </a:solidFill>
              </a:rPr>
              <a:t>effe</a:t>
            </a:r>
            <a:r>
              <a:rPr lang="ru-RU" i="1" dirty="0" smtClean="0">
                <a:solidFill>
                  <a:schemeClr val="accent3">
                    <a:lumMod val="40000"/>
                    <a:lumOff val="60000"/>
                  </a:schemeClr>
                </a:solidFill>
              </a:rPr>
              <a:t>. Не ошибся ли Коля?</a:t>
            </a:r>
          </a:p>
          <a:p>
            <a:pPr eaLnBrk="1" hangingPunct="1">
              <a:defRPr/>
            </a:pPr>
            <a:endParaRPr lang="ru-RU"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Подсказка: Примените признак делимости на 11.</a:t>
            </a:r>
            <a:endParaRPr lang="ru-RU" b="1" dirty="0" smtClean="0">
              <a:solidFill>
                <a:schemeClr val="accent3">
                  <a:lumMod val="40000"/>
                  <a:lumOff val="60000"/>
                </a:schemeClr>
              </a:solidFill>
            </a:endParaRPr>
          </a:p>
          <a:p>
            <a:pPr eaLnBrk="1" hangingPunct="1">
              <a:defRPr/>
            </a:pPr>
            <a:endParaRPr lang="ru-RU" b="1" dirty="0">
              <a:solidFill>
                <a:schemeClr val="accent3">
                  <a:lumMod val="40000"/>
                  <a:lumOff val="60000"/>
                </a:schemeClr>
              </a:solidFill>
            </a:endParaRPr>
          </a:p>
        </p:txBody>
      </p:sp>
      <p:sp>
        <p:nvSpPr>
          <p:cNvPr id="6349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a:lstStyle/>
          <a:p>
            <a:pPr eaLnBrk="1" hangingPunct="1">
              <a:defRPr/>
            </a:pPr>
            <a:r>
              <a:rPr lang="ru-RU" u="sng" dirty="0" smtClean="0">
                <a:solidFill>
                  <a:schemeClr val="accent3">
                    <a:lumMod val="40000"/>
                    <a:lumOff val="60000"/>
                  </a:schemeClr>
                </a:solidFill>
              </a:rPr>
              <a:t>Решение</a:t>
            </a:r>
            <a:r>
              <a:rPr lang="ru-RU" dirty="0" smtClean="0">
                <a:solidFill>
                  <a:schemeClr val="accent3">
                    <a:lumMod val="40000"/>
                    <a:lumOff val="60000"/>
                  </a:schemeClr>
                </a:solidFill>
              </a:rPr>
              <a:t>: Результат умножения (число справа) делится на 11 (по признаку делимости). Значит, на 11 делится один из множителей. Но двухзначное число кратно 11, если равны его цифры. Значит, либо </a:t>
            </a:r>
            <a:r>
              <a:rPr lang="en-US" dirty="0" smtClean="0">
                <a:solidFill>
                  <a:schemeClr val="accent3">
                    <a:lumMod val="40000"/>
                    <a:lumOff val="60000"/>
                  </a:schemeClr>
                </a:solidFill>
              </a:rPr>
              <a:t>a</a:t>
            </a:r>
            <a:r>
              <a:rPr lang="ru-RU" dirty="0" smtClean="0">
                <a:solidFill>
                  <a:schemeClr val="accent3">
                    <a:lumMod val="40000"/>
                    <a:lumOff val="60000"/>
                  </a:schemeClr>
                </a:solidFill>
              </a:rPr>
              <a:t>=</a:t>
            </a:r>
            <a:r>
              <a:rPr lang="en-US" dirty="0" smtClean="0">
                <a:solidFill>
                  <a:schemeClr val="accent3">
                    <a:lumMod val="40000"/>
                    <a:lumOff val="60000"/>
                  </a:schemeClr>
                </a:solidFill>
              </a:rPr>
              <a:t>b</a:t>
            </a:r>
            <a:r>
              <a:rPr lang="ru-RU" dirty="0" smtClean="0">
                <a:solidFill>
                  <a:schemeClr val="accent3">
                    <a:lumMod val="40000"/>
                    <a:lumOff val="60000"/>
                  </a:schemeClr>
                </a:solidFill>
              </a:rPr>
              <a:t>, либо </a:t>
            </a:r>
            <a:r>
              <a:rPr lang="en-US" dirty="0" smtClean="0">
                <a:solidFill>
                  <a:schemeClr val="accent3">
                    <a:lumMod val="40000"/>
                    <a:lumOff val="60000"/>
                  </a:schemeClr>
                </a:solidFill>
              </a:rPr>
              <a:t>c</a:t>
            </a:r>
            <a:r>
              <a:rPr lang="ru-RU" dirty="0" smtClean="0">
                <a:solidFill>
                  <a:schemeClr val="accent3">
                    <a:lumMod val="40000"/>
                    <a:lumOff val="60000"/>
                  </a:schemeClr>
                </a:solidFill>
              </a:rPr>
              <a:t>=</a:t>
            </a:r>
            <a:r>
              <a:rPr lang="en-US" dirty="0" smtClean="0">
                <a:solidFill>
                  <a:schemeClr val="accent3">
                    <a:lumMod val="40000"/>
                    <a:lumOff val="60000"/>
                  </a:schemeClr>
                </a:solidFill>
              </a:rPr>
              <a:t>d</a:t>
            </a:r>
            <a:r>
              <a:rPr lang="ru-RU" dirty="0" smtClean="0">
                <a:solidFill>
                  <a:schemeClr val="accent3">
                    <a:lumMod val="40000"/>
                    <a:lumOff val="60000"/>
                  </a:schemeClr>
                </a:solidFill>
              </a:rPr>
              <a:t>, что противоречит условию.</a:t>
            </a:r>
          </a:p>
          <a:p>
            <a:pPr eaLnBrk="1" hangingPunct="1">
              <a:defRPr/>
            </a:pPr>
            <a:r>
              <a:rPr lang="ru-RU" dirty="0" smtClean="0">
                <a:solidFill>
                  <a:schemeClr val="accent3">
                    <a:lumMod val="40000"/>
                    <a:lumOff val="60000"/>
                  </a:schemeClr>
                </a:solidFill>
              </a:rPr>
              <a:t> </a:t>
            </a:r>
            <a:endParaRPr lang="ru-RU" dirty="0">
              <a:solidFill>
                <a:schemeClr val="accent3">
                  <a:lumMod val="40000"/>
                  <a:lumOff val="60000"/>
                </a:schemeClr>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62"/>
          </a:xfrm>
        </p:spPr>
        <p:txBody>
          <a:bodyPr/>
          <a:lstStyle/>
          <a:p>
            <a:pPr eaLnBrk="1" hangingPunct="1">
              <a:defRPr/>
            </a:pPr>
            <a:r>
              <a:rPr lang="ru-RU" dirty="0" smtClean="0">
                <a:solidFill>
                  <a:schemeClr val="accent3">
                    <a:lumMod val="40000"/>
                    <a:lumOff val="60000"/>
                  </a:schemeClr>
                </a:solidFill>
              </a:rPr>
              <a:t>Задача 11</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57200" y="1000125"/>
            <a:ext cx="8229600" cy="5429250"/>
          </a:xfrm>
        </p:spPr>
        <p:txBody>
          <a:bodyPr/>
          <a:lstStyle/>
          <a:p>
            <a:pPr eaLnBrk="1" hangingPunct="1">
              <a:defRPr/>
            </a:pPr>
            <a:r>
              <a:rPr lang="ru-RU" sz="2200" i="1" dirty="0" smtClean="0">
                <a:solidFill>
                  <a:schemeClr val="accent3">
                    <a:lumMod val="40000"/>
                    <a:lumOff val="60000"/>
                  </a:schemeClr>
                </a:solidFill>
              </a:rPr>
              <a:t>Найдите все такие трехзначные числа, которые в 12 раз больше суммы своих цифр.</a:t>
            </a:r>
          </a:p>
          <a:p>
            <a:pPr eaLnBrk="1" hangingPunct="1">
              <a:defRPr/>
            </a:pPr>
            <a:endParaRPr lang="ru-RU" sz="2200" dirty="0" smtClean="0">
              <a:solidFill>
                <a:schemeClr val="accent3">
                  <a:lumMod val="40000"/>
                  <a:lumOff val="60000"/>
                </a:schemeClr>
              </a:solidFill>
            </a:endParaRPr>
          </a:p>
          <a:p>
            <a:pPr eaLnBrk="1" hangingPunct="1">
              <a:defRPr/>
            </a:pPr>
            <a:r>
              <a:rPr lang="ru-RU" sz="2200" u="sng" dirty="0" smtClean="0">
                <a:solidFill>
                  <a:schemeClr val="accent3">
                    <a:lumMod val="40000"/>
                    <a:lumOff val="60000"/>
                  </a:schemeClr>
                </a:solidFill>
              </a:rPr>
              <a:t>Ответ</a:t>
            </a:r>
            <a:r>
              <a:rPr lang="ru-RU" sz="2200" dirty="0" smtClean="0">
                <a:solidFill>
                  <a:schemeClr val="accent3">
                    <a:lumMod val="40000"/>
                    <a:lumOff val="60000"/>
                  </a:schemeClr>
                </a:solidFill>
              </a:rPr>
              <a:t>: 108.</a:t>
            </a:r>
          </a:p>
          <a:p>
            <a:pPr eaLnBrk="1" hangingPunct="1">
              <a:defRPr/>
            </a:pPr>
            <a:endParaRPr lang="ru-RU" sz="2200" b="1" dirty="0" smtClean="0">
              <a:solidFill>
                <a:schemeClr val="accent3">
                  <a:lumMod val="40000"/>
                  <a:lumOff val="60000"/>
                </a:schemeClr>
              </a:solidFill>
            </a:endParaRPr>
          </a:p>
          <a:p>
            <a:pPr eaLnBrk="1" hangingPunct="1">
              <a:defRPr/>
            </a:pPr>
            <a:r>
              <a:rPr lang="ru-RU" sz="2200" u="sng" dirty="0" smtClean="0">
                <a:solidFill>
                  <a:schemeClr val="accent3">
                    <a:lumMod val="40000"/>
                    <a:lumOff val="60000"/>
                  </a:schemeClr>
                </a:solidFill>
              </a:rPr>
              <a:t>Решение</a:t>
            </a:r>
            <a:r>
              <a:rPr lang="ru-RU" sz="2200" dirty="0" smtClean="0">
                <a:solidFill>
                  <a:schemeClr val="accent3">
                    <a:lumMod val="40000"/>
                    <a:lumOff val="60000"/>
                  </a:schemeClr>
                </a:solidFill>
              </a:rPr>
              <a:t>: Число получается из суммы своих цифр умножением на 12, значит, оно кратно 3. Значит сумма цифр также делится на 3. Поэтому само число должно делиться на 9. Кроме того оно делится на 4. Следовательно,  нужно искать среди чисел, которые делятся на 36. Поскольку сумма цифр трехзначного числа меньше 9+9+9= 27, то само число может быть не больше 27</a:t>
            </a:r>
            <a:r>
              <a:rPr lang="ru-RU" sz="2200" baseline="30000" dirty="0" smtClean="0">
                <a:solidFill>
                  <a:schemeClr val="accent3">
                    <a:lumMod val="40000"/>
                    <a:lumOff val="60000"/>
                  </a:schemeClr>
                </a:solidFill>
              </a:rPr>
              <a:t>.</a:t>
            </a:r>
            <a:r>
              <a:rPr lang="ru-RU" sz="2200" dirty="0" smtClean="0">
                <a:solidFill>
                  <a:schemeClr val="accent3">
                    <a:lumMod val="40000"/>
                    <a:lumOff val="60000"/>
                  </a:schemeClr>
                </a:solidFill>
              </a:rPr>
              <a:t>12 = 324. Перебор можно еще сократить, если заметить, что сумма цифр может быть не больше 18 (она делится на 9 и меньше 27). Поэтому само число не больше18</a:t>
            </a:r>
            <a:r>
              <a:rPr lang="ru-RU" sz="2200" baseline="30000" dirty="0" smtClean="0">
                <a:solidFill>
                  <a:schemeClr val="accent3">
                    <a:lumMod val="40000"/>
                    <a:lumOff val="60000"/>
                  </a:schemeClr>
                </a:solidFill>
              </a:rPr>
              <a:t>.</a:t>
            </a:r>
            <a:r>
              <a:rPr lang="ru-RU" sz="2200" dirty="0" smtClean="0">
                <a:solidFill>
                  <a:schemeClr val="accent3">
                    <a:lumMod val="40000"/>
                    <a:lumOff val="60000"/>
                  </a:schemeClr>
                </a:solidFill>
              </a:rPr>
              <a:t>12 = 216. Осталось перебрать числа 108, 144, 180, 216.</a:t>
            </a:r>
            <a:endParaRPr lang="ru-RU" sz="2200" b="1" dirty="0" smtClean="0">
              <a:solidFill>
                <a:schemeClr val="accent3">
                  <a:lumMod val="40000"/>
                  <a:lumOff val="60000"/>
                </a:schemeClr>
              </a:solidFill>
            </a:endParaRPr>
          </a:p>
          <a:p>
            <a:pPr eaLnBrk="1" hangingPunct="1">
              <a:defRPr/>
            </a:pPr>
            <a:endParaRPr lang="ru-RU" sz="2200" dirty="0">
              <a:solidFill>
                <a:schemeClr val="accent3">
                  <a:lumMod val="40000"/>
                  <a:lumOff val="60000"/>
                </a:schemeClr>
              </a:solidFill>
            </a:endParaRPr>
          </a:p>
        </p:txBody>
      </p:sp>
      <p:sp>
        <p:nvSpPr>
          <p:cNvPr id="65540" name="AutoShape 34">
            <a:hlinkClick r:id="rId2" action="ppaction://hlinksldjump" highlightClick="1"/>
          </p:cNvPr>
          <p:cNvSpPr>
            <a:spLocks noChangeArrowheads="1"/>
          </p:cNvSpPr>
          <p:nvPr/>
        </p:nvSpPr>
        <p:spPr bwMode="auto">
          <a:xfrm>
            <a:off x="8001000" y="5929313"/>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12</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500063" y="1143000"/>
            <a:ext cx="8229600" cy="4686300"/>
          </a:xfrm>
        </p:spPr>
        <p:txBody>
          <a:bodyPr/>
          <a:lstStyle/>
          <a:p>
            <a:pPr eaLnBrk="1" hangingPunct="1">
              <a:defRPr/>
            </a:pPr>
            <a:r>
              <a:rPr lang="ru-RU" sz="2300" i="1" dirty="0" smtClean="0">
                <a:solidFill>
                  <a:schemeClr val="accent3">
                    <a:lumMod val="40000"/>
                    <a:lumOff val="60000"/>
                  </a:schemeClr>
                </a:solidFill>
              </a:rPr>
              <a:t>Ваня задумал простое трёхзначное число, все цифры которого различны. На какую цифру оно может оканчиваться, если его последняя цифра равна сумме первых двух?</a:t>
            </a:r>
          </a:p>
          <a:p>
            <a:pPr eaLnBrk="1" hangingPunct="1">
              <a:defRPr/>
            </a:pPr>
            <a:endParaRPr lang="ru-RU" sz="2300" dirty="0" smtClean="0">
              <a:solidFill>
                <a:schemeClr val="accent3">
                  <a:lumMod val="40000"/>
                  <a:lumOff val="60000"/>
                </a:schemeClr>
              </a:solidFill>
            </a:endParaRPr>
          </a:p>
          <a:p>
            <a:pPr eaLnBrk="1" hangingPunct="1">
              <a:defRPr/>
            </a:pPr>
            <a:r>
              <a:rPr lang="ru-RU" sz="2300" u="sng" dirty="0" smtClean="0">
                <a:solidFill>
                  <a:schemeClr val="accent3">
                    <a:lumMod val="40000"/>
                    <a:lumOff val="60000"/>
                  </a:schemeClr>
                </a:solidFill>
              </a:rPr>
              <a:t>Ответ</a:t>
            </a:r>
            <a:r>
              <a:rPr lang="ru-RU" sz="2300" dirty="0" smtClean="0">
                <a:solidFill>
                  <a:schemeClr val="accent3">
                    <a:lumMod val="40000"/>
                    <a:lumOff val="60000"/>
                  </a:schemeClr>
                </a:solidFill>
              </a:rPr>
              <a:t>: Только на 7</a:t>
            </a:r>
          </a:p>
          <a:p>
            <a:pPr eaLnBrk="1" hangingPunct="1">
              <a:defRPr/>
            </a:pPr>
            <a:endParaRPr lang="ru-RU" sz="2300" b="1" dirty="0" smtClean="0">
              <a:solidFill>
                <a:schemeClr val="accent3">
                  <a:lumMod val="40000"/>
                  <a:lumOff val="60000"/>
                </a:schemeClr>
              </a:solidFill>
            </a:endParaRPr>
          </a:p>
          <a:p>
            <a:pPr eaLnBrk="1" hangingPunct="1">
              <a:defRPr/>
            </a:pPr>
            <a:r>
              <a:rPr lang="ru-RU" sz="2300" u="sng" dirty="0" smtClean="0">
                <a:solidFill>
                  <a:schemeClr val="accent3">
                    <a:lumMod val="40000"/>
                    <a:lumOff val="60000"/>
                  </a:schemeClr>
                </a:solidFill>
              </a:rPr>
              <a:t>Решение</a:t>
            </a:r>
            <a:r>
              <a:rPr lang="ru-RU" sz="2300" dirty="0" smtClean="0">
                <a:solidFill>
                  <a:schemeClr val="accent3">
                    <a:lumMod val="40000"/>
                    <a:lumOff val="60000"/>
                  </a:schemeClr>
                </a:solidFill>
              </a:rPr>
              <a:t>: Очевидно, что последняя цифра больше 1. Трёхзначное простое число не может оканчиваться ни на чётную цифру (т. е. на 0, 2, 4, 6 или 8), ни на цифру 5. Если последняя цифра 3 или 9, то сумма всех цифр числа, равная удвоенной последней цифре, делится на 3, а тогда само число делится на 3. Таким образом, осталась только цифра семь</a:t>
            </a:r>
            <a:r>
              <a:rPr lang="ru-RU" sz="2300" b="1" dirty="0" smtClean="0">
                <a:solidFill>
                  <a:schemeClr val="accent3">
                    <a:lumMod val="40000"/>
                    <a:lumOff val="60000"/>
                  </a:schemeClr>
                </a:solidFill>
              </a:rPr>
              <a:t>.</a:t>
            </a:r>
          </a:p>
          <a:p>
            <a:pPr eaLnBrk="1" hangingPunct="1">
              <a:defRPr/>
            </a:pPr>
            <a:endParaRPr lang="ru-RU" sz="2300" dirty="0"/>
          </a:p>
        </p:txBody>
      </p:sp>
      <p:sp>
        <p:nvSpPr>
          <p:cNvPr id="66564" name="AutoShape 34">
            <a:hlinkClick r:id="rId2" action="ppaction://hlinksldjump" highlightClick="1"/>
          </p:cNvPr>
          <p:cNvSpPr>
            <a:spLocks noChangeArrowheads="1"/>
          </p:cNvSpPr>
          <p:nvPr/>
        </p:nvSpPr>
        <p:spPr bwMode="auto">
          <a:xfrm>
            <a:off x="8001000" y="5786438"/>
            <a:ext cx="792163"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13</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sz="2400" i="1" dirty="0" smtClean="0">
                <a:solidFill>
                  <a:schemeClr val="accent3">
                    <a:lumMod val="40000"/>
                    <a:lumOff val="60000"/>
                  </a:schemeClr>
                </a:solidFill>
              </a:rPr>
              <a:t>Может ли число, записываемое с помощью 10 нулей, 10 единиц и 10 двоек, быть точным квадратом?</a:t>
            </a:r>
          </a:p>
          <a:p>
            <a:pPr eaLnBrk="1" hangingPunct="1">
              <a:defRPr/>
            </a:pPr>
            <a:endParaRPr lang="ru-RU" sz="2400" dirty="0" smtClean="0">
              <a:solidFill>
                <a:schemeClr val="accent3">
                  <a:lumMod val="40000"/>
                  <a:lumOff val="60000"/>
                </a:schemeClr>
              </a:solidFill>
            </a:endParaRPr>
          </a:p>
          <a:p>
            <a:pPr eaLnBrk="1" hangingPunct="1">
              <a:defRPr/>
            </a:pPr>
            <a:r>
              <a:rPr lang="ru-RU" sz="2400" u="sng" dirty="0" smtClean="0">
                <a:solidFill>
                  <a:schemeClr val="accent3">
                    <a:lumMod val="40000"/>
                    <a:lumOff val="60000"/>
                  </a:schemeClr>
                </a:solidFill>
              </a:rPr>
              <a:t>Ответ</a:t>
            </a:r>
            <a:r>
              <a:rPr lang="ru-RU" sz="2400" dirty="0" smtClean="0">
                <a:solidFill>
                  <a:schemeClr val="accent3">
                    <a:lumMod val="40000"/>
                    <a:lumOff val="60000"/>
                  </a:schemeClr>
                </a:solidFill>
              </a:rPr>
              <a:t>: не может.</a:t>
            </a:r>
          </a:p>
          <a:p>
            <a:pPr eaLnBrk="1" hangingPunct="1">
              <a:defRPr/>
            </a:pPr>
            <a:endParaRPr lang="ru-RU" sz="2400" b="1" dirty="0" smtClean="0">
              <a:solidFill>
                <a:schemeClr val="accent3">
                  <a:lumMod val="40000"/>
                  <a:lumOff val="60000"/>
                </a:schemeClr>
              </a:solidFill>
            </a:endParaRPr>
          </a:p>
          <a:p>
            <a:pPr eaLnBrk="1" hangingPunct="1">
              <a:defRPr/>
            </a:pPr>
            <a:r>
              <a:rPr lang="ru-RU" sz="2400" u="sng" dirty="0" smtClean="0">
                <a:solidFill>
                  <a:schemeClr val="accent3">
                    <a:lumMod val="40000"/>
                    <a:lumOff val="60000"/>
                  </a:schemeClr>
                </a:solidFill>
              </a:rPr>
              <a:t>Решение</a:t>
            </a:r>
            <a:r>
              <a:rPr lang="ru-RU" sz="2400" dirty="0" smtClean="0">
                <a:solidFill>
                  <a:schemeClr val="accent3">
                    <a:lumMod val="40000"/>
                    <a:lumOff val="60000"/>
                  </a:schemeClr>
                </a:solidFill>
              </a:rPr>
              <a:t>: Рассмотрим сумму цифр написанного числа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Она равна 0∙10+1∙10+2∙10=30. Поскольку 30 делится на 3, то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должно делиться на 3 (согласно признаку делимости на 3). Если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 точный квадрат, то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должно делиться и на 3</a:t>
            </a:r>
            <a:r>
              <a:rPr lang="ru-RU" sz="2400" baseline="30000" dirty="0" smtClean="0">
                <a:solidFill>
                  <a:schemeClr val="accent3">
                    <a:lumMod val="40000"/>
                    <a:lumOff val="60000"/>
                  </a:schemeClr>
                </a:solidFill>
              </a:rPr>
              <a:t>2</a:t>
            </a:r>
            <a:r>
              <a:rPr lang="ru-RU" sz="2400" dirty="0" smtClean="0">
                <a:solidFill>
                  <a:schemeClr val="accent3">
                    <a:lumMod val="40000"/>
                    <a:lumOff val="60000"/>
                  </a:schemeClr>
                </a:solidFill>
              </a:rPr>
              <a:t>=9. Однако сумма цифр числа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(равная 30) не делится на 9, следовательно и </a:t>
            </a:r>
            <a:r>
              <a:rPr lang="ru-RU" sz="2400" dirty="0" err="1" smtClean="0">
                <a:solidFill>
                  <a:schemeClr val="accent3">
                    <a:lumMod val="40000"/>
                    <a:lumOff val="60000"/>
                  </a:schemeClr>
                </a:solidFill>
              </a:rPr>
              <a:t>n</a:t>
            </a:r>
            <a:r>
              <a:rPr lang="ru-RU" sz="2400" dirty="0" smtClean="0">
                <a:solidFill>
                  <a:schemeClr val="accent3">
                    <a:lumMod val="40000"/>
                    <a:lumOff val="60000"/>
                  </a:schemeClr>
                </a:solidFill>
              </a:rPr>
              <a:t> не может делиться на 9 по признаку делимости на 9.</a:t>
            </a:r>
            <a:endParaRPr lang="ru-RU" sz="24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67588"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14</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В клетки таблицы 100×100 записаны ненулевые цифры. Оказалось, что все 100 стозначных чисел, записанных по горизонтали, делятся на 11. Могло ли так оказаться, что ровно 99 стозначных чисел, записанных по вертикали, также делятся на 11?</a:t>
            </a:r>
          </a:p>
          <a:p>
            <a:pPr eaLnBrk="1" hangingPunct="1">
              <a:defRPr/>
            </a:pPr>
            <a:endParaRPr lang="ru-RU" i="1"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Ответ</a:t>
            </a:r>
            <a:r>
              <a:rPr lang="ru-RU" dirty="0" smtClean="0">
                <a:solidFill>
                  <a:schemeClr val="accent3">
                    <a:lumMod val="40000"/>
                    <a:lumOff val="60000"/>
                  </a:schemeClr>
                </a:solidFill>
              </a:rPr>
              <a:t>: Не могло</a:t>
            </a:r>
            <a:endParaRPr lang="ru-RU" b="1" dirty="0" smtClean="0">
              <a:solidFill>
                <a:schemeClr val="accent3">
                  <a:lumMod val="40000"/>
                  <a:lumOff val="60000"/>
                </a:schemeClr>
              </a:solidFill>
            </a:endParaRPr>
          </a:p>
          <a:p>
            <a:pPr eaLnBrk="1" hangingPunct="1">
              <a:defRPr/>
            </a:pPr>
            <a:endParaRPr lang="ru-RU" dirty="0" smtClean="0">
              <a:solidFill>
                <a:schemeClr val="accent3">
                  <a:lumMod val="40000"/>
                  <a:lumOff val="60000"/>
                </a:schemeClr>
              </a:solidFill>
            </a:endParaRPr>
          </a:p>
          <a:p>
            <a:pPr eaLnBrk="1" hangingPunct="1">
              <a:defRPr/>
            </a:pPr>
            <a:endParaRPr lang="ru-RU" dirty="0"/>
          </a:p>
        </p:txBody>
      </p:sp>
      <p:sp>
        <p:nvSpPr>
          <p:cNvPr id="6861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625" y="285750"/>
            <a:ext cx="8229600" cy="5697538"/>
          </a:xfrm>
        </p:spPr>
        <p:txBody>
          <a:bodyPr/>
          <a:lstStyle/>
          <a:p>
            <a:pPr eaLnBrk="1" hangingPunct="1">
              <a:defRPr/>
            </a:pPr>
            <a:r>
              <a:rPr lang="ru-RU" sz="2000" u="sng" dirty="0" smtClean="0">
                <a:solidFill>
                  <a:schemeClr val="accent3">
                    <a:lumMod val="40000"/>
                    <a:lumOff val="60000"/>
                  </a:schemeClr>
                </a:solidFill>
              </a:rPr>
              <a:t>Решение</a:t>
            </a:r>
            <a:r>
              <a:rPr lang="ru-RU" sz="2000" dirty="0" smtClean="0">
                <a:solidFill>
                  <a:schemeClr val="accent3">
                    <a:lumMod val="40000"/>
                    <a:lumOff val="60000"/>
                  </a:schemeClr>
                </a:solidFill>
              </a:rPr>
              <a:t>: Предположим, что требуемая расстановка цифр возможна.</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Напомним критерий делимости числа на 11: число делится на 11 тогда и только тогда, когда сумма его цифр, стоящих на четных местах, имеет тот же остаток при делении на 11, что и сумма цифр, стоящих на нечетных местах.</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Рассмотрим шахматную раскраску клеток нашей таблицы. </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Тогда в каждой строке сумма цифр, стоящих на черных клетках, имеет тот же остаток при делении на 11, что и сумма цифр, стоящих на белых клетках.</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То есть и во всей таблице сумма цифр, стоящих на черных клетках, имеет тот же остаток при делении на 11, что и сумма цифр, стоящих на белых клетках.</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Рассмотрим теперь 99 столбцов, в которых получились делящиеся на 11 числа. Для клеток этих столбцов аналогично получаем, что сумма цифр, стоящих на черных клетках, имеет тот же остаток при делении на 11, что и сумма цифр, стоящих на белых клетках.</a:t>
            </a:r>
            <a:br>
              <a:rPr lang="ru-RU" sz="2000" dirty="0" smtClean="0">
                <a:solidFill>
                  <a:schemeClr val="accent3">
                    <a:lumMod val="40000"/>
                    <a:lumOff val="60000"/>
                  </a:schemeClr>
                </a:solidFill>
              </a:rPr>
            </a:br>
            <a:r>
              <a:rPr lang="ru-RU" sz="2000" dirty="0" smtClean="0">
                <a:solidFill>
                  <a:schemeClr val="accent3">
                    <a:lumMod val="40000"/>
                    <a:lumOff val="60000"/>
                  </a:schemeClr>
                </a:solidFill>
              </a:rPr>
              <a:t>Но тогда и в оставшемся столбце получаем, что сумма цифр, стоящих на черных клетках, имеет тот же остаток при делении на 11, что и сумма цифр, стоящих на белых клетках. Но это означает, что это число делится на 11.</a:t>
            </a:r>
            <a:endParaRPr lang="ru-RU" sz="20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69635" name="AutoShape 34">
            <a:hlinkClick r:id="rId2" action="ppaction://hlinksldjump" highlightClick="1"/>
          </p:cNvPr>
          <p:cNvSpPr>
            <a:spLocks noChangeArrowheads="1"/>
          </p:cNvSpPr>
          <p:nvPr/>
        </p:nvSpPr>
        <p:spPr bwMode="auto">
          <a:xfrm>
            <a:off x="8072438" y="5715000"/>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50"/>
          </a:xfrm>
        </p:spPr>
        <p:txBody>
          <a:bodyPr/>
          <a:lstStyle/>
          <a:p>
            <a:pPr eaLnBrk="1" hangingPunct="1">
              <a:defRPr/>
            </a:pPr>
            <a:r>
              <a:rPr lang="ru-RU" dirty="0" smtClean="0">
                <a:solidFill>
                  <a:schemeClr val="accent3">
                    <a:lumMod val="40000"/>
                    <a:lumOff val="60000"/>
                  </a:schemeClr>
                </a:solidFill>
              </a:rPr>
              <a:t>Задача 15</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000125"/>
            <a:ext cx="8429625" cy="5715000"/>
          </a:xfrm>
        </p:spPr>
        <p:txBody>
          <a:bodyPr/>
          <a:lstStyle/>
          <a:p>
            <a:pPr eaLnBrk="1" hangingPunct="1">
              <a:defRPr/>
            </a:pPr>
            <a:r>
              <a:rPr lang="ru-RU" sz="2100" i="1" dirty="0" smtClean="0">
                <a:solidFill>
                  <a:schemeClr val="accent3">
                    <a:lumMod val="40000"/>
                    <a:lumOff val="60000"/>
                  </a:schemeClr>
                </a:solidFill>
              </a:rPr>
              <a:t>В клетках таблицы 5×5 стоят ненулевые цифры. В каждой строке и в каждом столбце из всех стоящих там цифр составлены десять 5-значных чисел. Может ли оказаться, что из всех этих чисел ровно одно не делится на 3?</a:t>
            </a:r>
          </a:p>
          <a:p>
            <a:pPr eaLnBrk="1" hangingPunct="1">
              <a:defRPr/>
            </a:pPr>
            <a:endParaRPr lang="ru-RU" sz="2100" dirty="0" smtClean="0">
              <a:solidFill>
                <a:schemeClr val="accent3">
                  <a:lumMod val="40000"/>
                  <a:lumOff val="60000"/>
                </a:schemeClr>
              </a:solidFill>
            </a:endParaRPr>
          </a:p>
          <a:p>
            <a:pPr eaLnBrk="1" hangingPunct="1">
              <a:defRPr/>
            </a:pPr>
            <a:r>
              <a:rPr lang="ru-RU" sz="2100" u="sng" dirty="0" smtClean="0">
                <a:solidFill>
                  <a:schemeClr val="accent3">
                    <a:lumMod val="40000"/>
                    <a:lumOff val="60000"/>
                  </a:schemeClr>
                </a:solidFill>
              </a:rPr>
              <a:t>Ответ</a:t>
            </a:r>
            <a:r>
              <a:rPr lang="ru-RU" sz="2100" dirty="0" smtClean="0">
                <a:solidFill>
                  <a:schemeClr val="accent3">
                    <a:lumMod val="40000"/>
                    <a:lumOff val="60000"/>
                  </a:schemeClr>
                </a:solidFill>
              </a:rPr>
              <a:t>: Нет.</a:t>
            </a:r>
          </a:p>
          <a:p>
            <a:pPr eaLnBrk="1" hangingPunct="1">
              <a:defRPr/>
            </a:pPr>
            <a:endParaRPr lang="ru-RU" sz="2100" dirty="0" smtClean="0">
              <a:solidFill>
                <a:schemeClr val="accent3">
                  <a:lumMod val="40000"/>
                  <a:lumOff val="60000"/>
                </a:schemeClr>
              </a:solidFill>
            </a:endParaRPr>
          </a:p>
          <a:p>
            <a:pPr eaLnBrk="1" hangingPunct="1">
              <a:defRPr/>
            </a:pPr>
            <a:r>
              <a:rPr lang="ru-RU" sz="2100" dirty="0" smtClean="0">
                <a:solidFill>
                  <a:schemeClr val="accent3">
                    <a:lumMod val="40000"/>
                    <a:lumOff val="60000"/>
                  </a:schemeClr>
                </a:solidFill>
              </a:rPr>
              <a:t> </a:t>
            </a:r>
            <a:r>
              <a:rPr lang="ru-RU" sz="2100" u="sng" dirty="0" smtClean="0">
                <a:solidFill>
                  <a:schemeClr val="accent3">
                    <a:lumMod val="40000"/>
                    <a:lumOff val="60000"/>
                  </a:schemeClr>
                </a:solidFill>
              </a:rPr>
              <a:t>Решение</a:t>
            </a:r>
            <a:r>
              <a:rPr lang="ru-RU" sz="2100" dirty="0" smtClean="0">
                <a:solidFill>
                  <a:schemeClr val="accent3">
                    <a:lumMod val="40000"/>
                    <a:lumOff val="60000"/>
                  </a:schemeClr>
                </a:solidFill>
              </a:rPr>
              <a:t>: Если число делится на 3, то сумма его цифр делится на 3. Пусть, для определённости, не делящееся на 3 число стоит в верхней строке. Сумма всех цифр в каждом столбце делится на 3. Значит, сумма всех цифр в таблице делится на 3. Вычтем из этой суммы сумму цифр 4х чисел, стоящих в строках 2-5. Эта сумма делится на 3, поскольку все  вычитаемые делятся на 3. Но, с другой стороны, это и есть сумма цифр, стоящих в верхней строке. Пришли к противоречию, значит, предположение неверно.</a:t>
            </a:r>
            <a:endParaRPr lang="ru-RU" sz="21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70660" name="AutoShape 34">
            <a:hlinkClick r:id="rId2" action="ppaction://hlinksldjump" highlightClick="1"/>
          </p:cNvPr>
          <p:cNvSpPr>
            <a:spLocks noChangeArrowheads="1"/>
          </p:cNvSpPr>
          <p:nvPr/>
        </p:nvSpPr>
        <p:spPr bwMode="auto">
          <a:xfrm>
            <a:off x="8215313" y="6000750"/>
            <a:ext cx="792162"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Обобщенные признаки делимости</a:t>
            </a:r>
            <a:endParaRPr lang="ru-RU" dirty="0">
              <a:solidFill>
                <a:schemeClr val="accent3">
                  <a:lumMod val="40000"/>
                  <a:lumOff val="60000"/>
                </a:schemeClr>
              </a:solidFill>
            </a:endParaRPr>
          </a:p>
        </p:txBody>
      </p:sp>
      <p:sp>
        <p:nvSpPr>
          <p:cNvPr id="8195" name="AutoShape 23">
            <a:hlinkClick r:id="rId2" action="ppaction://hlinksldjump" highlightClick="1"/>
          </p:cNvPr>
          <p:cNvSpPr>
            <a:spLocks noChangeArrowheads="1"/>
          </p:cNvSpPr>
          <p:nvPr/>
        </p:nvSpPr>
        <p:spPr bwMode="auto">
          <a:xfrm>
            <a:off x="428625" y="2428875"/>
            <a:ext cx="8186738" cy="6858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marL="342900" indent="-342900" algn="ctr">
              <a:spcBef>
                <a:spcPct val="20000"/>
              </a:spcBef>
              <a:buFont typeface="Arial" charset="0"/>
              <a:buNone/>
            </a:pPr>
            <a:endParaRPr lang="ru-RU" sz="2800" b="1">
              <a:latin typeface="Calibri" pitchFamily="34" charset="0"/>
            </a:endParaRPr>
          </a:p>
          <a:p>
            <a:pPr marL="342900" indent="-342900" algn="ctr">
              <a:spcBef>
                <a:spcPct val="20000"/>
              </a:spcBef>
              <a:buFont typeface="Arial" charset="0"/>
              <a:buNone/>
            </a:pPr>
            <a:r>
              <a:rPr lang="ru-RU" sz="2800" b="1">
                <a:latin typeface="Calibri" pitchFamily="34" charset="0"/>
              </a:rPr>
              <a:t>Признак делимости на 5</a:t>
            </a:r>
            <a:r>
              <a:rPr lang="en-US" sz="2800" b="1" baseline="30000">
                <a:latin typeface="Calibri" pitchFamily="34" charset="0"/>
              </a:rPr>
              <a:t>n</a:t>
            </a:r>
            <a:endParaRPr lang="ru-RU" sz="2800">
              <a:latin typeface="Calibri" pitchFamily="34" charset="0"/>
            </a:endParaRPr>
          </a:p>
          <a:p>
            <a:pPr marL="342900" indent="-342900" algn="ctr">
              <a:spcBef>
                <a:spcPct val="20000"/>
              </a:spcBef>
              <a:buFont typeface="Arial" charset="0"/>
              <a:buNone/>
            </a:pPr>
            <a:endParaRPr lang="ru-RU" sz="2800" b="1">
              <a:latin typeface="Times New Roman" pitchFamily="18" charset="0"/>
            </a:endParaRPr>
          </a:p>
        </p:txBody>
      </p:sp>
      <p:sp>
        <p:nvSpPr>
          <p:cNvPr id="8196" name="AutoShape 23">
            <a:hlinkClick r:id="rId3" action="ppaction://hlinksldjump" highlightClick="1"/>
          </p:cNvPr>
          <p:cNvSpPr>
            <a:spLocks noChangeArrowheads="1"/>
          </p:cNvSpPr>
          <p:nvPr/>
        </p:nvSpPr>
        <p:spPr bwMode="auto">
          <a:xfrm>
            <a:off x="428625" y="3286125"/>
            <a:ext cx="8186738" cy="6858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marL="342900" indent="-342900" algn="ctr">
              <a:spcBef>
                <a:spcPct val="20000"/>
              </a:spcBef>
              <a:buFont typeface="Arial" charset="0"/>
              <a:buNone/>
            </a:pPr>
            <a:endParaRPr lang="ru-RU" sz="2800" b="1">
              <a:latin typeface="Calibri" pitchFamily="34" charset="0"/>
            </a:endParaRPr>
          </a:p>
          <a:p>
            <a:pPr marL="342900" indent="-342900" algn="ctr">
              <a:spcBef>
                <a:spcPct val="20000"/>
              </a:spcBef>
              <a:buFont typeface="Arial" charset="0"/>
              <a:buNone/>
            </a:pPr>
            <a:r>
              <a:rPr lang="ru-RU" sz="2800" b="1">
                <a:latin typeface="Calibri" pitchFamily="34" charset="0"/>
              </a:rPr>
              <a:t>Признак делимости на 10</a:t>
            </a:r>
            <a:r>
              <a:rPr lang="en-US" sz="2800" b="1" baseline="30000">
                <a:latin typeface="Calibri" pitchFamily="34" charset="0"/>
              </a:rPr>
              <a:t>n</a:t>
            </a:r>
            <a:endParaRPr lang="ru-RU" sz="2800">
              <a:latin typeface="Calibri" pitchFamily="34" charset="0"/>
            </a:endParaRPr>
          </a:p>
          <a:p>
            <a:pPr marL="342900" indent="-342900" algn="ctr">
              <a:spcBef>
                <a:spcPct val="20000"/>
              </a:spcBef>
              <a:buFont typeface="Arial" charset="0"/>
              <a:buNone/>
            </a:pPr>
            <a:endParaRPr lang="ru-RU" sz="2800" b="1">
              <a:latin typeface="Times New Roman" pitchFamily="18" charset="0"/>
            </a:endParaRPr>
          </a:p>
        </p:txBody>
      </p:sp>
      <p:sp>
        <p:nvSpPr>
          <p:cNvPr id="8197" name="AutoShape 23">
            <a:hlinkClick r:id="rId4" action="ppaction://hlinksldjump" highlightClick="1"/>
          </p:cNvPr>
          <p:cNvSpPr>
            <a:spLocks noChangeArrowheads="1"/>
          </p:cNvSpPr>
          <p:nvPr/>
        </p:nvSpPr>
        <p:spPr bwMode="auto">
          <a:xfrm>
            <a:off x="428625" y="4071938"/>
            <a:ext cx="8215313" cy="6858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marL="342900" indent="-342900" algn="ctr">
              <a:spcBef>
                <a:spcPct val="20000"/>
              </a:spcBef>
              <a:buFont typeface="Arial" charset="0"/>
              <a:buNone/>
            </a:pPr>
            <a:endParaRPr lang="ru-RU" sz="2800" b="1">
              <a:latin typeface="Calibri" pitchFamily="34" charset="0"/>
            </a:endParaRPr>
          </a:p>
          <a:p>
            <a:pPr marL="342900" indent="-342900" algn="ctr">
              <a:spcBef>
                <a:spcPct val="20000"/>
              </a:spcBef>
            </a:pPr>
            <a:r>
              <a:rPr lang="ru-RU" sz="2800" b="1">
                <a:latin typeface="Calibri" pitchFamily="34" charset="0"/>
              </a:rPr>
              <a:t>Признак делимости на число, заканчивающееся на 1 </a:t>
            </a:r>
            <a:endParaRPr lang="ru-RU" sz="2800">
              <a:latin typeface="Calibri" pitchFamily="34" charset="0"/>
            </a:endParaRPr>
          </a:p>
          <a:p>
            <a:pPr marL="342900" indent="-342900" algn="ctr">
              <a:spcBef>
                <a:spcPct val="20000"/>
              </a:spcBef>
              <a:buFont typeface="Arial" charset="0"/>
              <a:buNone/>
            </a:pPr>
            <a:endParaRPr lang="ru-RU" sz="2800" b="1">
              <a:latin typeface="Times New Roman" pitchFamily="18" charset="0"/>
            </a:endParaRPr>
          </a:p>
        </p:txBody>
      </p:sp>
      <p:sp>
        <p:nvSpPr>
          <p:cNvPr id="8198" name="AutoShape 23">
            <a:hlinkClick r:id="rId5" action="ppaction://hlinksldjump" highlightClick="1"/>
          </p:cNvPr>
          <p:cNvSpPr>
            <a:spLocks noChangeArrowheads="1"/>
          </p:cNvSpPr>
          <p:nvPr/>
        </p:nvSpPr>
        <p:spPr bwMode="auto">
          <a:xfrm>
            <a:off x="428625" y="5000625"/>
            <a:ext cx="8286750" cy="6858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marL="342900" indent="-342900" algn="ctr">
              <a:spcBef>
                <a:spcPct val="20000"/>
              </a:spcBef>
              <a:buFont typeface="Arial" charset="0"/>
              <a:buNone/>
            </a:pPr>
            <a:endParaRPr lang="ru-RU" sz="2800" b="1">
              <a:latin typeface="Calibri" pitchFamily="34" charset="0"/>
            </a:endParaRPr>
          </a:p>
          <a:p>
            <a:pPr marL="342900" indent="-342900" algn="ctr">
              <a:spcBef>
                <a:spcPct val="20000"/>
              </a:spcBef>
            </a:pPr>
            <a:r>
              <a:rPr lang="ru-RU" sz="2800" b="1">
                <a:latin typeface="Calibri" pitchFamily="34" charset="0"/>
              </a:rPr>
              <a:t>Признак делимости на число, заканчивающееся на 9</a:t>
            </a:r>
            <a:endParaRPr lang="ru-RU" sz="2800">
              <a:latin typeface="Calibri" pitchFamily="34" charset="0"/>
            </a:endParaRPr>
          </a:p>
          <a:p>
            <a:pPr marL="342900" indent="-342900" algn="ctr">
              <a:spcBef>
                <a:spcPct val="20000"/>
              </a:spcBef>
              <a:buFont typeface="Arial" charset="0"/>
              <a:buNone/>
            </a:pPr>
            <a:endParaRPr lang="ru-RU" sz="2800" b="1">
              <a:latin typeface="Times New Roman" pitchFamily="18" charset="0"/>
            </a:endParaRPr>
          </a:p>
        </p:txBody>
      </p:sp>
      <p:sp>
        <p:nvSpPr>
          <p:cNvPr id="8199" name="Содержимое 9"/>
          <p:cNvSpPr>
            <a:spLocks noGrp="1"/>
          </p:cNvSpPr>
          <p:nvPr>
            <p:ph idx="1"/>
          </p:nvPr>
        </p:nvSpPr>
        <p:spPr>
          <a:xfrm>
            <a:off x="428625" y="1571625"/>
            <a:ext cx="8229600" cy="4525963"/>
          </a:xfrm>
        </p:spPr>
        <p:txBody>
          <a:bodyPr/>
          <a:lstStyle/>
          <a:p>
            <a:pPr eaLnBrk="1" hangingPunct="1"/>
            <a:r>
              <a:rPr lang="ru-RU" smtClean="0">
                <a:hlinkClick r:id="rId2" action="ppaction://hlinksldjump"/>
              </a:rPr>
              <a:t>Признак делимости на  5</a:t>
            </a:r>
            <a:r>
              <a:rPr lang="en-US" smtClean="0">
                <a:hlinkClick r:id="rId2" action="ppaction://hlinksldjump"/>
              </a:rPr>
              <a:t>n </a:t>
            </a:r>
            <a:endParaRPr lang="ru-RU" smtClean="0">
              <a:hlinkClick r:id="rId2" action="ppaction://hlinksldjump"/>
            </a:endParaRPr>
          </a:p>
        </p:txBody>
      </p:sp>
      <p:sp>
        <p:nvSpPr>
          <p:cNvPr id="8200" name="AutoShape 23">
            <a:hlinkClick r:id="rId6" action="ppaction://hlinksldjump" highlightClick="1"/>
          </p:cNvPr>
          <p:cNvSpPr>
            <a:spLocks noChangeArrowheads="1"/>
          </p:cNvSpPr>
          <p:nvPr/>
        </p:nvSpPr>
        <p:spPr bwMode="auto">
          <a:xfrm>
            <a:off x="428625" y="1643063"/>
            <a:ext cx="8186738" cy="6858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marL="342900" indent="-342900" algn="ctr">
              <a:spcBef>
                <a:spcPct val="20000"/>
              </a:spcBef>
              <a:buFont typeface="Arial" charset="0"/>
              <a:buNone/>
            </a:pPr>
            <a:endParaRPr lang="ru-RU" sz="2800" b="1">
              <a:latin typeface="Calibri" pitchFamily="34" charset="0"/>
            </a:endParaRPr>
          </a:p>
          <a:p>
            <a:pPr marL="342900" indent="-342900" algn="ctr">
              <a:spcBef>
                <a:spcPct val="20000"/>
              </a:spcBef>
              <a:buFont typeface="Arial" charset="0"/>
              <a:buNone/>
            </a:pPr>
            <a:r>
              <a:rPr lang="ru-RU" sz="2800" b="1">
                <a:latin typeface="Calibri" pitchFamily="34" charset="0"/>
              </a:rPr>
              <a:t>Признак делимости на 2</a:t>
            </a:r>
            <a:r>
              <a:rPr lang="en-US" sz="2800" b="1" baseline="30000">
                <a:latin typeface="Calibri" pitchFamily="34" charset="0"/>
              </a:rPr>
              <a:t>n</a:t>
            </a:r>
            <a:endParaRPr lang="ru-RU" sz="2800">
              <a:latin typeface="Calibri" pitchFamily="34" charset="0"/>
            </a:endParaRPr>
          </a:p>
          <a:p>
            <a:pPr marL="342900" indent="-342900" algn="ctr">
              <a:spcBef>
                <a:spcPct val="20000"/>
              </a:spcBef>
              <a:buFont typeface="Arial" charset="0"/>
              <a:buNone/>
            </a:pPr>
            <a:endParaRPr lang="ru-RU" sz="2800" b="1">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16</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4525963"/>
          </a:xfrm>
        </p:spPr>
        <p:txBody>
          <a:bodyPr/>
          <a:lstStyle/>
          <a:p>
            <a:pPr eaLnBrk="1" hangingPunct="1">
              <a:defRPr/>
            </a:pPr>
            <a:r>
              <a:rPr lang="ru-RU" sz="2400" i="1" dirty="0" smtClean="0">
                <a:solidFill>
                  <a:schemeClr val="accent3">
                    <a:lumMod val="40000"/>
                    <a:lumOff val="60000"/>
                  </a:schemeClr>
                </a:solidFill>
              </a:rPr>
              <a:t>Найти все двузначные числа, сумма цифр которых не меняется при умножении числа на 2, 3, 4, 5, 6, 7, 8 и 9.</a:t>
            </a:r>
          </a:p>
          <a:p>
            <a:pPr eaLnBrk="1" hangingPunct="1">
              <a:defRPr/>
            </a:pPr>
            <a:endParaRPr lang="ru-RU" sz="2400" dirty="0" smtClean="0">
              <a:solidFill>
                <a:schemeClr val="accent3">
                  <a:lumMod val="40000"/>
                  <a:lumOff val="60000"/>
                </a:schemeClr>
              </a:solidFill>
            </a:endParaRPr>
          </a:p>
          <a:p>
            <a:pPr eaLnBrk="1" hangingPunct="1">
              <a:defRPr/>
            </a:pPr>
            <a:r>
              <a:rPr lang="ru-RU" sz="2400" u="sng" dirty="0" smtClean="0">
                <a:solidFill>
                  <a:schemeClr val="accent3">
                    <a:lumMod val="40000"/>
                    <a:lumOff val="60000"/>
                  </a:schemeClr>
                </a:solidFill>
              </a:rPr>
              <a:t>Ответ</a:t>
            </a:r>
            <a:r>
              <a:rPr lang="ru-RU" sz="2400" dirty="0" smtClean="0">
                <a:solidFill>
                  <a:schemeClr val="accent3">
                    <a:lumMod val="40000"/>
                    <a:lumOff val="60000"/>
                  </a:schemeClr>
                </a:solidFill>
              </a:rPr>
              <a:t>: 18, 45, 90 и 99. </a:t>
            </a:r>
          </a:p>
          <a:p>
            <a:pPr eaLnBrk="1" hangingPunct="1">
              <a:defRPr/>
            </a:pPr>
            <a:endParaRPr lang="ru-RU" sz="2400" b="1" dirty="0" smtClean="0">
              <a:solidFill>
                <a:schemeClr val="accent3">
                  <a:lumMod val="40000"/>
                  <a:lumOff val="60000"/>
                </a:schemeClr>
              </a:solidFill>
            </a:endParaRPr>
          </a:p>
          <a:p>
            <a:pPr eaLnBrk="1" hangingPunct="1">
              <a:defRPr/>
            </a:pPr>
            <a:r>
              <a:rPr lang="ru-RU" sz="2400" u="sng" dirty="0" smtClean="0">
                <a:solidFill>
                  <a:schemeClr val="accent3">
                    <a:lumMod val="40000"/>
                    <a:lumOff val="60000"/>
                  </a:schemeClr>
                </a:solidFill>
              </a:rPr>
              <a:t>Решение</a:t>
            </a:r>
            <a:r>
              <a:rPr lang="ru-RU" sz="2400" dirty="0" smtClean="0">
                <a:solidFill>
                  <a:schemeClr val="accent3">
                    <a:lumMod val="40000"/>
                    <a:lumOff val="60000"/>
                  </a:schemeClr>
                </a:solidFill>
              </a:rPr>
              <a:t>: По условию сумма цифр числа </a:t>
            </a:r>
            <a:r>
              <a:rPr lang="ru-RU" sz="2400" i="1" dirty="0" err="1" smtClean="0">
                <a:solidFill>
                  <a:schemeClr val="accent3">
                    <a:lumMod val="40000"/>
                    <a:lumOff val="60000"/>
                  </a:schemeClr>
                </a:solidFill>
              </a:rPr>
              <a:t>a</a:t>
            </a:r>
            <a:r>
              <a:rPr lang="ru-RU" sz="2400" dirty="0" smtClean="0">
                <a:solidFill>
                  <a:schemeClr val="accent3">
                    <a:lumMod val="40000"/>
                    <a:lumOff val="60000"/>
                  </a:schemeClr>
                </a:solidFill>
              </a:rPr>
              <a:t> и числа 9</a:t>
            </a:r>
            <a:r>
              <a:rPr lang="ru-RU" sz="2400" i="1" dirty="0" smtClean="0">
                <a:solidFill>
                  <a:schemeClr val="accent3">
                    <a:lumMod val="40000"/>
                    <a:lumOff val="60000"/>
                  </a:schemeClr>
                </a:solidFill>
              </a:rPr>
              <a:t>a</a:t>
            </a:r>
            <a:r>
              <a:rPr lang="ru-RU" sz="2400" dirty="0" smtClean="0">
                <a:solidFill>
                  <a:schemeClr val="accent3">
                    <a:lumMod val="40000"/>
                    <a:lumOff val="60000"/>
                  </a:schemeClr>
                </a:solidFill>
              </a:rPr>
              <a:t> одна и та же. Поэтому согласно признаку делимости на 9 число </a:t>
            </a:r>
            <a:r>
              <a:rPr lang="ru-RU" sz="2400" i="1" dirty="0" err="1" smtClean="0">
                <a:solidFill>
                  <a:schemeClr val="accent3">
                    <a:lumMod val="40000"/>
                    <a:lumOff val="60000"/>
                  </a:schemeClr>
                </a:solidFill>
              </a:rPr>
              <a:t>a</a:t>
            </a:r>
            <a:r>
              <a:rPr lang="ru-RU" sz="2400" dirty="0" smtClean="0">
                <a:solidFill>
                  <a:schemeClr val="accent3">
                    <a:lumMod val="40000"/>
                    <a:lumOff val="60000"/>
                  </a:schemeClr>
                </a:solidFill>
              </a:rPr>
              <a:t> делится на 9. Двузначные числа, делящиеся на 9, следующие: 18, 27, 36, 45, 54, 63, 72, 81, 90 и 99. Из них числа 27, 36, 54, 63, 72 и 81 не обладают требуемым свойством; в этом можно убедиться, умножая их, соответственно, на 7, 8, 7, 3, 4 и 9. Оставшиеся числа требуемым свойством обладают.</a:t>
            </a:r>
            <a:endParaRPr lang="ru-RU" sz="2400" b="1"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71684"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17</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4525963"/>
          </a:xfrm>
        </p:spPr>
        <p:txBody>
          <a:bodyPr/>
          <a:lstStyle/>
          <a:p>
            <a:pPr eaLnBrk="1" hangingPunct="1">
              <a:defRPr/>
            </a:pPr>
            <a:r>
              <a:rPr lang="ru-RU" i="1" dirty="0" smtClean="0">
                <a:solidFill>
                  <a:schemeClr val="accent3">
                    <a:lumMod val="40000"/>
                    <a:lumOff val="60000"/>
                  </a:schemeClr>
                </a:solidFill>
              </a:rPr>
              <a:t>Подряд без пробелов выписали все четные числа от 12 до 34. Получилось число 121416182022242628303234. Делится ли оно на 24?</a:t>
            </a:r>
          </a:p>
          <a:p>
            <a:pPr eaLnBrk="1" hangingPunct="1">
              <a:defRPr/>
            </a:pPr>
            <a:endParaRPr lang="ru-RU"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Решение</a:t>
            </a:r>
            <a:r>
              <a:rPr lang="ru-RU" dirty="0" smtClean="0">
                <a:solidFill>
                  <a:schemeClr val="accent3">
                    <a:lumMod val="40000"/>
                    <a:lumOff val="60000"/>
                  </a:schemeClr>
                </a:solidFill>
              </a:rPr>
              <a:t>: Данное число не делится на 4, поскольку число, составленное из двух его последних цифр — 34 — не делится на 4. А, значит, указанное в условии число не делится и на 24.</a:t>
            </a:r>
            <a:endParaRPr lang="ru-RU" b="1" dirty="0" smtClean="0">
              <a:solidFill>
                <a:schemeClr val="accent3">
                  <a:lumMod val="40000"/>
                  <a:lumOff val="60000"/>
                </a:schemeClr>
              </a:solidFill>
            </a:endParaRPr>
          </a:p>
          <a:p>
            <a:pPr eaLnBrk="1" hangingPunct="1">
              <a:defRPr/>
            </a:pPr>
            <a:endParaRPr lang="ru-RU" dirty="0"/>
          </a:p>
        </p:txBody>
      </p:sp>
      <p:sp>
        <p:nvSpPr>
          <p:cNvPr id="72708"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18</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i="1" dirty="0" smtClean="0">
                <a:solidFill>
                  <a:schemeClr val="accent3">
                    <a:lumMod val="40000"/>
                    <a:lumOff val="60000"/>
                  </a:schemeClr>
                </a:solidFill>
              </a:rPr>
              <a:t>Дома у Олега есть сейф, но кода он не знает. Бабушка рассказала Олегу, что код состоит из 7 цифр - двоек и троек, причем двоек больше, чем троек. А дедушка - что код делится и на 3, и на 4. Сможет ли Олег с первой попытки открыть сейф?</a:t>
            </a:r>
          </a:p>
          <a:p>
            <a:pPr eaLnBrk="1" hangingPunct="1">
              <a:defRPr/>
            </a:pPr>
            <a:endParaRPr lang="ru-RU" dirty="0" smtClean="0">
              <a:solidFill>
                <a:schemeClr val="accent3">
                  <a:lumMod val="40000"/>
                  <a:lumOff val="60000"/>
                </a:schemeClr>
              </a:solidFill>
            </a:endParaRPr>
          </a:p>
          <a:p>
            <a:pPr eaLnBrk="1" hangingPunct="1">
              <a:defRPr/>
            </a:pPr>
            <a:r>
              <a:rPr lang="ru-RU" u="sng" dirty="0" smtClean="0">
                <a:solidFill>
                  <a:schemeClr val="accent3">
                    <a:lumMod val="40000"/>
                    <a:lumOff val="60000"/>
                  </a:schemeClr>
                </a:solidFill>
              </a:rPr>
              <a:t>Ответ</a:t>
            </a:r>
            <a:r>
              <a:rPr lang="ru-RU" dirty="0" smtClean="0">
                <a:solidFill>
                  <a:schemeClr val="accent3">
                    <a:lumMod val="40000"/>
                    <a:lumOff val="60000"/>
                  </a:schemeClr>
                </a:solidFill>
              </a:rPr>
              <a:t>: Да. код равен 2222232.</a:t>
            </a:r>
            <a:endParaRPr lang="ru-RU" b="1" dirty="0" smtClean="0">
              <a:solidFill>
                <a:schemeClr val="accent3">
                  <a:lumMod val="40000"/>
                  <a:lumOff val="60000"/>
                </a:schemeClr>
              </a:solidFill>
            </a:endParaRPr>
          </a:p>
          <a:p>
            <a:pPr eaLnBrk="1" hangingPunct="1">
              <a:defRPr/>
            </a:pPr>
            <a:endParaRPr lang="ru-RU" dirty="0"/>
          </a:p>
        </p:txBody>
      </p:sp>
      <p:sp>
        <p:nvSpPr>
          <p:cNvPr id="7373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a:lstStyle/>
          <a:p>
            <a:pPr eaLnBrk="1" hangingPunct="1">
              <a:defRPr/>
            </a:pPr>
            <a:r>
              <a:rPr lang="ru-RU" sz="2400" u="sng" dirty="0" smtClean="0">
                <a:solidFill>
                  <a:schemeClr val="accent3">
                    <a:lumMod val="40000"/>
                    <a:lumOff val="60000"/>
                  </a:schemeClr>
                </a:solidFill>
              </a:rPr>
              <a:t>Решение:</a:t>
            </a:r>
            <a:r>
              <a:rPr lang="ru-RU" sz="2400" dirty="0" smtClean="0">
                <a:solidFill>
                  <a:schemeClr val="accent3">
                    <a:lumMod val="40000"/>
                    <a:lumOff val="60000"/>
                  </a:schemeClr>
                </a:solidFill>
              </a:rPr>
              <a:t> Так как двоек больше, чем троек, то двоек может быть 4, 5, 6 или 7. В первом случае сумма цифр равна 17, во втором - 16, в третьем - 15, а в последнем - 14. По признаку делимости на 3 число делится на 3 тогда и только тогда, когда сумма его цифр делится на 3. Значит, годится только третий вариант, и в коде должна быть ровно одна тройка. Теперь, по признаку делимости на 4 число делится на 4 тогда и только тогда, когда делится на 4 число, состоящее из двух последних цифр рассматриваемого; значит, код обязательно кончается на 32. Отсюда заключаем, что код равен 2222232.</a:t>
            </a:r>
            <a:endParaRPr lang="ru-RU" sz="2400" b="1" dirty="0" smtClean="0">
              <a:solidFill>
                <a:schemeClr val="accent3">
                  <a:lumMod val="40000"/>
                  <a:lumOff val="60000"/>
                </a:schemeClr>
              </a:solidFill>
            </a:endParaRPr>
          </a:p>
          <a:p>
            <a:pPr eaLnBrk="1" hangingPunct="1">
              <a:defRPr/>
            </a:pPr>
            <a:endParaRPr lang="ru-RU" dirty="0"/>
          </a:p>
        </p:txBody>
      </p:sp>
      <p:sp>
        <p:nvSpPr>
          <p:cNvPr id="74756"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19</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57200" y="1143000"/>
            <a:ext cx="8229600" cy="4983163"/>
          </a:xfrm>
        </p:spPr>
        <p:txBody>
          <a:bodyPr/>
          <a:lstStyle/>
          <a:p>
            <a:pPr eaLnBrk="1" hangingPunct="1">
              <a:defRPr/>
            </a:pPr>
            <a:r>
              <a:rPr lang="ru-RU" sz="1800" i="1" dirty="0" smtClean="0">
                <a:solidFill>
                  <a:schemeClr val="accent3">
                    <a:lumMod val="40000"/>
                    <a:lumOff val="60000"/>
                  </a:schemeClr>
                </a:solidFill>
              </a:rPr>
              <a:t>В справочнике "Магия для чайников" написано: Замените в слове ЗЕМЛЕТРЯСЕНИЕ одинаковые буквы на одинаковые цифры, а разные — на разные. Если полученное число окажется простым, случится настоящее землетрясение. Возможно ли таким образом устроить землетрясение?</a:t>
            </a:r>
          </a:p>
          <a:p>
            <a:pPr eaLnBrk="1" hangingPunct="1">
              <a:defRPr/>
            </a:pPr>
            <a:endParaRPr lang="ru-RU" sz="1800" dirty="0" smtClean="0">
              <a:solidFill>
                <a:schemeClr val="accent3">
                  <a:lumMod val="40000"/>
                  <a:lumOff val="60000"/>
                </a:schemeClr>
              </a:solidFill>
            </a:endParaRPr>
          </a:p>
          <a:p>
            <a:pPr eaLnBrk="1" hangingPunct="1">
              <a:defRPr/>
            </a:pPr>
            <a:r>
              <a:rPr lang="ru-RU" sz="1800" u="sng" dirty="0" smtClean="0">
                <a:solidFill>
                  <a:schemeClr val="accent3">
                    <a:lumMod val="40000"/>
                    <a:lumOff val="60000"/>
                  </a:schemeClr>
                </a:solidFill>
              </a:rPr>
              <a:t>Ответ</a:t>
            </a:r>
            <a:r>
              <a:rPr lang="ru-RU" sz="1800" dirty="0" smtClean="0">
                <a:solidFill>
                  <a:schemeClr val="accent3">
                    <a:lumMod val="40000"/>
                    <a:lumOff val="60000"/>
                  </a:schemeClr>
                </a:solidFill>
              </a:rPr>
              <a:t>: Нет.</a:t>
            </a:r>
          </a:p>
          <a:p>
            <a:pPr eaLnBrk="1" hangingPunct="1">
              <a:defRPr/>
            </a:pPr>
            <a:endParaRPr lang="ru-RU" sz="1800" b="1" dirty="0" smtClean="0">
              <a:solidFill>
                <a:schemeClr val="accent3">
                  <a:lumMod val="40000"/>
                  <a:lumOff val="60000"/>
                </a:schemeClr>
              </a:solidFill>
            </a:endParaRPr>
          </a:p>
          <a:p>
            <a:pPr eaLnBrk="1" hangingPunct="1">
              <a:defRPr/>
            </a:pPr>
            <a:r>
              <a:rPr lang="ru-RU" sz="1800" u="sng" dirty="0" smtClean="0">
                <a:solidFill>
                  <a:schemeClr val="accent3">
                    <a:lumMod val="40000"/>
                    <a:lumOff val="60000"/>
                  </a:schemeClr>
                </a:solidFill>
              </a:rPr>
              <a:t>Решение:</a:t>
            </a:r>
            <a:r>
              <a:rPr lang="ru-RU" sz="1800" dirty="0" smtClean="0">
                <a:solidFill>
                  <a:schemeClr val="accent3">
                    <a:lumMod val="40000"/>
                    <a:lumOff val="60000"/>
                  </a:schemeClr>
                </a:solidFill>
              </a:rPr>
              <a:t> Подсчитаем буквы в слове "ЗЕМЛЕТРЯСЕНИЕ". Буква Е встречается 4 раза, а остальные 9 букв встречаются по одному разу. Это значит, что в числе все 10 цифр будут присутствовать по одному разу, а какая-то одна цифра (соответствующая букве Е)— ещё 3 раза сверх того. Сумма 10 цифр от 0 до 9 равна 45, т.е. кратна 3. Сумма трёх одинаковых цифр также кратна 3. Тем самым, как бы мы ни заменяли буквы на цифры в слове "ЗЕМЛЕТРЯСЕНИЕ", сумма цифр полученного числа будет кратна трём. Значит, по признаку делимости на 3, и полученное число будет делиться на 3.</a:t>
            </a:r>
            <a:endParaRPr lang="ru-RU" sz="1800" b="1" dirty="0" smtClean="0">
              <a:solidFill>
                <a:schemeClr val="accent3">
                  <a:lumMod val="40000"/>
                  <a:lumOff val="60000"/>
                </a:schemeClr>
              </a:solidFill>
            </a:endParaRPr>
          </a:p>
          <a:p>
            <a:pPr eaLnBrk="1" hangingPunct="1">
              <a:buFont typeface="Arial" charset="0"/>
              <a:buNone/>
              <a:defRPr/>
            </a:pPr>
            <a:r>
              <a:rPr lang="ru-RU" sz="1800" dirty="0" smtClean="0">
                <a:solidFill>
                  <a:schemeClr val="accent3">
                    <a:lumMod val="40000"/>
                    <a:lumOff val="60000"/>
                  </a:schemeClr>
                </a:solidFill>
              </a:rPr>
              <a:t>Поскольку единственное простое число, делящееся на 3 — это само число 3, а наше число заведомо его больше, полученное число не может быть простым.</a:t>
            </a:r>
            <a:endParaRPr lang="ru-RU" sz="1800" b="1" dirty="0" smtClean="0">
              <a:solidFill>
                <a:schemeClr val="accent3">
                  <a:lumMod val="40000"/>
                  <a:lumOff val="60000"/>
                </a:schemeClr>
              </a:solidFill>
            </a:endParaRPr>
          </a:p>
          <a:p>
            <a:pPr eaLnBrk="1" hangingPunct="1">
              <a:defRPr/>
            </a:pPr>
            <a:endParaRPr lang="ru-RU" sz="1800" dirty="0">
              <a:solidFill>
                <a:schemeClr val="accent3">
                  <a:lumMod val="40000"/>
                  <a:lumOff val="60000"/>
                </a:schemeClr>
              </a:solidFill>
            </a:endParaRPr>
          </a:p>
        </p:txBody>
      </p:sp>
      <p:sp>
        <p:nvSpPr>
          <p:cNvPr id="75780"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50"/>
          </a:xfrm>
        </p:spPr>
        <p:txBody>
          <a:bodyPr/>
          <a:lstStyle/>
          <a:p>
            <a:pPr eaLnBrk="1" hangingPunct="1">
              <a:defRPr/>
            </a:pPr>
            <a:r>
              <a:rPr lang="ru-RU" dirty="0" smtClean="0">
                <a:solidFill>
                  <a:schemeClr val="accent3">
                    <a:lumMod val="40000"/>
                    <a:lumOff val="60000"/>
                  </a:schemeClr>
                </a:solidFill>
              </a:rPr>
              <a:t>Задача 20</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57200" y="857250"/>
            <a:ext cx="8229600" cy="5500688"/>
          </a:xfrm>
        </p:spPr>
        <p:txBody>
          <a:bodyPr/>
          <a:lstStyle/>
          <a:p>
            <a:pPr eaLnBrk="1" hangingPunct="1">
              <a:defRPr/>
            </a:pPr>
            <a:r>
              <a:rPr lang="ru-RU" sz="2400" dirty="0" smtClean="0">
                <a:solidFill>
                  <a:schemeClr val="accent3">
                    <a:lumMod val="40000"/>
                    <a:lumOff val="60000"/>
                  </a:schemeClr>
                </a:solidFill>
              </a:rPr>
              <a:t>а) </a:t>
            </a:r>
            <a:r>
              <a:rPr lang="ru-RU" sz="2400" i="1" dirty="0" smtClean="0">
                <a:solidFill>
                  <a:schemeClr val="accent3">
                    <a:lumMod val="40000"/>
                    <a:lumOff val="60000"/>
                  </a:schemeClr>
                </a:solidFill>
              </a:rPr>
              <a:t>Скупой рыцарь хранит золотые монеты в шести сундуках. Однажды, пересчитывая их, он заметил, что если открыть любые два сундука, то можно разложить лежащие в них монеты поровну в эти два сундука. Еще он заметил, что если открыть любые 3, 4 или 5 сундуков, то тоже можно переложить лежащие в них монеты таким образом, что во всех открытых сундуках станет поровну монет. Тут ему почудился стук в дверь, и старый скряга так и не узнал, можно ли разложить все монеты поровну по всем шести сундукам. Можно ли, не заглядывая в заветные сундуки, дать точный ответ на этот вопрос? </a:t>
            </a:r>
            <a:br>
              <a:rPr lang="ru-RU" sz="2400" i="1" dirty="0" smtClean="0">
                <a:solidFill>
                  <a:schemeClr val="accent3">
                    <a:lumMod val="40000"/>
                    <a:lumOff val="60000"/>
                  </a:schemeClr>
                </a:solidFill>
              </a:rPr>
            </a:br>
            <a:r>
              <a:rPr lang="ru-RU" sz="2400" i="1" dirty="0" smtClean="0">
                <a:solidFill>
                  <a:schemeClr val="accent3">
                    <a:lumMod val="40000"/>
                    <a:lumOff val="60000"/>
                  </a:schemeClr>
                </a:solidFill>
              </a:rPr>
              <a:t>б) А если сундуков было восемь, а Скупой рыцарь мог разложить поровну монеты, лежащие в любых 2, 3, 4, 5, 6 или 7 сундуках?</a:t>
            </a:r>
            <a:endParaRPr lang="ru-RU" sz="2400" dirty="0" smtClean="0">
              <a:solidFill>
                <a:schemeClr val="accent3">
                  <a:lumMod val="40000"/>
                  <a:lumOff val="60000"/>
                </a:schemeClr>
              </a:solidFill>
            </a:endParaRPr>
          </a:p>
          <a:p>
            <a:pPr eaLnBrk="1" hangingPunct="1">
              <a:defRPr/>
            </a:pPr>
            <a:endParaRPr lang="ru-RU" dirty="0">
              <a:solidFill>
                <a:schemeClr val="accent3">
                  <a:lumMod val="40000"/>
                  <a:lumOff val="60000"/>
                </a:schemeClr>
              </a:solidFill>
            </a:endParaRPr>
          </a:p>
        </p:txBody>
      </p:sp>
      <p:sp>
        <p:nvSpPr>
          <p:cNvPr id="76804" name="AutoShape 34">
            <a:hlinkClick r:id="rId2" action="ppaction://hlinksldjump" highlightClick="1"/>
          </p:cNvPr>
          <p:cNvSpPr>
            <a:spLocks noChangeArrowheads="1"/>
          </p:cNvSpPr>
          <p:nvPr/>
        </p:nvSpPr>
        <p:spPr bwMode="auto">
          <a:xfrm>
            <a:off x="8072438" y="6072188"/>
            <a:ext cx="792162" cy="503237"/>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u="sng" dirty="0" smtClean="0"/>
              <a:t/>
            </a:r>
            <a:br>
              <a:rPr lang="ru-RU" u="sng" dirty="0" smtClean="0"/>
            </a:br>
            <a:r>
              <a:rPr lang="ru-RU" u="sng" dirty="0" smtClean="0">
                <a:solidFill>
                  <a:schemeClr val="accent3">
                    <a:lumMod val="40000"/>
                    <a:lumOff val="60000"/>
                  </a:schemeClr>
                </a:solidFill>
              </a:rPr>
              <a:t>Ответ</a:t>
            </a:r>
            <a:r>
              <a:rPr lang="ru-RU" dirty="0" smtClean="0">
                <a:solidFill>
                  <a:schemeClr val="accent3">
                    <a:lumMod val="40000"/>
                    <a:lumOff val="60000"/>
                  </a:schemeClr>
                </a:solidFill>
              </a:rPr>
              <a:t>: а) можно; б) нельзя.</a:t>
            </a:r>
            <a:r>
              <a:rPr lang="ru-RU" b="1" dirty="0" smtClean="0">
                <a:solidFill>
                  <a:schemeClr val="accent3">
                    <a:lumMod val="40000"/>
                    <a:lumOff val="60000"/>
                  </a:schemeClr>
                </a:solidFill>
              </a:rPr>
              <a:t/>
            </a:r>
            <a:br>
              <a:rPr lang="ru-RU" b="1" dirty="0" smtClean="0">
                <a:solidFill>
                  <a:schemeClr val="accent3">
                    <a:lumMod val="40000"/>
                    <a:lumOff val="60000"/>
                  </a:schemeClr>
                </a:solidFill>
              </a:rPr>
            </a:b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428750"/>
            <a:ext cx="8229600" cy="4911725"/>
          </a:xfrm>
        </p:spPr>
        <p:txBody>
          <a:bodyPr/>
          <a:lstStyle/>
          <a:p>
            <a:pPr eaLnBrk="1" hangingPunct="1">
              <a:defRPr/>
            </a:pPr>
            <a:r>
              <a:rPr lang="ru-RU" sz="2800" u="sng" dirty="0" smtClean="0">
                <a:solidFill>
                  <a:schemeClr val="accent3">
                    <a:lumMod val="40000"/>
                    <a:lumOff val="60000"/>
                  </a:schemeClr>
                </a:solidFill>
              </a:rPr>
              <a:t>Решение</a:t>
            </a:r>
            <a:r>
              <a:rPr lang="ru-RU" sz="2800" dirty="0" smtClean="0">
                <a:solidFill>
                  <a:schemeClr val="accent3">
                    <a:lumMod val="40000"/>
                    <a:lumOff val="60000"/>
                  </a:schemeClr>
                </a:solidFill>
              </a:rPr>
              <a:t>:</a:t>
            </a:r>
            <a:endParaRPr lang="ru-RU" sz="2800" b="1" dirty="0" smtClean="0">
              <a:solidFill>
                <a:schemeClr val="accent3">
                  <a:lumMod val="40000"/>
                  <a:lumOff val="60000"/>
                </a:schemeClr>
              </a:solidFill>
            </a:endParaRPr>
          </a:p>
          <a:p>
            <a:pPr eaLnBrk="1" hangingPunct="1">
              <a:defRPr/>
            </a:pPr>
            <a:r>
              <a:rPr lang="ru-RU" sz="2800" dirty="0" smtClean="0">
                <a:solidFill>
                  <a:schemeClr val="accent3">
                    <a:lumMod val="40000"/>
                    <a:lumOff val="60000"/>
                  </a:schemeClr>
                </a:solidFill>
              </a:rPr>
              <a:t>а)Разделим сундуки на три пары. Общее количество монет в каждой паре сундуков чётно, поэтому чётно и число монет во всех шести сундуках. Теперь разделим сундуки на две тройки. Число монет в каждой тройке кратно трём, поэтому кратно трём и общее число монет во всех сундуках. Итак, это общее число монет делится на 2 и 3, а значит, и на 6 (так как 2 и 3 взаимно просты). Следовательно, все монеты можно разложить поровну по 6 сундукам.</a:t>
            </a:r>
            <a:br>
              <a:rPr lang="ru-RU" sz="2800" dirty="0" smtClean="0">
                <a:solidFill>
                  <a:schemeClr val="accent3">
                    <a:lumMod val="40000"/>
                    <a:lumOff val="60000"/>
                  </a:schemeClr>
                </a:solidFill>
              </a:rPr>
            </a:br>
            <a:endParaRPr lang="ru-RU" sz="2800" dirty="0">
              <a:solidFill>
                <a:schemeClr val="accent3">
                  <a:lumMod val="40000"/>
                  <a:lumOff val="60000"/>
                </a:schemeClr>
              </a:solidFill>
            </a:endParaRPr>
          </a:p>
        </p:txBody>
      </p:sp>
      <p:sp>
        <p:nvSpPr>
          <p:cNvPr id="77828"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50"/>
            <a:ext cx="8229600" cy="6429375"/>
          </a:xfrm>
        </p:spPr>
        <p:txBody>
          <a:bodyPr/>
          <a:lstStyle/>
          <a:p>
            <a:pPr eaLnBrk="1" hangingPunct="1">
              <a:defRPr/>
            </a:pPr>
            <a:r>
              <a:rPr lang="ru-RU" sz="2200" dirty="0" smtClean="0">
                <a:solidFill>
                  <a:schemeClr val="accent3">
                    <a:lumMod val="40000"/>
                    <a:lumOff val="60000"/>
                  </a:schemeClr>
                </a:solidFill>
              </a:rPr>
              <a:t>б) Рассуждая так же, как в пункте а), можно доказать, что все восемь чисел, соответствующие количествам монет в сундуках, дают одинаковые остатки при делении на 2, 3, 4, 5, 6 и 7. Значит, эти числа дают одинаковые остатки при делении на 420 (420 - это наименьшее общее кратное чисел 2, 3, 4, 5, 6 и7). Но поскольку 420 не кратно 8, эти числа могут иметь различные остатки при делении на 8, что помешает поровну разложить монеты по восьми сундукам.</a:t>
            </a:r>
            <a:br>
              <a:rPr lang="ru-RU" sz="2200" dirty="0" smtClean="0">
                <a:solidFill>
                  <a:schemeClr val="accent3">
                    <a:lumMod val="40000"/>
                    <a:lumOff val="60000"/>
                  </a:schemeClr>
                </a:solidFill>
              </a:rPr>
            </a:br>
            <a:r>
              <a:rPr lang="ru-RU" sz="2200" dirty="0" smtClean="0">
                <a:solidFill>
                  <a:schemeClr val="accent3">
                    <a:lumMod val="40000"/>
                    <a:lumOff val="60000"/>
                  </a:schemeClr>
                </a:solidFill>
              </a:rPr>
              <a:t>Например, в первом сундуке могла быть 421 монета, а в остальных семи - по одной. Тогда в двух сундуках в сумме либо 2, либо 422 монеты, оба числа чётные. В трёх сундуках в сумме либо 3, либо 423 монеты, каждое из этих чисел делится на 3 и т.д. В семи сундуках в сумме 7 или 427 монет. Оба числа делятся на 7. Однако общее число монет 428 на 8 не делится. То есть в этом случае на восемь сундуков разложить монеты поровну не получится. С другой стороны, во всех сундуках изначально могло храниться, например, поровну монет. Поэтому точно ответить на вопрос, не зная, что лежит в сундуках, нельзя.</a:t>
            </a:r>
          </a:p>
          <a:p>
            <a:pPr eaLnBrk="1" hangingPunct="1">
              <a:defRPr/>
            </a:pPr>
            <a:endParaRPr lang="ru-RU" dirty="0">
              <a:solidFill>
                <a:schemeClr val="accent3">
                  <a:lumMod val="40000"/>
                  <a:lumOff val="60000"/>
                </a:schemeClr>
              </a:solidFill>
            </a:endParaRPr>
          </a:p>
        </p:txBody>
      </p:sp>
      <p:sp>
        <p:nvSpPr>
          <p:cNvPr id="78851"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21  </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endParaRPr lang="ru-RU" dirty="0" smtClean="0"/>
          </a:p>
          <a:p>
            <a:pPr eaLnBrk="1" hangingPunct="1">
              <a:defRPr/>
            </a:pPr>
            <a:r>
              <a:rPr lang="ru-RU" i="1" dirty="0" smtClean="0">
                <a:solidFill>
                  <a:schemeClr val="accent3">
                    <a:lumMod val="40000"/>
                    <a:lumOff val="60000"/>
                  </a:schemeClr>
                </a:solidFill>
              </a:rPr>
              <a:t>Автор: Михайлов Миша</a:t>
            </a:r>
          </a:p>
          <a:p>
            <a:pPr eaLnBrk="1" hangingPunct="1">
              <a:defRPr/>
            </a:pPr>
            <a:endParaRPr lang="ru-RU" i="1" dirty="0" smtClean="0">
              <a:solidFill>
                <a:schemeClr val="accent3">
                  <a:lumMod val="40000"/>
                  <a:lumOff val="60000"/>
                </a:schemeClr>
              </a:solidFill>
            </a:endParaRPr>
          </a:p>
          <a:p>
            <a:pPr eaLnBrk="1" hangingPunct="1">
              <a:defRPr/>
            </a:pPr>
            <a:r>
              <a:rPr lang="ru-RU" dirty="0" smtClean="0">
                <a:solidFill>
                  <a:schemeClr val="accent3">
                    <a:lumMod val="40000"/>
                    <a:lumOff val="60000"/>
                  </a:schemeClr>
                </a:solidFill>
              </a:rPr>
              <a:t>У </a:t>
            </a:r>
            <a:r>
              <a:rPr lang="ru-RU" dirty="0" err="1" smtClean="0">
                <a:solidFill>
                  <a:schemeClr val="accent3">
                    <a:lumMod val="40000"/>
                    <a:lumOff val="60000"/>
                  </a:schemeClr>
                </a:solidFill>
              </a:rPr>
              <a:t>Громозеки</a:t>
            </a:r>
            <a:r>
              <a:rPr lang="ru-RU" dirty="0" smtClean="0">
                <a:solidFill>
                  <a:schemeClr val="accent3">
                    <a:lumMod val="40000"/>
                    <a:lumOff val="60000"/>
                  </a:schemeClr>
                </a:solidFill>
              </a:rPr>
              <a:t> День Рождения каждые 2013 лет(он родился в 0ом году). Алиса выписала подряд, без пробелов 429 раз число 61. Будет ли в этом году День Рождения у </a:t>
            </a:r>
            <a:r>
              <a:rPr lang="ru-RU" dirty="0" err="1" smtClean="0">
                <a:solidFill>
                  <a:schemeClr val="accent3">
                    <a:lumMod val="40000"/>
                    <a:lumOff val="60000"/>
                  </a:schemeClr>
                </a:solidFill>
              </a:rPr>
              <a:t>Громозеки</a:t>
            </a:r>
            <a:r>
              <a:rPr lang="ru-RU" dirty="0" smtClean="0">
                <a:solidFill>
                  <a:schemeClr val="accent3">
                    <a:lumMod val="40000"/>
                    <a:lumOff val="60000"/>
                  </a:schemeClr>
                </a:solidFill>
              </a:rPr>
              <a:t>?</a:t>
            </a:r>
          </a:p>
        </p:txBody>
      </p:sp>
      <p:sp>
        <p:nvSpPr>
          <p:cNvPr id="79876"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50" y="1714500"/>
            <a:ext cx="8572500" cy="4400550"/>
          </a:xfrm>
          <a:prstGeom prst="rect">
            <a:avLst/>
          </a:prstGeom>
        </p:spPr>
        <p:txBody>
          <a:bodyPr>
            <a:spAutoFit/>
          </a:bodyPr>
          <a:lstStyle/>
          <a:p>
            <a:pPr fontAlgn="auto">
              <a:spcBef>
                <a:spcPts val="0"/>
              </a:spcBef>
              <a:spcAft>
                <a:spcPts val="0"/>
              </a:spcAft>
              <a:defRPr/>
            </a:pPr>
            <a:r>
              <a:rPr lang="ru-RU" sz="2800" dirty="0">
                <a:solidFill>
                  <a:schemeClr val="accent3">
                    <a:lumMod val="40000"/>
                    <a:lumOff val="60000"/>
                  </a:schemeClr>
                </a:solidFill>
                <a:latin typeface="+mn-lt"/>
                <a:cs typeface="+mn-cs"/>
              </a:rPr>
              <a:t>Ответ: Да будет.</a:t>
            </a:r>
          </a:p>
          <a:p>
            <a:pPr fontAlgn="auto">
              <a:spcBef>
                <a:spcPts val="0"/>
              </a:spcBef>
              <a:spcAft>
                <a:spcPts val="0"/>
              </a:spcAft>
              <a:defRPr/>
            </a:pPr>
            <a:endParaRPr lang="ru-RU" sz="2800" dirty="0">
              <a:solidFill>
                <a:schemeClr val="accent3">
                  <a:lumMod val="40000"/>
                  <a:lumOff val="60000"/>
                </a:schemeClr>
              </a:solidFill>
              <a:latin typeface="+mn-lt"/>
              <a:cs typeface="+mn-cs"/>
            </a:endParaRPr>
          </a:p>
          <a:p>
            <a:pPr fontAlgn="auto">
              <a:spcBef>
                <a:spcPts val="0"/>
              </a:spcBef>
              <a:spcAft>
                <a:spcPts val="0"/>
              </a:spcAft>
              <a:defRPr/>
            </a:pPr>
            <a:r>
              <a:rPr lang="ru-RU" sz="2800" dirty="0">
                <a:solidFill>
                  <a:schemeClr val="accent3">
                    <a:lumMod val="40000"/>
                    <a:lumOff val="60000"/>
                  </a:schemeClr>
                </a:solidFill>
                <a:latin typeface="+mn-lt"/>
                <a:cs typeface="+mn-cs"/>
              </a:rPr>
              <a:t>Решение: см. признак делимости на 2013.  </a:t>
            </a:r>
          </a:p>
          <a:p>
            <a:pPr fontAlgn="auto">
              <a:spcBef>
                <a:spcPts val="0"/>
              </a:spcBef>
              <a:spcAft>
                <a:spcPts val="0"/>
              </a:spcAft>
              <a:defRPr/>
            </a:pPr>
            <a:r>
              <a:rPr lang="ru-RU" sz="2800" dirty="0">
                <a:solidFill>
                  <a:schemeClr val="accent3">
                    <a:lumMod val="40000"/>
                    <a:lumOff val="60000"/>
                  </a:schemeClr>
                </a:solidFill>
                <a:latin typeface="+mn-lt"/>
                <a:cs typeface="+mn-cs"/>
              </a:rPr>
              <a:t>Число 61616161…61616161 делится на 2013, так как:</a:t>
            </a:r>
          </a:p>
          <a:p>
            <a:pPr fontAlgn="auto">
              <a:spcBef>
                <a:spcPts val="0"/>
              </a:spcBef>
              <a:spcAft>
                <a:spcPts val="0"/>
              </a:spcAft>
              <a:defRPr/>
            </a:pPr>
            <a:r>
              <a:rPr lang="ru-RU" sz="2800" dirty="0">
                <a:solidFill>
                  <a:schemeClr val="accent3">
                    <a:lumMod val="40000"/>
                    <a:lumOff val="60000"/>
                  </a:schemeClr>
                </a:solidFill>
                <a:latin typeface="+mn-lt"/>
                <a:cs typeface="+mn-cs"/>
              </a:rPr>
              <a:t>1)его сумма цифр=429∙(6+1), так как 429 делится на 3, то и число делится на 3.</a:t>
            </a:r>
          </a:p>
          <a:p>
            <a:pPr fontAlgn="auto">
              <a:spcBef>
                <a:spcPts val="0"/>
              </a:spcBef>
              <a:spcAft>
                <a:spcPts val="0"/>
              </a:spcAft>
              <a:defRPr/>
            </a:pPr>
            <a:r>
              <a:rPr lang="ru-RU" sz="2800" dirty="0">
                <a:solidFill>
                  <a:schemeClr val="accent3">
                    <a:lumMod val="40000"/>
                    <a:lumOff val="60000"/>
                  </a:schemeClr>
                </a:solidFill>
                <a:latin typeface="+mn-lt"/>
                <a:cs typeface="+mn-cs"/>
              </a:rPr>
              <a:t>2)Его знакочередующаяся сумма цифр=429∙(6-1), так как 429 делится на 11, то и число делится на 11.</a:t>
            </a:r>
          </a:p>
          <a:p>
            <a:pPr fontAlgn="auto">
              <a:spcBef>
                <a:spcPts val="0"/>
              </a:spcBef>
              <a:spcAft>
                <a:spcPts val="0"/>
              </a:spcAft>
              <a:defRPr/>
            </a:pPr>
            <a:r>
              <a:rPr lang="ru-RU" sz="2800" dirty="0">
                <a:solidFill>
                  <a:schemeClr val="accent3">
                    <a:lumMod val="40000"/>
                    <a:lumOff val="60000"/>
                  </a:schemeClr>
                </a:solidFill>
                <a:latin typeface="+mn-lt"/>
                <a:cs typeface="+mn-cs"/>
              </a:rPr>
              <a:t>3)Число явно делится на 61, значит в этом году у </a:t>
            </a:r>
            <a:r>
              <a:rPr lang="ru-RU" sz="2800" dirty="0" err="1">
                <a:solidFill>
                  <a:schemeClr val="accent3">
                    <a:lumMod val="40000"/>
                    <a:lumOff val="60000"/>
                  </a:schemeClr>
                </a:solidFill>
                <a:latin typeface="+mn-lt"/>
                <a:cs typeface="+mn-cs"/>
              </a:rPr>
              <a:t>Громозеки</a:t>
            </a:r>
            <a:r>
              <a:rPr lang="ru-RU" sz="2800" dirty="0">
                <a:solidFill>
                  <a:schemeClr val="accent3">
                    <a:lumMod val="40000"/>
                    <a:lumOff val="60000"/>
                  </a:schemeClr>
                </a:solidFill>
                <a:latin typeface="+mn-lt"/>
                <a:cs typeface="+mn-cs"/>
              </a:rPr>
              <a:t> будет День Рождения.</a:t>
            </a:r>
          </a:p>
        </p:txBody>
      </p:sp>
      <p:sp>
        <p:nvSpPr>
          <p:cNvPr id="80899"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Классификация признаков делимости</a:t>
            </a:r>
            <a:endParaRPr lang="ru-RU" dirty="0">
              <a:solidFill>
                <a:schemeClr val="accent3">
                  <a:lumMod val="40000"/>
                  <a:lumOff val="60000"/>
                </a:schemeClr>
              </a:solidFill>
            </a:endParaRPr>
          </a:p>
        </p:txBody>
      </p:sp>
      <p:graphicFrame>
        <p:nvGraphicFramePr>
          <p:cNvPr id="5" name="Содержимое 4"/>
          <p:cNvGraphicFramePr>
            <a:graphicFrameLocks noGrp="1"/>
          </p:cNvGraphicFramePr>
          <p:nvPr>
            <p:ph idx="1"/>
          </p:nvPr>
        </p:nvGraphicFramePr>
        <p:xfrm>
          <a:off x="457200" y="1600200"/>
          <a:ext cx="8229600" cy="4216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sz="1800" b="1" kern="1200" dirty="0" smtClean="0">
                          <a:solidFill>
                            <a:schemeClr val="lt1"/>
                          </a:solidFill>
                          <a:latin typeface="+mn-lt"/>
                          <a:ea typeface="+mn-ea"/>
                          <a:cs typeface="+mn-cs"/>
                        </a:rPr>
                        <a:t>Характеристика признака</a:t>
                      </a:r>
                      <a:endParaRPr lang="ru-RU" dirty="0"/>
                    </a:p>
                  </a:txBody>
                  <a:tcPr>
                    <a:solidFill>
                      <a:schemeClr val="bg1"/>
                    </a:solidFill>
                  </a:tcPr>
                </a:tc>
                <a:tc>
                  <a:txBody>
                    <a:bodyPr/>
                    <a:lstStyle/>
                    <a:p>
                      <a:r>
                        <a:rPr lang="ru-RU" sz="1800" b="1" kern="1200" dirty="0" smtClean="0">
                          <a:solidFill>
                            <a:schemeClr val="lt1"/>
                          </a:solidFill>
                          <a:latin typeface="+mn-lt"/>
                          <a:ea typeface="+mn-ea"/>
                          <a:cs typeface="+mn-cs"/>
                        </a:rPr>
                        <a:t>Делители</a:t>
                      </a:r>
                      <a:endParaRPr lang="ru-RU" dirty="0"/>
                    </a:p>
                  </a:txBody>
                  <a:tcPr>
                    <a:solidFill>
                      <a:schemeClr val="bg1"/>
                    </a:solidFill>
                  </a:tcPr>
                </a:tc>
              </a:tr>
              <a:tr h="370840">
                <a:tc>
                  <a:txBody>
                    <a:bodyPr/>
                    <a:lstStyle/>
                    <a:p>
                      <a:pPr>
                        <a:lnSpc>
                          <a:spcPct val="115000"/>
                        </a:lnSpc>
                        <a:spcAft>
                          <a:spcPts val="0"/>
                        </a:spcAft>
                      </a:pPr>
                      <a:r>
                        <a:rPr lang="ru-RU" sz="1800" dirty="0">
                          <a:latin typeface="Times New Roman"/>
                          <a:ea typeface="Calibri"/>
                          <a:cs typeface="Times New Roman"/>
                        </a:rPr>
                        <a:t>Признаки, связанные с суммой цифр</a:t>
                      </a:r>
                      <a:endParaRPr lang="ru-RU" sz="1800" dirty="0">
                        <a:latin typeface="Calibri"/>
                        <a:ea typeface="Calibri"/>
                        <a:cs typeface="Times New Roman"/>
                      </a:endParaRPr>
                    </a:p>
                  </a:txBody>
                  <a:tcPr marL="68580" marR="68580" marT="0" marB="0">
                    <a:solidFill>
                      <a:schemeClr val="bg1"/>
                    </a:solidFill>
                  </a:tcPr>
                </a:tc>
                <a:tc>
                  <a:txBody>
                    <a:bodyPr/>
                    <a:lstStyle/>
                    <a:p>
                      <a:r>
                        <a:rPr lang="ru-RU" dirty="0" smtClean="0"/>
                        <a:t>3,9,27</a:t>
                      </a:r>
                      <a:endParaRPr lang="ru-RU" dirty="0"/>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Признаки, связанные с последними цифрами</a:t>
                      </a:r>
                    </a:p>
                  </a:txBody>
                  <a:tcPr>
                    <a:solidFill>
                      <a:schemeClr val="bg1"/>
                    </a:solidFill>
                  </a:tcPr>
                </a:tc>
                <a:tc>
                  <a:txBody>
                    <a:bodyPr/>
                    <a:lstStyle/>
                    <a:p>
                      <a:r>
                        <a:rPr lang="ru-RU" sz="1800" kern="1200" dirty="0" smtClean="0">
                          <a:solidFill>
                            <a:schemeClr val="dk1"/>
                          </a:solidFill>
                          <a:latin typeface="+mn-lt"/>
                          <a:ea typeface="+mn-ea"/>
                          <a:cs typeface="+mn-cs"/>
                        </a:rPr>
                        <a:t>20, 10</a:t>
                      </a:r>
                      <a:r>
                        <a:rPr lang="en-US" sz="1800" kern="1200" baseline="30000" dirty="0" smtClean="0">
                          <a:solidFill>
                            <a:schemeClr val="dk1"/>
                          </a:solidFill>
                          <a:latin typeface="+mn-lt"/>
                          <a:ea typeface="+mn-ea"/>
                          <a:cs typeface="+mn-cs"/>
                        </a:rPr>
                        <a:t>n</a:t>
                      </a:r>
                      <a:r>
                        <a:rPr lang="ru-RU" sz="1800" kern="1200" dirty="0" smtClean="0">
                          <a:solidFill>
                            <a:schemeClr val="dk1"/>
                          </a:solidFill>
                          <a:latin typeface="+mn-lt"/>
                          <a:ea typeface="+mn-ea"/>
                          <a:cs typeface="+mn-cs"/>
                        </a:rPr>
                        <a:t>,5</a:t>
                      </a:r>
                      <a:r>
                        <a:rPr lang="en-US" sz="1800" kern="1200" baseline="30000" dirty="0" smtClean="0">
                          <a:solidFill>
                            <a:schemeClr val="dk1"/>
                          </a:solidFill>
                          <a:latin typeface="+mn-lt"/>
                          <a:ea typeface="+mn-ea"/>
                          <a:cs typeface="+mn-cs"/>
                        </a:rPr>
                        <a:t>n</a:t>
                      </a:r>
                      <a:r>
                        <a:rPr lang="ru-RU" sz="1800" kern="1200" dirty="0" smtClean="0">
                          <a:solidFill>
                            <a:schemeClr val="dk1"/>
                          </a:solidFill>
                          <a:latin typeface="+mn-lt"/>
                          <a:ea typeface="+mn-ea"/>
                          <a:cs typeface="+mn-cs"/>
                        </a:rPr>
                        <a:t>,2</a:t>
                      </a:r>
                      <a:r>
                        <a:rPr lang="en-US" sz="1800" kern="1200" baseline="30000" dirty="0" smtClean="0">
                          <a:solidFill>
                            <a:schemeClr val="dk1"/>
                          </a:solidFill>
                          <a:latin typeface="+mn-lt"/>
                          <a:ea typeface="+mn-ea"/>
                          <a:cs typeface="+mn-cs"/>
                        </a:rPr>
                        <a:t>n</a:t>
                      </a:r>
                      <a:endParaRPr lang="ru-RU" dirty="0"/>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Признаки, связанные с суммами многозначных граней</a:t>
                      </a:r>
                    </a:p>
                  </a:txBody>
                  <a:tcPr>
                    <a:solidFill>
                      <a:schemeClr val="bg1"/>
                    </a:solidFill>
                  </a:tcPr>
                </a:tc>
                <a:tc>
                  <a:txBody>
                    <a:bodyPr/>
                    <a:lstStyle/>
                    <a:p>
                      <a:r>
                        <a:rPr lang="ru-RU" sz="1800" kern="1200" dirty="0" smtClean="0">
                          <a:solidFill>
                            <a:schemeClr val="dk1"/>
                          </a:solidFill>
                          <a:latin typeface="+mn-lt"/>
                          <a:ea typeface="+mn-ea"/>
                          <a:cs typeface="+mn-cs"/>
                        </a:rPr>
                        <a:t>7,11,13,27,37,99,101</a:t>
                      </a:r>
                      <a:endParaRPr lang="ru-RU" dirty="0"/>
                    </a:p>
                  </a:txBody>
                  <a:tcPr>
                    <a:solidFill>
                      <a:schemeClr val="bg1"/>
                    </a:solidFill>
                  </a:tcPr>
                </a:tc>
              </a:tr>
              <a:tr h="370840">
                <a:tc>
                  <a:txBody>
                    <a:bodyPr/>
                    <a:lstStyle/>
                    <a:p>
                      <a:r>
                        <a:rPr lang="ru-RU" sz="1800" kern="1200" dirty="0" smtClean="0">
                          <a:solidFill>
                            <a:schemeClr val="dk1"/>
                          </a:solidFill>
                          <a:latin typeface="+mn-lt"/>
                          <a:ea typeface="+mn-ea"/>
                          <a:cs typeface="+mn-cs"/>
                        </a:rPr>
                        <a:t>Признаки, связанные со знакочередующимися суммами</a:t>
                      </a:r>
                      <a:endParaRPr lang="ru-RU" dirty="0"/>
                    </a:p>
                  </a:txBody>
                  <a:tcPr>
                    <a:solidFill>
                      <a:schemeClr val="bg1"/>
                    </a:solidFill>
                  </a:tcPr>
                </a:tc>
                <a:tc>
                  <a:txBody>
                    <a:bodyPr/>
                    <a:lstStyle/>
                    <a:p>
                      <a:r>
                        <a:rPr lang="ru-RU" sz="1800" kern="1200" dirty="0" smtClean="0">
                          <a:solidFill>
                            <a:schemeClr val="dk1"/>
                          </a:solidFill>
                          <a:latin typeface="+mn-lt"/>
                          <a:ea typeface="+mn-ea"/>
                          <a:cs typeface="+mn-cs"/>
                        </a:rPr>
                        <a:t>7,11,13,101</a:t>
                      </a:r>
                      <a:endParaRPr lang="ru-RU" dirty="0"/>
                    </a:p>
                  </a:txBody>
                  <a:tcPr>
                    <a:solidFill>
                      <a:schemeClr val="bg1"/>
                    </a:solidFill>
                  </a:tcPr>
                </a:tc>
              </a:tr>
              <a:tr h="370840">
                <a:tc>
                  <a:txBody>
                    <a:bodyPr/>
                    <a:lstStyle/>
                    <a:p>
                      <a:r>
                        <a:rPr lang="ru-RU" sz="1800" kern="1200" dirty="0" smtClean="0">
                          <a:solidFill>
                            <a:schemeClr val="dk1"/>
                          </a:solidFill>
                          <a:latin typeface="+mn-lt"/>
                          <a:ea typeface="+mn-ea"/>
                          <a:cs typeface="+mn-cs"/>
                        </a:rPr>
                        <a:t>Признаки, связанные с умножением числа десятков и единиц на некоторые числа</a:t>
                      </a:r>
                      <a:endParaRPr lang="ru-RU" dirty="0"/>
                    </a:p>
                  </a:txBody>
                  <a:tcPr>
                    <a:solidFill>
                      <a:schemeClr val="bg1"/>
                    </a:solidFill>
                  </a:tcPr>
                </a:tc>
                <a:tc>
                  <a:txBody>
                    <a:bodyPr/>
                    <a:lstStyle/>
                    <a:p>
                      <a:r>
                        <a:rPr lang="ru-RU" sz="1800" kern="1200" dirty="0" smtClean="0">
                          <a:solidFill>
                            <a:schemeClr val="dk1"/>
                          </a:solidFill>
                          <a:latin typeface="+mn-lt"/>
                          <a:ea typeface="+mn-ea"/>
                          <a:cs typeface="+mn-cs"/>
                        </a:rPr>
                        <a:t>7,13,17,19,23,29,31,37,59</a:t>
                      </a:r>
                      <a:endParaRPr lang="ru-RU" dirty="0"/>
                    </a:p>
                  </a:txBody>
                  <a:tcPr>
                    <a:solidFill>
                      <a:schemeClr val="bg1"/>
                    </a:solidFill>
                  </a:tcPr>
                </a:tc>
              </a:tr>
              <a:tr h="370840">
                <a:tc>
                  <a:txBody>
                    <a:bodyPr/>
                    <a:lstStyle/>
                    <a:p>
                      <a:r>
                        <a:rPr lang="ru-RU" sz="1800" kern="1200" dirty="0" smtClean="0">
                          <a:solidFill>
                            <a:schemeClr val="dk1"/>
                          </a:solidFill>
                          <a:latin typeface="+mn-lt"/>
                          <a:ea typeface="+mn-ea"/>
                          <a:cs typeface="+mn-cs"/>
                        </a:rPr>
                        <a:t>Комбинированные признаки (делимость на множители делителя)</a:t>
                      </a:r>
                      <a:endParaRPr lang="ru-RU"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6,12,14,15,18</a:t>
                      </a:r>
                    </a:p>
                    <a:p>
                      <a:endParaRPr lang="ru-RU"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22</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357188" y="1357313"/>
            <a:ext cx="8229600" cy="4525962"/>
          </a:xfrm>
        </p:spPr>
        <p:txBody>
          <a:bodyPr/>
          <a:lstStyle/>
          <a:p>
            <a:pPr eaLnBrk="1" hangingPunct="1">
              <a:defRPr/>
            </a:pPr>
            <a:r>
              <a:rPr lang="ru-RU" sz="2900" i="1" dirty="0" smtClean="0">
                <a:solidFill>
                  <a:schemeClr val="accent3">
                    <a:lumMod val="40000"/>
                    <a:lumOff val="60000"/>
                  </a:schemeClr>
                </a:solidFill>
              </a:rPr>
              <a:t>Автор: Михайлов Миша</a:t>
            </a:r>
            <a:r>
              <a:rPr lang="ru-RU" sz="2900" dirty="0" smtClean="0">
                <a:solidFill>
                  <a:schemeClr val="accent3">
                    <a:lumMod val="40000"/>
                    <a:lumOff val="60000"/>
                  </a:schemeClr>
                </a:solidFill>
              </a:rPr>
              <a:t> </a:t>
            </a:r>
          </a:p>
          <a:p>
            <a:pPr eaLnBrk="1" hangingPunct="1">
              <a:defRPr/>
            </a:pPr>
            <a:endParaRPr lang="ru-RU" sz="2900" dirty="0" smtClean="0">
              <a:solidFill>
                <a:schemeClr val="accent3">
                  <a:lumMod val="40000"/>
                  <a:lumOff val="60000"/>
                </a:schemeClr>
              </a:solidFill>
            </a:endParaRPr>
          </a:p>
          <a:p>
            <a:pPr eaLnBrk="1" hangingPunct="1">
              <a:defRPr/>
            </a:pPr>
            <a:r>
              <a:rPr lang="ru-RU" sz="2900" dirty="0" smtClean="0">
                <a:solidFill>
                  <a:schemeClr val="accent3">
                    <a:lumMod val="40000"/>
                    <a:lumOff val="60000"/>
                  </a:schemeClr>
                </a:solidFill>
              </a:rPr>
              <a:t>На свой день Рождения Вася купил 174 конфеты. На праздник пришли 4 человека. Может ли Вася разделить поровну все конфеты?</a:t>
            </a:r>
          </a:p>
          <a:p>
            <a:pPr eaLnBrk="1" hangingPunct="1">
              <a:defRPr/>
            </a:pPr>
            <a:endParaRPr lang="ru-RU" sz="2900" dirty="0" smtClean="0">
              <a:solidFill>
                <a:schemeClr val="accent3">
                  <a:lumMod val="40000"/>
                  <a:lumOff val="60000"/>
                </a:schemeClr>
              </a:solidFill>
            </a:endParaRPr>
          </a:p>
          <a:p>
            <a:pPr eaLnBrk="1" hangingPunct="1">
              <a:defRPr/>
            </a:pPr>
            <a:r>
              <a:rPr lang="ru-RU" sz="2900" u="sng" dirty="0" smtClean="0">
                <a:solidFill>
                  <a:schemeClr val="accent3">
                    <a:lumMod val="40000"/>
                    <a:lumOff val="60000"/>
                  </a:schemeClr>
                </a:solidFill>
              </a:rPr>
              <a:t>Ответ </a:t>
            </a:r>
            <a:r>
              <a:rPr lang="ru-RU" sz="2900" dirty="0" smtClean="0">
                <a:solidFill>
                  <a:schemeClr val="accent3">
                    <a:lumMod val="40000"/>
                    <a:lumOff val="60000"/>
                  </a:schemeClr>
                </a:solidFill>
              </a:rPr>
              <a:t>:нет</a:t>
            </a:r>
          </a:p>
          <a:p>
            <a:pPr eaLnBrk="1" hangingPunct="1">
              <a:defRPr/>
            </a:pPr>
            <a:endParaRPr lang="ru-RU" sz="2900" dirty="0" smtClean="0">
              <a:solidFill>
                <a:schemeClr val="accent3">
                  <a:lumMod val="40000"/>
                  <a:lumOff val="60000"/>
                </a:schemeClr>
              </a:solidFill>
            </a:endParaRPr>
          </a:p>
          <a:p>
            <a:pPr eaLnBrk="1" hangingPunct="1">
              <a:defRPr/>
            </a:pPr>
            <a:r>
              <a:rPr lang="ru-RU" sz="2900" u="sng" dirty="0" smtClean="0">
                <a:solidFill>
                  <a:schemeClr val="accent3">
                    <a:lumMod val="40000"/>
                    <a:lumOff val="60000"/>
                  </a:schemeClr>
                </a:solidFill>
              </a:rPr>
              <a:t>Решение</a:t>
            </a:r>
            <a:r>
              <a:rPr lang="ru-RU" sz="2900" dirty="0" smtClean="0">
                <a:solidFill>
                  <a:schemeClr val="accent3">
                    <a:lumMod val="40000"/>
                    <a:lumOff val="60000"/>
                  </a:schemeClr>
                </a:solidFill>
              </a:rPr>
              <a:t>: 174 не делится на 4 так как 74 не делится на 4</a:t>
            </a:r>
          </a:p>
          <a:p>
            <a:pPr eaLnBrk="1" hangingPunct="1">
              <a:defRPr/>
            </a:pPr>
            <a:endParaRPr lang="ru-RU" sz="2900" dirty="0" smtClean="0">
              <a:solidFill>
                <a:schemeClr val="accent3">
                  <a:lumMod val="40000"/>
                  <a:lumOff val="60000"/>
                </a:schemeClr>
              </a:solidFill>
            </a:endParaRPr>
          </a:p>
          <a:p>
            <a:pPr eaLnBrk="1" hangingPunct="1">
              <a:defRPr/>
            </a:pPr>
            <a:endParaRPr lang="ru-RU" sz="2900" dirty="0">
              <a:solidFill>
                <a:schemeClr val="accent3">
                  <a:lumMod val="40000"/>
                  <a:lumOff val="60000"/>
                </a:schemeClr>
              </a:solidFill>
            </a:endParaRPr>
          </a:p>
        </p:txBody>
      </p:sp>
      <p:sp>
        <p:nvSpPr>
          <p:cNvPr id="81924"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Задача 23</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4525963"/>
          </a:xfrm>
        </p:spPr>
        <p:txBody>
          <a:bodyPr/>
          <a:lstStyle/>
          <a:p>
            <a:pPr eaLnBrk="1" hangingPunct="1">
              <a:defRPr/>
            </a:pPr>
            <a:r>
              <a:rPr lang="ru-RU" sz="2700" i="1" dirty="0" smtClean="0">
                <a:solidFill>
                  <a:schemeClr val="accent3">
                    <a:lumMod val="40000"/>
                    <a:lumOff val="60000"/>
                  </a:schemeClr>
                </a:solidFill>
              </a:rPr>
              <a:t>Автор: Михайлов Миша</a:t>
            </a:r>
            <a:r>
              <a:rPr lang="ru-RU" sz="2700" dirty="0" smtClean="0">
                <a:solidFill>
                  <a:schemeClr val="accent3">
                    <a:lumMod val="40000"/>
                    <a:lumOff val="60000"/>
                  </a:schemeClr>
                </a:solidFill>
              </a:rPr>
              <a:t> </a:t>
            </a:r>
          </a:p>
          <a:p>
            <a:pPr eaLnBrk="1" hangingPunct="1">
              <a:defRPr/>
            </a:pPr>
            <a:endParaRPr lang="ru-RU" sz="2700" dirty="0" smtClean="0">
              <a:solidFill>
                <a:schemeClr val="accent3">
                  <a:lumMod val="40000"/>
                  <a:lumOff val="60000"/>
                </a:schemeClr>
              </a:solidFill>
            </a:endParaRPr>
          </a:p>
          <a:p>
            <a:pPr eaLnBrk="1" hangingPunct="1">
              <a:defRPr/>
            </a:pPr>
            <a:r>
              <a:rPr lang="ru-RU" sz="2700" dirty="0" smtClean="0">
                <a:solidFill>
                  <a:schemeClr val="accent3">
                    <a:lumMod val="40000"/>
                    <a:lumOff val="60000"/>
                  </a:schemeClr>
                </a:solidFill>
              </a:rPr>
              <a:t>Петя выписал на доске без пробелов числа от 1 до 8 и в конец числа приписал 0(123456780). Можно ли заведомо сказать что это число делится на 12?</a:t>
            </a:r>
          </a:p>
          <a:p>
            <a:pPr eaLnBrk="1" hangingPunct="1">
              <a:defRPr/>
            </a:pPr>
            <a:endParaRPr lang="ru-RU" sz="2700" dirty="0" smtClean="0">
              <a:solidFill>
                <a:schemeClr val="accent3">
                  <a:lumMod val="40000"/>
                  <a:lumOff val="60000"/>
                </a:schemeClr>
              </a:solidFill>
            </a:endParaRPr>
          </a:p>
          <a:p>
            <a:pPr eaLnBrk="1" hangingPunct="1">
              <a:defRPr/>
            </a:pPr>
            <a:r>
              <a:rPr lang="ru-RU" sz="2700" u="sng" dirty="0" smtClean="0">
                <a:solidFill>
                  <a:schemeClr val="accent3">
                    <a:lumMod val="40000"/>
                    <a:lumOff val="60000"/>
                  </a:schemeClr>
                </a:solidFill>
              </a:rPr>
              <a:t>Ответ</a:t>
            </a:r>
            <a:r>
              <a:rPr lang="ru-RU" sz="2700" dirty="0" smtClean="0">
                <a:solidFill>
                  <a:schemeClr val="accent3">
                    <a:lumMod val="40000"/>
                    <a:lumOff val="60000"/>
                  </a:schemeClr>
                </a:solidFill>
              </a:rPr>
              <a:t>: да</a:t>
            </a:r>
          </a:p>
          <a:p>
            <a:pPr eaLnBrk="1" hangingPunct="1">
              <a:defRPr/>
            </a:pPr>
            <a:endParaRPr lang="ru-RU" sz="2700" dirty="0" smtClean="0">
              <a:solidFill>
                <a:schemeClr val="accent3">
                  <a:lumMod val="40000"/>
                  <a:lumOff val="60000"/>
                </a:schemeClr>
              </a:solidFill>
            </a:endParaRPr>
          </a:p>
          <a:p>
            <a:pPr eaLnBrk="1" hangingPunct="1">
              <a:defRPr/>
            </a:pPr>
            <a:r>
              <a:rPr lang="ru-RU" sz="2700" u="sng" dirty="0" smtClean="0">
                <a:solidFill>
                  <a:schemeClr val="accent3">
                    <a:lumMod val="40000"/>
                    <a:lumOff val="60000"/>
                  </a:schemeClr>
                </a:solidFill>
              </a:rPr>
              <a:t>Решение</a:t>
            </a:r>
            <a:r>
              <a:rPr lang="ru-RU" sz="2700" dirty="0" smtClean="0">
                <a:solidFill>
                  <a:schemeClr val="accent3">
                    <a:lumMod val="40000"/>
                    <a:lumOff val="60000"/>
                  </a:schemeClr>
                </a:solidFill>
              </a:rPr>
              <a:t>: число 123456780 делится на 4, так как 80 делится на 4; и оно делится на 3, так как 1+2+3+4+5+6+7+8+0=36и 3+6=9, что делится на 3</a:t>
            </a:r>
          </a:p>
          <a:p>
            <a:pPr eaLnBrk="1" hangingPunct="1">
              <a:defRPr/>
            </a:pPr>
            <a:endParaRPr lang="ru-RU" sz="2900" dirty="0">
              <a:solidFill>
                <a:schemeClr val="accent3">
                  <a:lumMod val="40000"/>
                  <a:lumOff val="60000"/>
                </a:schemeClr>
              </a:solidFill>
            </a:endParaRPr>
          </a:p>
        </p:txBody>
      </p:sp>
      <p:sp>
        <p:nvSpPr>
          <p:cNvPr id="82948" name="AutoShape 34">
            <a:hlinkClick r:id="rId2" action="ppaction://hlinksldjump" highlightClick="1"/>
          </p:cNvPr>
          <p:cNvSpPr>
            <a:spLocks noChangeArrowheads="1"/>
          </p:cNvSpPr>
          <p:nvPr/>
        </p:nvSpPr>
        <p:spPr bwMode="auto">
          <a:xfrm>
            <a:off x="8143875" y="542925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39862"/>
          </a:xfrm>
        </p:spPr>
        <p:txBody>
          <a:bodyPr/>
          <a:lstStyle/>
          <a:p>
            <a:pPr eaLnBrk="1" hangingPunct="1">
              <a:defRPr/>
            </a:pPr>
            <a:r>
              <a:rPr lang="ru-RU" dirty="0" smtClean="0">
                <a:solidFill>
                  <a:schemeClr val="accent3">
                    <a:lumMod val="40000"/>
                    <a:lumOff val="60000"/>
                  </a:schemeClr>
                </a:solidFill>
              </a:rPr>
              <a:t>Задача 24 (городской тур олимпиады 2012)</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928813"/>
            <a:ext cx="8229600" cy="4525962"/>
          </a:xfrm>
        </p:spPr>
        <p:txBody>
          <a:bodyPr/>
          <a:lstStyle/>
          <a:p>
            <a:pPr eaLnBrk="1" hangingPunct="1">
              <a:defRPr/>
            </a:pPr>
            <a:r>
              <a:rPr lang="ru-RU" sz="2800" dirty="0" smtClean="0">
                <a:solidFill>
                  <a:schemeClr val="accent3">
                    <a:lumMod val="40000"/>
                    <a:lumOff val="60000"/>
                  </a:schemeClr>
                </a:solidFill>
              </a:rPr>
              <a:t>В конце каждого урока физкультуры учитель проводит забег и дает победителю забега 4 конфеты, а всем остальным ученикам – по одной.  К концу четверти Петя заслужил 29 конфет, Коля – 32, а Вася – 37 конфет. Известно, что один мальчик пропустил ровно один урок физкультуры, участвуя в олимпиаде по математике, остальные же уроков не пропускали. Кто из детей пропустил урок?</a:t>
            </a:r>
            <a:endParaRPr lang="ru-RU" sz="2800" dirty="0">
              <a:solidFill>
                <a:schemeClr val="accent3">
                  <a:lumMod val="40000"/>
                  <a:lumOff val="60000"/>
                </a:schemeClr>
              </a:solidFill>
            </a:endParaRPr>
          </a:p>
        </p:txBody>
      </p:sp>
      <p:sp>
        <p:nvSpPr>
          <p:cNvPr id="83972"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85750"/>
            <a:ext cx="8229600" cy="654050"/>
          </a:xfrm>
        </p:spPr>
        <p:txBody>
          <a:bodyPr/>
          <a:lstStyle/>
          <a:p>
            <a:pPr algn="l" eaLnBrk="1" hangingPunct="1">
              <a:defRPr/>
            </a:pPr>
            <a:r>
              <a:rPr lang="ru-RU" u="sng" dirty="0" smtClean="0">
                <a:solidFill>
                  <a:schemeClr val="accent3">
                    <a:lumMod val="40000"/>
                    <a:lumOff val="60000"/>
                  </a:schemeClr>
                </a:solidFill>
              </a:rPr>
              <a:t>Ответ: </a:t>
            </a:r>
            <a:r>
              <a:rPr lang="ru-RU" dirty="0" smtClean="0">
                <a:solidFill>
                  <a:schemeClr val="accent3">
                    <a:lumMod val="40000"/>
                    <a:lumOff val="60000"/>
                  </a:schemeClr>
                </a:solidFill>
              </a:rPr>
              <a:t>Вася</a:t>
            </a:r>
            <a:endParaRPr lang="ru-RU" dirty="0">
              <a:solidFill>
                <a:schemeClr val="accent3">
                  <a:lumMod val="40000"/>
                  <a:lumOff val="60000"/>
                </a:schemeClr>
              </a:solidFill>
            </a:endParaRPr>
          </a:p>
        </p:txBody>
      </p:sp>
      <p:sp>
        <p:nvSpPr>
          <p:cNvPr id="3" name="Содержимое 2"/>
          <p:cNvSpPr>
            <a:spLocks noGrp="1"/>
          </p:cNvSpPr>
          <p:nvPr>
            <p:ph idx="1"/>
          </p:nvPr>
        </p:nvSpPr>
        <p:spPr>
          <a:xfrm>
            <a:off x="428625" y="1285875"/>
            <a:ext cx="8229600" cy="5197475"/>
          </a:xfrm>
        </p:spPr>
        <p:txBody>
          <a:bodyPr/>
          <a:lstStyle/>
          <a:p>
            <a:pPr eaLnBrk="1" hangingPunct="1">
              <a:defRPr/>
            </a:pPr>
            <a:r>
              <a:rPr lang="ru-RU" u="sng" dirty="0" smtClean="0">
                <a:solidFill>
                  <a:schemeClr val="accent3">
                    <a:lumMod val="40000"/>
                    <a:lumOff val="60000"/>
                  </a:schemeClr>
                </a:solidFill>
              </a:rPr>
              <a:t>Решение:  </a:t>
            </a:r>
            <a:r>
              <a:rPr lang="ru-RU" dirty="0" smtClean="0">
                <a:solidFill>
                  <a:schemeClr val="accent3">
                    <a:lumMod val="40000"/>
                    <a:lumOff val="60000"/>
                  </a:schemeClr>
                </a:solidFill>
              </a:rPr>
              <a:t>Если 2 мальчика  были на уроке, то разница их конфет может быть 3 или 0. Если мальчики уроков не пропускали, то разность их конфет делится на 3, а если был пропущен только 1 урок – то не делится. Разность конфет у Коли и Пети – 3 , у Пети и Васи – 8, у Коли и Васи – 5. Значит, Коля и Петя уроков не пропускали, а пропустил Вася. </a:t>
            </a:r>
          </a:p>
          <a:p>
            <a:pPr eaLnBrk="1" hangingPunct="1">
              <a:buFont typeface="Arial" charset="0"/>
              <a:buNone/>
              <a:defRPr/>
            </a:pPr>
            <a:endParaRPr lang="ru-RU" dirty="0"/>
          </a:p>
        </p:txBody>
      </p:sp>
      <p:sp>
        <p:nvSpPr>
          <p:cNvPr id="84996"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37"/>
          </a:xfrm>
        </p:spPr>
        <p:txBody>
          <a:bodyPr/>
          <a:lstStyle/>
          <a:p>
            <a:pPr eaLnBrk="1" hangingPunct="1">
              <a:defRPr/>
            </a:pPr>
            <a:r>
              <a:rPr lang="ru-RU" dirty="0" smtClean="0">
                <a:solidFill>
                  <a:schemeClr val="accent3">
                    <a:lumMod val="40000"/>
                    <a:lumOff val="60000"/>
                  </a:schemeClr>
                </a:solidFill>
              </a:rPr>
              <a:t>Задача 25 (ЕГЭ С6)</a:t>
            </a:r>
            <a:endParaRPr lang="ru-RU" dirty="0">
              <a:solidFill>
                <a:schemeClr val="accent3">
                  <a:lumMod val="40000"/>
                  <a:lumOff val="60000"/>
                </a:schemeClr>
              </a:solidFill>
            </a:endParaRPr>
          </a:p>
        </p:txBody>
      </p:sp>
      <p:sp>
        <p:nvSpPr>
          <p:cNvPr id="3" name="Содержимое 2"/>
          <p:cNvSpPr>
            <a:spLocks noGrp="1"/>
          </p:cNvSpPr>
          <p:nvPr>
            <p:ph idx="1"/>
          </p:nvPr>
        </p:nvSpPr>
        <p:spPr/>
        <p:txBody>
          <a:bodyPr/>
          <a:lstStyle/>
          <a:p>
            <a:pPr eaLnBrk="1" hangingPunct="1">
              <a:defRPr/>
            </a:pPr>
            <a:r>
              <a:rPr lang="ru-RU" sz="2400" dirty="0" smtClean="0">
                <a:solidFill>
                  <a:schemeClr val="accent3">
                    <a:lumMod val="40000"/>
                    <a:lumOff val="60000"/>
                  </a:schemeClr>
                </a:solidFill>
              </a:rPr>
              <a:t>Имеются 8 карточек. На них записывают по одному каждое из чисел:</a:t>
            </a:r>
          </a:p>
          <a:p>
            <a:pPr eaLnBrk="1" hangingPunct="1">
              <a:defRPr/>
            </a:pPr>
            <a:r>
              <a:rPr lang="ru-RU" sz="2400" dirty="0" smtClean="0">
                <a:solidFill>
                  <a:schemeClr val="accent3">
                    <a:lumMod val="40000"/>
                    <a:lumOff val="60000"/>
                  </a:schemeClr>
                </a:solidFill>
              </a:rPr>
              <a:t>-11; 12; 13; -14; -15; 17; -18; 19</a:t>
            </a:r>
            <a:endParaRPr lang="ru-RU" sz="2400" dirty="0" smtClean="0">
              <a:solidFill>
                <a:srgbClr val="AEF666"/>
              </a:solidFill>
            </a:endParaRPr>
          </a:p>
          <a:p>
            <a:pPr eaLnBrk="1" hangingPunct="1">
              <a:defRPr/>
            </a:pPr>
            <a:r>
              <a:rPr lang="ru-RU" sz="2400" dirty="0" smtClean="0">
                <a:solidFill>
                  <a:schemeClr val="accent3">
                    <a:lumMod val="40000"/>
                    <a:lumOff val="60000"/>
                  </a:schemeClr>
                </a:solidFill>
              </a:rPr>
              <a:t>Карточки переворачивают и перемешивают. На чистых сторонах заново пишут по одному каждое из этих чисел. После этого числа на каждой карточке складывают, а полученные восемь сумм перемножают.</a:t>
            </a:r>
          </a:p>
          <a:p>
            <a:pPr eaLnBrk="1" hangingPunct="1">
              <a:defRPr/>
            </a:pPr>
            <a:r>
              <a:rPr lang="ru-RU" sz="2400" dirty="0" smtClean="0">
                <a:solidFill>
                  <a:schemeClr val="accent3">
                    <a:lumMod val="40000"/>
                    <a:lumOff val="60000"/>
                  </a:schemeClr>
                </a:solidFill>
              </a:rPr>
              <a:t>А) Может ли в результате получиться 0?</a:t>
            </a:r>
          </a:p>
          <a:p>
            <a:pPr eaLnBrk="1" hangingPunct="1">
              <a:defRPr/>
            </a:pPr>
            <a:r>
              <a:rPr lang="ru-RU" sz="2400" dirty="0" smtClean="0">
                <a:solidFill>
                  <a:schemeClr val="accent3">
                    <a:lumMod val="40000"/>
                    <a:lumOff val="60000"/>
                  </a:schemeClr>
                </a:solidFill>
              </a:rPr>
              <a:t>Б) Может ли в результате получиться 117</a:t>
            </a:r>
            <a:r>
              <a:rPr lang="ru-RU" dirty="0" smtClean="0">
                <a:solidFill>
                  <a:schemeClr val="accent3">
                    <a:lumMod val="40000"/>
                    <a:lumOff val="60000"/>
                  </a:schemeClr>
                </a:solidFill>
              </a:rPr>
              <a:t>?</a:t>
            </a:r>
          </a:p>
          <a:p>
            <a:pPr eaLnBrk="1" hangingPunct="1">
              <a:defRPr/>
            </a:pPr>
            <a:endParaRPr lang="ru-RU" dirty="0">
              <a:solidFill>
                <a:schemeClr val="accent3">
                  <a:lumMod val="40000"/>
                  <a:lumOff val="60000"/>
                </a:schemeClr>
              </a:solidFill>
            </a:endParaRPr>
          </a:p>
        </p:txBody>
      </p:sp>
      <p:sp>
        <p:nvSpPr>
          <p:cNvPr id="86020"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accent3">
                    <a:lumMod val="40000"/>
                    <a:lumOff val="60000"/>
                  </a:schemeClr>
                </a:solidFill>
              </a:rPr>
              <a:t>Ответ: А) нельзя, Б ) нельзя</a:t>
            </a:r>
            <a:r>
              <a:rPr lang="ru-RU" dirty="0" smtClean="0"/>
              <a:t>.</a:t>
            </a:r>
            <a:endParaRPr lang="ru-RU" dirty="0"/>
          </a:p>
        </p:txBody>
      </p:sp>
      <p:sp>
        <p:nvSpPr>
          <p:cNvPr id="3" name="Содержимое 2"/>
          <p:cNvSpPr>
            <a:spLocks noGrp="1"/>
          </p:cNvSpPr>
          <p:nvPr>
            <p:ph idx="1"/>
          </p:nvPr>
        </p:nvSpPr>
        <p:spPr/>
        <p:txBody>
          <a:bodyPr/>
          <a:lstStyle/>
          <a:p>
            <a:pPr eaLnBrk="1" hangingPunct="1">
              <a:defRPr/>
            </a:pPr>
            <a:r>
              <a:rPr lang="ru-RU" dirty="0" smtClean="0">
                <a:solidFill>
                  <a:schemeClr val="accent3">
                    <a:lumMod val="40000"/>
                    <a:lumOff val="60000"/>
                  </a:schemeClr>
                </a:solidFill>
              </a:rPr>
              <a:t>А)Решение: 0 можно получить только при умножение числа на 0, а поскольку 0 при сложение любых двух чисел получить нельзя, то и в ответе получить 0 нельзя</a:t>
            </a:r>
          </a:p>
          <a:p>
            <a:pPr eaLnBrk="1" hangingPunct="1">
              <a:defRPr/>
            </a:pPr>
            <a:r>
              <a:rPr lang="ru-RU" dirty="0" smtClean="0">
                <a:solidFill>
                  <a:schemeClr val="accent3">
                    <a:lumMod val="40000"/>
                    <a:lumOff val="60000"/>
                  </a:schemeClr>
                </a:solidFill>
              </a:rPr>
              <a:t>Б) Решение: 117=13*3*3. 13 получить нельзя, тройки получить нельзя: можно получить 3 и -3.</a:t>
            </a:r>
            <a:endParaRPr lang="ru-RU" dirty="0">
              <a:solidFill>
                <a:schemeClr val="accent3">
                  <a:lumMod val="40000"/>
                  <a:lumOff val="60000"/>
                </a:schemeClr>
              </a:solidFill>
            </a:endParaRPr>
          </a:p>
        </p:txBody>
      </p:sp>
      <p:sp>
        <p:nvSpPr>
          <p:cNvPr id="87044" name="AutoShape 34">
            <a:hlinkClick r:id="rId2" action="ppaction://hlinksldjump" highlightClick="1"/>
          </p:cNvPr>
          <p:cNvSpPr>
            <a:spLocks noChangeArrowheads="1"/>
          </p:cNvSpPr>
          <p:nvPr/>
        </p:nvSpPr>
        <p:spPr bwMode="auto">
          <a:xfrm>
            <a:off x="7858125" y="5715000"/>
            <a:ext cx="792163" cy="503238"/>
          </a:xfrm>
          <a:prstGeom prst="actionButtonBackPrevious">
            <a:avLst/>
          </a:prstGeom>
          <a:gradFill rotWithShape="1">
            <a:gsLst>
              <a:gs pos="0">
                <a:srgbClr val="FFFFFF"/>
              </a:gs>
              <a:gs pos="100000">
                <a:srgbClr val="FF6600"/>
              </a:gs>
            </a:gsLst>
            <a:path path="rect">
              <a:fillToRect l="50000" t="50000" r="50000" b="50000"/>
            </a:path>
          </a:gradFill>
          <a:ln w="9525">
            <a:noFill/>
            <a:miter lim="800000"/>
            <a:headEnd/>
            <a:tailEnd/>
          </a:ln>
        </p:spPr>
        <p:txBody>
          <a:bodyPr wrap="none" anchor="ctr"/>
          <a:lstStyle/>
          <a:p>
            <a:endParaRPr lang="ru-RU">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hlinkClick r:id="rId3" action="ppaction://hlinksldjump" highlightClick="1"/>
          </p:cNvPr>
          <p:cNvSpPr>
            <a:spLocks noChangeArrowheads="1"/>
          </p:cNvSpPr>
          <p:nvPr/>
        </p:nvSpPr>
        <p:spPr bwMode="auto">
          <a:xfrm>
            <a:off x="1857375" y="2286000"/>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8</a:t>
            </a:r>
            <a:endParaRPr lang="ru-RU" sz="2800" b="1">
              <a:latin typeface="Times New Roman" pitchFamily="18" charset="0"/>
            </a:endParaRPr>
          </a:p>
        </p:txBody>
      </p:sp>
      <p:sp>
        <p:nvSpPr>
          <p:cNvPr id="10243" name="AutoShape 3">
            <a:hlinkClick r:id="rId4" action="ppaction://hlinksldjump" highlightClick="1"/>
          </p:cNvPr>
          <p:cNvSpPr>
            <a:spLocks noChangeArrowheads="1"/>
          </p:cNvSpPr>
          <p:nvPr/>
        </p:nvSpPr>
        <p:spPr bwMode="auto">
          <a:xfrm>
            <a:off x="3357563" y="2214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9</a:t>
            </a:r>
            <a:endParaRPr lang="ru-RU" sz="2800" b="1">
              <a:latin typeface="Times New Roman" pitchFamily="18" charset="0"/>
            </a:endParaRPr>
          </a:p>
        </p:txBody>
      </p:sp>
      <p:sp>
        <p:nvSpPr>
          <p:cNvPr id="10244" name="AutoShape 4">
            <a:hlinkClick r:id="rId5" action="ppaction://hlinksldjump" highlightClick="1"/>
          </p:cNvPr>
          <p:cNvSpPr>
            <a:spLocks noChangeArrowheads="1"/>
          </p:cNvSpPr>
          <p:nvPr/>
        </p:nvSpPr>
        <p:spPr bwMode="auto">
          <a:xfrm>
            <a:off x="4786313" y="2214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10</a:t>
            </a:r>
            <a:endParaRPr lang="ru-RU" sz="2800" b="1">
              <a:latin typeface="Times New Roman" pitchFamily="18" charset="0"/>
            </a:endParaRPr>
          </a:p>
        </p:txBody>
      </p:sp>
      <p:sp>
        <p:nvSpPr>
          <p:cNvPr id="10245" name="AutoShape 5">
            <a:hlinkClick r:id="rId6" action="ppaction://hlinksldjump" highlightClick="1"/>
          </p:cNvPr>
          <p:cNvSpPr>
            <a:spLocks noChangeArrowheads="1"/>
          </p:cNvSpPr>
          <p:nvPr/>
        </p:nvSpPr>
        <p:spPr bwMode="auto">
          <a:xfrm>
            <a:off x="6215063" y="2214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11</a:t>
            </a:r>
            <a:endParaRPr lang="ru-RU" sz="2800" b="1">
              <a:latin typeface="Times New Roman" pitchFamily="18" charset="0"/>
            </a:endParaRPr>
          </a:p>
        </p:txBody>
      </p:sp>
      <p:sp>
        <p:nvSpPr>
          <p:cNvPr id="10246" name="AutoShape 6">
            <a:hlinkClick r:id="rId7" action="ppaction://hlinksldjump" highlightClick="1"/>
          </p:cNvPr>
          <p:cNvSpPr>
            <a:spLocks noChangeArrowheads="1"/>
          </p:cNvSpPr>
          <p:nvPr/>
        </p:nvSpPr>
        <p:spPr bwMode="auto">
          <a:xfrm>
            <a:off x="7715250" y="2214563"/>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12</a:t>
            </a:r>
            <a:endParaRPr lang="ru-RU" sz="2800" b="1">
              <a:latin typeface="Times New Roman" pitchFamily="18" charset="0"/>
            </a:endParaRPr>
          </a:p>
        </p:txBody>
      </p:sp>
      <p:sp>
        <p:nvSpPr>
          <p:cNvPr id="10247" name="AutoShape 7">
            <a:hlinkClick r:id="rId8" action="ppaction://hlinksldjump" highlightClick="1"/>
          </p:cNvPr>
          <p:cNvSpPr>
            <a:spLocks noChangeArrowheads="1"/>
          </p:cNvSpPr>
          <p:nvPr/>
        </p:nvSpPr>
        <p:spPr bwMode="auto">
          <a:xfrm>
            <a:off x="1928813" y="3357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14</a:t>
            </a:r>
            <a:endParaRPr lang="ru-RU" sz="2800" b="1">
              <a:latin typeface="Times New Roman" pitchFamily="18" charset="0"/>
            </a:endParaRPr>
          </a:p>
        </p:txBody>
      </p:sp>
      <p:sp>
        <p:nvSpPr>
          <p:cNvPr id="10248" name="AutoShape 8">
            <a:hlinkClick r:id="rId9" action="ppaction://hlinksldjump" highlightClick="1"/>
          </p:cNvPr>
          <p:cNvSpPr>
            <a:spLocks noChangeArrowheads="1"/>
          </p:cNvSpPr>
          <p:nvPr/>
        </p:nvSpPr>
        <p:spPr bwMode="auto">
          <a:xfrm>
            <a:off x="3357563" y="3357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15</a:t>
            </a:r>
            <a:endParaRPr lang="ru-RU" sz="2800" b="1">
              <a:latin typeface="Times New Roman" pitchFamily="18" charset="0"/>
            </a:endParaRPr>
          </a:p>
        </p:txBody>
      </p:sp>
      <p:sp>
        <p:nvSpPr>
          <p:cNvPr id="10249" name="AutoShape 9">
            <a:hlinkClick r:id="rId10" action="ppaction://hlinksldjump" highlightClick="1"/>
          </p:cNvPr>
          <p:cNvSpPr>
            <a:spLocks noChangeArrowheads="1"/>
          </p:cNvSpPr>
          <p:nvPr/>
        </p:nvSpPr>
        <p:spPr bwMode="auto">
          <a:xfrm>
            <a:off x="4786313" y="3357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16</a:t>
            </a:r>
            <a:endParaRPr lang="ru-RU" sz="2800" b="1">
              <a:latin typeface="Times New Roman" pitchFamily="18" charset="0"/>
            </a:endParaRPr>
          </a:p>
        </p:txBody>
      </p:sp>
      <p:sp>
        <p:nvSpPr>
          <p:cNvPr id="10250" name="AutoShape 10">
            <a:hlinkClick r:id="rId11" action="ppaction://hlinksldjump" highlightClick="1"/>
          </p:cNvPr>
          <p:cNvSpPr>
            <a:spLocks noChangeArrowheads="1"/>
          </p:cNvSpPr>
          <p:nvPr/>
        </p:nvSpPr>
        <p:spPr bwMode="auto">
          <a:xfrm>
            <a:off x="6215063" y="3357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17</a:t>
            </a:r>
            <a:endParaRPr lang="ru-RU" sz="2800" b="1">
              <a:latin typeface="Times New Roman" pitchFamily="18" charset="0"/>
            </a:endParaRPr>
          </a:p>
        </p:txBody>
      </p:sp>
      <p:sp>
        <p:nvSpPr>
          <p:cNvPr id="10251" name="AutoShape 11">
            <a:hlinkClick r:id="rId12" action="ppaction://hlinksldjump" highlightClick="1"/>
          </p:cNvPr>
          <p:cNvSpPr>
            <a:spLocks noChangeArrowheads="1"/>
          </p:cNvSpPr>
          <p:nvPr/>
        </p:nvSpPr>
        <p:spPr bwMode="auto">
          <a:xfrm>
            <a:off x="7643813" y="3357563"/>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18</a:t>
            </a:r>
            <a:endParaRPr lang="ru-RU" sz="2800" b="1">
              <a:latin typeface="Times New Roman" pitchFamily="18" charset="0"/>
            </a:endParaRPr>
          </a:p>
        </p:txBody>
      </p:sp>
      <p:sp>
        <p:nvSpPr>
          <p:cNvPr id="10252" name="AutoShape 12">
            <a:hlinkClick r:id="rId13" action="ppaction://hlinksldjump" highlightClick="1"/>
          </p:cNvPr>
          <p:cNvSpPr>
            <a:spLocks noChangeArrowheads="1"/>
          </p:cNvSpPr>
          <p:nvPr/>
        </p:nvSpPr>
        <p:spPr bwMode="auto">
          <a:xfrm>
            <a:off x="1928813" y="4357688"/>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20</a:t>
            </a:r>
            <a:endParaRPr lang="ru-RU" sz="2800" b="1">
              <a:latin typeface="Times New Roman" pitchFamily="18" charset="0"/>
            </a:endParaRPr>
          </a:p>
        </p:txBody>
      </p:sp>
      <p:sp>
        <p:nvSpPr>
          <p:cNvPr id="10253" name="AutoShape 13">
            <a:hlinkClick r:id="rId14" action="ppaction://hlinksldjump" highlightClick="1"/>
          </p:cNvPr>
          <p:cNvSpPr>
            <a:spLocks noChangeArrowheads="1"/>
          </p:cNvSpPr>
          <p:nvPr/>
        </p:nvSpPr>
        <p:spPr bwMode="auto">
          <a:xfrm>
            <a:off x="3357563" y="4357688"/>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21</a:t>
            </a:r>
            <a:endParaRPr lang="ru-RU" sz="2800" b="1">
              <a:latin typeface="Times New Roman" pitchFamily="18" charset="0"/>
            </a:endParaRPr>
          </a:p>
        </p:txBody>
      </p:sp>
      <p:sp>
        <p:nvSpPr>
          <p:cNvPr id="10254" name="AutoShape 14">
            <a:hlinkClick r:id="rId15" action="ppaction://hlinksldjump" highlightClick="1"/>
          </p:cNvPr>
          <p:cNvSpPr>
            <a:spLocks noChangeArrowheads="1"/>
          </p:cNvSpPr>
          <p:nvPr/>
        </p:nvSpPr>
        <p:spPr bwMode="auto">
          <a:xfrm>
            <a:off x="4786313" y="4357688"/>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22</a:t>
            </a:r>
            <a:endParaRPr lang="ru-RU" sz="2800" b="1">
              <a:latin typeface="Times New Roman" pitchFamily="18" charset="0"/>
            </a:endParaRPr>
          </a:p>
        </p:txBody>
      </p:sp>
      <p:sp>
        <p:nvSpPr>
          <p:cNvPr id="10255" name="AutoShape 15">
            <a:hlinkClick r:id="rId16" action="ppaction://hlinksldjump" highlightClick="1"/>
          </p:cNvPr>
          <p:cNvSpPr>
            <a:spLocks noChangeArrowheads="1"/>
          </p:cNvSpPr>
          <p:nvPr/>
        </p:nvSpPr>
        <p:spPr bwMode="auto">
          <a:xfrm>
            <a:off x="6215063" y="4357688"/>
            <a:ext cx="1042987" cy="647700"/>
          </a:xfrm>
          <a:prstGeom prst="actionButtonBlank">
            <a:avLst/>
          </a:prstGeom>
          <a:solidFill>
            <a:srgbClr val="00B050"/>
          </a:solidFill>
          <a:ln w="9525">
            <a:noFill/>
            <a:miter lim="800000"/>
            <a:headEnd/>
            <a:tailEnd/>
          </a:ln>
        </p:spPr>
        <p:txBody>
          <a:bodyPr wrap="none" anchor="ctr"/>
          <a:lstStyle/>
          <a:p>
            <a:pPr algn="ctr"/>
            <a:r>
              <a:rPr lang="en-US" sz="2800" b="1">
                <a:latin typeface="Times New Roman" pitchFamily="18" charset="0"/>
              </a:rPr>
              <a:t>23</a:t>
            </a:r>
            <a:endParaRPr lang="ru-RU" sz="2800" b="1">
              <a:latin typeface="Times New Roman" pitchFamily="18" charset="0"/>
            </a:endParaRPr>
          </a:p>
        </p:txBody>
      </p:sp>
      <p:sp>
        <p:nvSpPr>
          <p:cNvPr id="10256" name="AutoShape 16">
            <a:hlinkClick r:id="rId17" action="ppaction://hlinksldjump" highlightClick="1"/>
          </p:cNvPr>
          <p:cNvSpPr>
            <a:spLocks noChangeArrowheads="1"/>
          </p:cNvSpPr>
          <p:nvPr/>
        </p:nvSpPr>
        <p:spPr bwMode="auto">
          <a:xfrm>
            <a:off x="7643813" y="4357688"/>
            <a:ext cx="1042987" cy="647700"/>
          </a:xfrm>
          <a:prstGeom prst="actionButtonBlank">
            <a:avLst/>
          </a:prstGeom>
          <a:solidFill>
            <a:srgbClr val="00B0F0"/>
          </a:solidFill>
          <a:ln w="9525">
            <a:noFill/>
            <a:miter lim="800000"/>
            <a:headEnd/>
            <a:tailEnd/>
          </a:ln>
        </p:spPr>
        <p:txBody>
          <a:bodyPr wrap="none" anchor="ctr"/>
          <a:lstStyle/>
          <a:p>
            <a:pPr algn="ctr"/>
            <a:r>
              <a:rPr lang="en-US" sz="2800" b="1">
                <a:latin typeface="Times New Roman" pitchFamily="18" charset="0"/>
              </a:rPr>
              <a:t>24</a:t>
            </a:r>
            <a:endParaRPr lang="ru-RU" sz="2800" b="1">
              <a:latin typeface="Times New Roman" pitchFamily="18" charset="0"/>
            </a:endParaRPr>
          </a:p>
        </p:txBody>
      </p:sp>
      <p:sp>
        <p:nvSpPr>
          <p:cNvPr id="10257" name="AutoShape 22">
            <a:hlinkClick r:id="rId18" action="ppaction://hlinksldjump" highlightClick="1"/>
          </p:cNvPr>
          <p:cNvSpPr>
            <a:spLocks noChangeArrowheads="1"/>
          </p:cNvSpPr>
          <p:nvPr/>
        </p:nvSpPr>
        <p:spPr bwMode="auto">
          <a:xfrm>
            <a:off x="428625" y="1285875"/>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1</a:t>
            </a:r>
          </a:p>
        </p:txBody>
      </p:sp>
      <p:sp>
        <p:nvSpPr>
          <p:cNvPr id="10258" name="AutoShape 23">
            <a:hlinkClick r:id="rId19" action="ppaction://hlinksldjump" highlightClick="1"/>
          </p:cNvPr>
          <p:cNvSpPr>
            <a:spLocks noChangeArrowheads="1"/>
          </p:cNvSpPr>
          <p:nvPr/>
        </p:nvSpPr>
        <p:spPr bwMode="auto">
          <a:xfrm>
            <a:off x="1928813" y="1285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2</a:t>
            </a:r>
          </a:p>
        </p:txBody>
      </p:sp>
      <p:sp>
        <p:nvSpPr>
          <p:cNvPr id="10259" name="AutoShape 24">
            <a:hlinkClick r:id="rId20" action="ppaction://hlinksldjump" highlightClick="1"/>
          </p:cNvPr>
          <p:cNvSpPr>
            <a:spLocks noChangeArrowheads="1"/>
          </p:cNvSpPr>
          <p:nvPr/>
        </p:nvSpPr>
        <p:spPr bwMode="auto">
          <a:xfrm>
            <a:off x="3357563" y="1285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3</a:t>
            </a:r>
          </a:p>
        </p:txBody>
      </p:sp>
      <p:sp>
        <p:nvSpPr>
          <p:cNvPr id="10260" name="AutoShape 25">
            <a:hlinkClick r:id="rId21" action="ppaction://hlinksldjump" highlightClick="1"/>
          </p:cNvPr>
          <p:cNvSpPr>
            <a:spLocks noChangeArrowheads="1"/>
          </p:cNvSpPr>
          <p:nvPr/>
        </p:nvSpPr>
        <p:spPr bwMode="auto">
          <a:xfrm>
            <a:off x="4786313" y="1285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4</a:t>
            </a:r>
          </a:p>
        </p:txBody>
      </p:sp>
      <p:sp>
        <p:nvSpPr>
          <p:cNvPr id="10261" name="AutoShape 26">
            <a:hlinkClick r:id="rId22" action="ppaction://hlinksldjump" highlightClick="1"/>
          </p:cNvPr>
          <p:cNvSpPr>
            <a:spLocks noChangeArrowheads="1"/>
          </p:cNvSpPr>
          <p:nvPr/>
        </p:nvSpPr>
        <p:spPr bwMode="auto">
          <a:xfrm>
            <a:off x="6215063" y="1285875"/>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5</a:t>
            </a:r>
          </a:p>
        </p:txBody>
      </p:sp>
      <p:sp>
        <p:nvSpPr>
          <p:cNvPr id="10262" name="AutoShape 27">
            <a:hlinkClick r:id="rId23" action="ppaction://hlinksldjump" highlightClick="1"/>
          </p:cNvPr>
          <p:cNvSpPr>
            <a:spLocks noChangeArrowheads="1"/>
          </p:cNvSpPr>
          <p:nvPr/>
        </p:nvSpPr>
        <p:spPr bwMode="auto">
          <a:xfrm>
            <a:off x="7643813" y="1214438"/>
            <a:ext cx="1042987"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ru-RU" sz="2800" b="1">
                <a:latin typeface="Times New Roman" pitchFamily="18" charset="0"/>
              </a:rPr>
              <a:t>6</a:t>
            </a:r>
          </a:p>
        </p:txBody>
      </p:sp>
      <p:sp>
        <p:nvSpPr>
          <p:cNvPr id="10263" name="AutoShape 28">
            <a:hlinkClick r:id="rId24" action="ppaction://hlinksldjump" highlightClick="1"/>
          </p:cNvPr>
          <p:cNvSpPr>
            <a:spLocks noChangeArrowheads="1"/>
          </p:cNvSpPr>
          <p:nvPr/>
        </p:nvSpPr>
        <p:spPr bwMode="auto">
          <a:xfrm>
            <a:off x="428625" y="3357563"/>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13</a:t>
            </a:r>
            <a:endParaRPr lang="ru-RU" sz="2800" b="1">
              <a:latin typeface="Times New Roman" pitchFamily="18" charset="0"/>
            </a:endParaRPr>
          </a:p>
        </p:txBody>
      </p:sp>
      <p:sp>
        <p:nvSpPr>
          <p:cNvPr id="10264" name="AutoShape 29">
            <a:hlinkClick r:id="rId25" action="ppaction://hlinksldjump" highlightClick="1"/>
          </p:cNvPr>
          <p:cNvSpPr>
            <a:spLocks noChangeArrowheads="1"/>
          </p:cNvSpPr>
          <p:nvPr/>
        </p:nvSpPr>
        <p:spPr bwMode="auto">
          <a:xfrm>
            <a:off x="428625" y="4357688"/>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19</a:t>
            </a:r>
            <a:endParaRPr lang="ru-RU" sz="2800" b="1">
              <a:latin typeface="Times New Roman" pitchFamily="18" charset="0"/>
            </a:endParaRPr>
          </a:p>
        </p:txBody>
      </p:sp>
      <p:sp>
        <p:nvSpPr>
          <p:cNvPr id="10265" name="AutoShape 30">
            <a:hlinkClick r:id="rId26" action="ppaction://hlinksldjump" highlightClick="1"/>
          </p:cNvPr>
          <p:cNvSpPr>
            <a:spLocks noChangeArrowheads="1"/>
          </p:cNvSpPr>
          <p:nvPr/>
        </p:nvSpPr>
        <p:spPr bwMode="auto">
          <a:xfrm>
            <a:off x="4143375" y="5357813"/>
            <a:ext cx="1042988" cy="647700"/>
          </a:xfrm>
          <a:prstGeom prst="actionButtonBlank">
            <a:avLst/>
          </a:prstGeom>
          <a:solidFill>
            <a:srgbClr val="00B0F0"/>
          </a:solidFill>
          <a:ln w="9525">
            <a:noFill/>
            <a:miter lim="800000"/>
            <a:headEnd/>
            <a:tailEnd/>
          </a:ln>
        </p:spPr>
        <p:txBody>
          <a:bodyPr wrap="none" anchor="ctr"/>
          <a:lstStyle/>
          <a:p>
            <a:pPr algn="ctr"/>
            <a:r>
              <a:rPr lang="en-US" sz="2800" b="1">
                <a:latin typeface="Times New Roman" pitchFamily="18" charset="0"/>
              </a:rPr>
              <a:t>25</a:t>
            </a:r>
            <a:endParaRPr lang="ru-RU" sz="2800" b="1">
              <a:latin typeface="Times New Roman" pitchFamily="18" charset="0"/>
            </a:endParaRPr>
          </a:p>
        </p:txBody>
      </p:sp>
      <p:sp>
        <p:nvSpPr>
          <p:cNvPr id="10266" name="AutoShape 31">
            <a:hlinkClick r:id="rId27" action="ppaction://hlinksldjump" highlightClick="1"/>
          </p:cNvPr>
          <p:cNvSpPr>
            <a:spLocks noChangeArrowheads="1"/>
          </p:cNvSpPr>
          <p:nvPr/>
        </p:nvSpPr>
        <p:spPr bwMode="auto">
          <a:xfrm>
            <a:off x="428625" y="2286000"/>
            <a:ext cx="1042988" cy="647700"/>
          </a:xfrm>
          <a:prstGeom prst="actionButtonBlank">
            <a:avLst/>
          </a:prstGeom>
          <a:gradFill rotWithShape="1">
            <a:gsLst>
              <a:gs pos="0">
                <a:srgbClr val="FFFFFF"/>
              </a:gs>
              <a:gs pos="100000">
                <a:srgbClr val="FF9900"/>
              </a:gs>
            </a:gsLst>
            <a:path path="rect">
              <a:fillToRect l="50000" t="50000" r="50000" b="50000"/>
            </a:path>
          </a:gradFill>
          <a:ln w="9525">
            <a:noFill/>
            <a:miter lim="800000"/>
            <a:headEnd/>
            <a:tailEnd/>
          </a:ln>
        </p:spPr>
        <p:txBody>
          <a:bodyPr wrap="none" anchor="ctr"/>
          <a:lstStyle/>
          <a:p>
            <a:pPr algn="ctr"/>
            <a:r>
              <a:rPr lang="en-US" sz="2800" b="1">
                <a:latin typeface="Times New Roman" pitchFamily="18" charset="0"/>
              </a:rPr>
              <a:t>7</a:t>
            </a:r>
            <a:endParaRPr lang="ru-RU" sz="2800" b="1">
              <a:latin typeface="Times New Roman" pitchFamily="18" charset="0"/>
            </a:endParaRPr>
          </a:p>
        </p:txBody>
      </p:sp>
      <p:sp>
        <p:nvSpPr>
          <p:cNvPr id="32" name="Прямоугольник 31"/>
          <p:cNvSpPr/>
          <p:nvPr/>
        </p:nvSpPr>
        <p:spPr>
          <a:xfrm>
            <a:off x="928688" y="357188"/>
            <a:ext cx="7005637" cy="523875"/>
          </a:xfrm>
          <a:prstGeom prst="rect">
            <a:avLst/>
          </a:prstGeom>
        </p:spPr>
        <p:txBody>
          <a:bodyPr wrap="none">
            <a:spAutoFit/>
          </a:bodyPr>
          <a:lstStyle/>
          <a:p>
            <a:pPr fontAlgn="auto">
              <a:spcBef>
                <a:spcPts val="0"/>
              </a:spcBef>
              <a:spcAft>
                <a:spcPts val="0"/>
              </a:spcAft>
              <a:defRPr/>
            </a:pPr>
            <a:r>
              <a:rPr lang="ru-RU" sz="2800" dirty="0">
                <a:solidFill>
                  <a:schemeClr val="accent3">
                    <a:lumMod val="40000"/>
                    <a:lumOff val="60000"/>
                  </a:schemeClr>
                </a:solidFill>
                <a:latin typeface="+mn-lt"/>
                <a:cs typeface="+mn-cs"/>
              </a:rPr>
              <a:t>Некоторые задачи, связанные с делимостью</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Конкурс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Конкурс2</Template>
  <TotalTime>1205</TotalTime>
  <Words>5226</Words>
  <Application>Microsoft Office PowerPoint</Application>
  <PresentationFormat>Экран (4:3)</PresentationFormat>
  <Paragraphs>493</Paragraphs>
  <Slides>85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85</vt:i4>
      </vt:variant>
    </vt:vector>
  </HeadingPairs>
  <TitlesOfParts>
    <vt:vector size="86" baseType="lpstr">
      <vt:lpstr>Конкурс2</vt:lpstr>
      <vt:lpstr>Признаки делимости</vt:lpstr>
      <vt:lpstr>Цели работы:</vt:lpstr>
      <vt:lpstr>Словарик</vt:lpstr>
      <vt:lpstr>Словарик</vt:lpstr>
      <vt:lpstr>Словарик</vt:lpstr>
      <vt:lpstr>Слайд 6</vt:lpstr>
      <vt:lpstr>Обобщенные признаки делимости</vt:lpstr>
      <vt:lpstr>Классификация признаков делимости</vt:lpstr>
      <vt:lpstr>Слайд 9</vt:lpstr>
      <vt:lpstr>Результаты</vt:lpstr>
      <vt:lpstr>Источники</vt:lpstr>
      <vt:lpstr>Спасибо  за  внимание!</vt:lpstr>
      <vt:lpstr>Признак делимости на 2 </vt:lpstr>
      <vt:lpstr>Признак делимости на 3 </vt:lpstr>
      <vt:lpstr>Признак делимости на 4 </vt:lpstr>
      <vt:lpstr>Признак делимости на 5 </vt:lpstr>
      <vt:lpstr>Признак делимости на 6 </vt:lpstr>
      <vt:lpstr>Признак делимости на 7 </vt:lpstr>
      <vt:lpstr>Признак делимости на 8 </vt:lpstr>
      <vt:lpstr>Признак делимости на 9 </vt:lpstr>
      <vt:lpstr>Признак делимости на 10 </vt:lpstr>
      <vt:lpstr>Признак делимости на 11 </vt:lpstr>
      <vt:lpstr>Признак делимости на 12</vt:lpstr>
      <vt:lpstr>Признак делимости на 13</vt:lpstr>
      <vt:lpstr>Признак делимости на 14</vt:lpstr>
      <vt:lpstr>Признак делимости на 15</vt:lpstr>
      <vt:lpstr>Признак делимости на 16</vt:lpstr>
      <vt:lpstr>Признак делимости на 17</vt:lpstr>
      <vt:lpstr>Признак делимости на 18</vt:lpstr>
      <vt:lpstr>Признак делимости на 19</vt:lpstr>
      <vt:lpstr>Признак делимости на 20</vt:lpstr>
      <vt:lpstr>Признак делимости на 23</vt:lpstr>
      <vt:lpstr>Признак делимости на 25</vt:lpstr>
      <vt:lpstr>Признак делимости на 27</vt:lpstr>
      <vt:lpstr>Признак делимости на 29</vt:lpstr>
      <vt:lpstr>Признак делимости на 31</vt:lpstr>
      <vt:lpstr>Признак делимости на 37</vt:lpstr>
      <vt:lpstr>Признак делимости на 41</vt:lpstr>
      <vt:lpstr>Признак делимости на 59</vt:lpstr>
      <vt:lpstr>Признак делимости на 99</vt:lpstr>
      <vt:lpstr>Признак делимости на 101</vt:lpstr>
      <vt:lpstr>Мой собственный признак - признак делимости на 2013</vt:lpstr>
      <vt:lpstr>Слайд 43</vt:lpstr>
      <vt:lpstr>Признак делимости на 2n </vt:lpstr>
      <vt:lpstr>Признак делимости на  5n </vt:lpstr>
      <vt:lpstr>Признак делимости на  10n</vt:lpstr>
      <vt:lpstr>Признак делимости на число, заканчивающееся на 1</vt:lpstr>
      <vt:lpstr>Признак делимости на число, заканчивающееся на 1</vt:lpstr>
      <vt:lpstr>Признак делимости на число, заканчивающееся на 9</vt:lpstr>
      <vt:lpstr>Признак делимости на число, заканчивающееся на 9</vt:lpstr>
      <vt:lpstr>Задача 1</vt:lpstr>
      <vt:lpstr>Задача 2</vt:lpstr>
      <vt:lpstr>Задача 3</vt:lpstr>
      <vt:lpstr>Задача 4</vt:lpstr>
      <vt:lpstr>Задача 5</vt:lpstr>
      <vt:lpstr>Задача 6</vt:lpstr>
      <vt:lpstr>Задача 7</vt:lpstr>
      <vt:lpstr>Слайд 58</vt:lpstr>
      <vt:lpstr>Задача 8</vt:lpstr>
      <vt:lpstr>Задача 9</vt:lpstr>
      <vt:lpstr>Слайд 61</vt:lpstr>
      <vt:lpstr>Задача 10</vt:lpstr>
      <vt:lpstr>Слайд 63</vt:lpstr>
      <vt:lpstr>Задача 11</vt:lpstr>
      <vt:lpstr>Задача 12</vt:lpstr>
      <vt:lpstr>Задача 13</vt:lpstr>
      <vt:lpstr>Задача 14</vt:lpstr>
      <vt:lpstr>Слайд 68</vt:lpstr>
      <vt:lpstr>Задача 15</vt:lpstr>
      <vt:lpstr>Задача 16</vt:lpstr>
      <vt:lpstr>Задача 17</vt:lpstr>
      <vt:lpstr>Задача 18</vt:lpstr>
      <vt:lpstr>Слайд 73</vt:lpstr>
      <vt:lpstr>Задача 19</vt:lpstr>
      <vt:lpstr>Задача 20</vt:lpstr>
      <vt:lpstr> Ответ: а) можно; б) нельзя. </vt:lpstr>
      <vt:lpstr>Слайд 77</vt:lpstr>
      <vt:lpstr>Задача 21  </vt:lpstr>
      <vt:lpstr>Слайд 79</vt:lpstr>
      <vt:lpstr>Задача 22</vt:lpstr>
      <vt:lpstr>Задача 23</vt:lpstr>
      <vt:lpstr>Задача 24 (городской тур олимпиады 2012)</vt:lpstr>
      <vt:lpstr>Ответ: Вася</vt:lpstr>
      <vt:lpstr>Задача 25 (ЕГЭ С6)</vt:lpstr>
      <vt:lpstr>Ответ: А) нельзя, Б ) нельзя.</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Your User Name</cp:lastModifiedBy>
  <cp:revision>136</cp:revision>
  <dcterms:created xsi:type="dcterms:W3CDTF">2013-01-09T16:06:25Z</dcterms:created>
  <dcterms:modified xsi:type="dcterms:W3CDTF">2013-04-13T06:12:18Z</dcterms:modified>
</cp:coreProperties>
</file>