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59" r:id="rId4"/>
    <p:sldId id="286" r:id="rId5"/>
    <p:sldId id="277" r:id="rId6"/>
    <p:sldId id="266" r:id="rId7"/>
    <p:sldId id="287" r:id="rId8"/>
    <p:sldId id="289" r:id="rId9"/>
    <p:sldId id="290" r:id="rId10"/>
    <p:sldId id="283" r:id="rId11"/>
    <p:sldId id="291" r:id="rId12"/>
    <p:sldId id="284" r:id="rId13"/>
    <p:sldId id="292" r:id="rId14"/>
    <p:sldId id="293" r:id="rId15"/>
    <p:sldId id="274" r:id="rId16"/>
    <p:sldId id="29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A4"/>
    <a:srgbClr val="FF0066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399" autoAdjust="0"/>
    <p:restoredTop sz="94660"/>
  </p:normalViewPr>
  <p:slideViewPr>
    <p:cSldViewPr>
      <p:cViewPr varScale="1">
        <p:scale>
          <a:sx n="72" d="100"/>
          <a:sy n="72" d="100"/>
        </p:scale>
        <p:origin x="-23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image" Target="../media/image6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7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87A8-86D5-48EC-AF06-2DC5AC3A6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11CB-3F61-49EE-8080-42E28B262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5FDB-0144-4DA7-BF68-0F2EAC7390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A780-C167-4C28-B430-737DE2F9A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D0CD-FE55-41FE-AB09-E3F75ECAC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FAA0-9E47-4AF0-BF85-39ED958F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1D44-D102-4905-B59A-94FA2C359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C36-C9A6-4BD2-B3C9-B648601A7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7152-780B-429C-9970-AF89B330E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6143-A644-4514-8F9A-02CC6EB4D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B303-FA68-463D-90C6-B17215649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C0D32-AE1A-4B3E-966E-2856984F6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Перпендикуляр и наклонная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71472" y="5000636"/>
            <a:ext cx="7643866" cy="1285884"/>
          </a:xfr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геометрии в 10 классе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692275" y="0"/>
            <a:ext cx="6122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660066"/>
                </a:solidFill>
              </a:rPr>
              <a:t>Теорема о трех перпендикулярах</a:t>
            </a:r>
          </a:p>
        </p:txBody>
      </p:sp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500041"/>
            <a:ext cx="4572032" cy="38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14282" y="4357694"/>
            <a:ext cx="85725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</a:rPr>
              <a:t>Прямая,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проведенная в  плоскости через основание наклонной  перпендикулярно к ее проекции на эту плоскость, перпендикулярна и к самой наклонной.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6500826" y="2643182"/>
          <a:ext cx="361950" cy="331788"/>
        </p:xfrm>
        <a:graphic>
          <a:graphicData uri="http://schemas.openxmlformats.org/presentationml/2006/ole">
            <p:oleObj spid="_x0000_s23556" name="Equation" r:id="rId4" imgW="152334" imgH="13963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692275" y="0"/>
            <a:ext cx="6122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660066"/>
                </a:solidFill>
              </a:rPr>
              <a:t>Теорема о трех перпендикулярах</a:t>
            </a:r>
          </a:p>
        </p:txBody>
      </p:sp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500041"/>
            <a:ext cx="4572032" cy="38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14282" y="4357694"/>
            <a:ext cx="87154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</a:rPr>
              <a:t>Прямая,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проведенная в  плоскости через основание наклонной  перпендикулярно к ней, перпендикулярна и к ее проекции.</a:t>
            </a: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обратная)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6500826" y="2643182"/>
          <a:ext cx="361950" cy="331788"/>
        </p:xfrm>
        <a:graphic>
          <a:graphicData uri="http://schemas.openxmlformats.org/presentationml/2006/ole">
            <p:oleObj spid="_x0000_s24580" name="Equation" r:id="rId4" imgW="152334" imgH="13963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50825" y="765175"/>
            <a:ext cx="875033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Углом </a:t>
            </a:r>
            <a:r>
              <a:rPr lang="ru-RU" sz="2800" dirty="0">
                <a:latin typeface="Comic Sans MS" pitchFamily="66" charset="0"/>
              </a:rPr>
              <a:t>между прямой и </a:t>
            </a:r>
            <a:r>
              <a:rPr lang="ru-RU" sz="2800" dirty="0" smtClean="0">
                <a:latin typeface="Comic Sans MS" pitchFamily="66" charset="0"/>
              </a:rPr>
              <a:t>плоскостью, пересекающей  эту прямую и не перпендикулярной к ней, называется </a:t>
            </a:r>
            <a:r>
              <a:rPr lang="ru-RU" sz="2800" dirty="0">
                <a:latin typeface="Comic Sans MS" pitchFamily="66" charset="0"/>
              </a:rPr>
              <a:t>угол между прямой и ее </a:t>
            </a:r>
            <a:r>
              <a:rPr lang="ru-RU" sz="2800" dirty="0" smtClean="0">
                <a:latin typeface="Comic Sans MS" pitchFamily="66" charset="0"/>
              </a:rPr>
              <a:t>проекцией </a:t>
            </a:r>
            <a:r>
              <a:rPr lang="ru-RU" sz="2800" dirty="0">
                <a:latin typeface="Comic Sans MS" pitchFamily="66" charset="0"/>
              </a:rPr>
              <a:t>на эту плоскость. 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258888" y="188913"/>
            <a:ext cx="6965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660066"/>
                </a:solidFill>
                <a:latin typeface="Comic Sans MS" pitchFamily="66" charset="0"/>
              </a:rPr>
              <a:t>Угол между наклонной и плоскостью</a:t>
            </a:r>
          </a:p>
        </p:txBody>
      </p:sp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786058"/>
            <a:ext cx="54006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5572132" y="4214818"/>
          <a:ext cx="361950" cy="392113"/>
        </p:xfrm>
        <a:graphic>
          <a:graphicData uri="http://schemas.openxmlformats.org/presentationml/2006/ole">
            <p:oleObj spid="_x0000_s25610" name="Equation" r:id="rId4" imgW="152268" imgH="164957" progId="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914650" y="2714625"/>
          <a:ext cx="392113" cy="392113"/>
        </p:xfrm>
        <a:graphic>
          <a:graphicData uri="http://schemas.openxmlformats.org/presentationml/2006/ole">
            <p:oleObj spid="_x0000_s25611" name="Equation" r:id="rId5" imgW="164885" imgH="164885" progId="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725738" y="4552950"/>
          <a:ext cx="512762" cy="573088"/>
        </p:xfrm>
        <a:graphic>
          <a:graphicData uri="http://schemas.openxmlformats.org/presentationml/2006/ole">
            <p:oleObj spid="_x0000_s25612" name="Equation" r:id="rId6" imgW="215713" imgH="241091" progId="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6215074" y="4071942"/>
          <a:ext cx="361950" cy="331787"/>
        </p:xfrm>
        <a:graphic>
          <a:graphicData uri="http://schemas.openxmlformats.org/presentationml/2006/ole">
            <p:oleObj spid="_x0000_s25613" name="Equation" r:id="rId7" imgW="152334" imgH="13963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285852" y="1214422"/>
            <a:ext cx="667862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Если </a:t>
            </a:r>
            <a:r>
              <a:rPr lang="ru-RU" sz="2800" dirty="0">
                <a:latin typeface="Comic Sans MS" pitchFamily="66" charset="0"/>
              </a:rPr>
              <a:t>прямая параллельна плоскости, то угол между ней и плоскостью считается равным нулю. 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258888" y="188913"/>
            <a:ext cx="6965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660066"/>
                </a:solidFill>
                <a:latin typeface="Comic Sans MS" pitchFamily="66" charset="0"/>
              </a:rPr>
              <a:t>Угол между наклонной и плоскостью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1857356" y="3500438"/>
            <a:ext cx="5000660" cy="1357322"/>
          </a:xfrm>
          <a:prstGeom prst="parallelogram">
            <a:avLst>
              <a:gd name="adj" fmla="val 94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71736" y="3071810"/>
            <a:ext cx="3643338" cy="1588"/>
          </a:xfrm>
          <a:prstGeom prst="line">
            <a:avLst/>
          </a:prstGeom>
          <a:ln w="3492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143636" y="3571876"/>
          <a:ext cx="361950" cy="482600"/>
        </p:xfrm>
        <a:graphic>
          <a:graphicData uri="http://schemas.openxmlformats.org/presentationml/2006/ole">
            <p:oleObj spid="_x0000_s26630" name="Equation" r:id="rId3" imgW="152268" imgH="203024" progId="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714612" y="2714620"/>
          <a:ext cx="301625" cy="331787"/>
        </p:xfrm>
        <a:graphic>
          <a:graphicData uri="http://schemas.openxmlformats.org/presentationml/2006/ole">
            <p:oleObj spid="_x0000_s26631" name="Equation" r:id="rId4" imgW="126835" imgH="13951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50825" y="765175"/>
            <a:ext cx="88931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Если </a:t>
            </a:r>
            <a:r>
              <a:rPr lang="ru-RU" sz="2800" dirty="0">
                <a:latin typeface="Comic Sans MS" pitchFamily="66" charset="0"/>
              </a:rPr>
              <a:t>прямая перпендикулярна плоскости, то угол между ней и плоскостью прямой, </a:t>
            </a:r>
            <a:endParaRPr lang="ru-RU" sz="2800" dirty="0" smtClean="0"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т</a:t>
            </a:r>
            <a:r>
              <a:rPr lang="ru-RU" sz="2800" dirty="0">
                <a:latin typeface="Comic Sans MS" pitchFamily="66" charset="0"/>
              </a:rPr>
              <a:t>. е. равен 90°.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258888" y="188913"/>
            <a:ext cx="679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660066"/>
                </a:solidFill>
              </a:rPr>
              <a:t>Угол между наклонной и плоскостью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1714480" y="3857628"/>
            <a:ext cx="4429156" cy="1357322"/>
          </a:xfrm>
          <a:prstGeom prst="parallelogram">
            <a:avLst>
              <a:gd name="adj" fmla="val 94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144034" y="3571082"/>
            <a:ext cx="2000264" cy="1588"/>
          </a:xfrm>
          <a:prstGeom prst="line">
            <a:avLst/>
          </a:prstGeom>
          <a:ln w="34925" cmpd="sng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357813" y="3854441"/>
          <a:ext cx="361950" cy="482600"/>
        </p:xfrm>
        <a:graphic>
          <a:graphicData uri="http://schemas.openxmlformats.org/presentationml/2006/ole">
            <p:oleObj spid="_x0000_s27656" name="Equation" r:id="rId3" imgW="152268" imgH="203024" progId="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214810" y="2214554"/>
          <a:ext cx="361950" cy="392112"/>
        </p:xfrm>
        <a:graphic>
          <a:graphicData uri="http://schemas.openxmlformats.org/presentationml/2006/ole">
            <p:oleObj spid="_x0000_s27657" name="Equation" r:id="rId4" imgW="152268" imgH="164957" progId="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4214810" y="4357694"/>
          <a:ext cx="361950" cy="392112"/>
        </p:xfrm>
        <a:graphic>
          <a:graphicData uri="http://schemas.openxmlformats.org/presentationml/2006/ole">
            <p:oleObj spid="_x0000_s27658" name="Equation" r:id="rId5" imgW="152268" imgH="16495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290"/>
            <a:ext cx="67866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28596" y="4214818"/>
            <a:ext cx="82899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60066"/>
                </a:solidFill>
                <a:latin typeface="Comic Sans MS" pitchFamily="66" charset="0"/>
              </a:rPr>
              <a:t>Перпендикуляр, наклонная и </a:t>
            </a:r>
            <a:r>
              <a:rPr lang="ru-RU" sz="2800" b="1" dirty="0" smtClean="0">
                <a:solidFill>
                  <a:srgbClr val="660066"/>
                </a:solidFill>
                <a:latin typeface="Comic Sans MS" pitchFamily="66" charset="0"/>
              </a:rPr>
              <a:t>ее проекция образуют прямоугольный </a:t>
            </a:r>
            <a:r>
              <a:rPr lang="ru-RU" sz="2800" b="1" dirty="0">
                <a:solidFill>
                  <a:srgbClr val="660066"/>
                </a:solidFill>
                <a:latin typeface="Comic Sans MS" pitchFamily="66" charset="0"/>
              </a:rPr>
              <a:t>треугольник</a:t>
            </a:r>
            <a:r>
              <a:rPr lang="ru-RU" sz="2800" dirty="0">
                <a:latin typeface="Comic Sans MS" pitchFamily="66" charset="0"/>
              </a:rPr>
              <a:t>.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28596" y="5214950"/>
            <a:ext cx="828994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По теореме Пифагора: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АВ</a:t>
            </a:r>
            <a:r>
              <a:rPr lang="ru-RU" sz="2800" b="1" baseline="30000" dirty="0" smtClean="0">
                <a:solidFill>
                  <a:srgbClr val="002060"/>
                </a:solidFill>
                <a:latin typeface="Comic Sans MS" pitchFamily="66" charset="0"/>
              </a:rPr>
              <a:t>2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= АС</a:t>
            </a:r>
            <a:r>
              <a:rPr lang="ru-RU" sz="2800" b="1" baseline="30000" dirty="0" smtClean="0">
                <a:solidFill>
                  <a:srgbClr val="002060"/>
                </a:solidFill>
                <a:latin typeface="Comic Sans MS" pitchFamily="66" charset="0"/>
              </a:rPr>
              <a:t>2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+ ВС</a:t>
            </a:r>
            <a:r>
              <a:rPr lang="ru-RU" sz="2800" b="1" baseline="30000" dirty="0" smtClean="0">
                <a:solidFill>
                  <a:srgbClr val="002060"/>
                </a:solidFill>
                <a:latin typeface="Comic Sans MS" pitchFamily="66" charset="0"/>
              </a:rPr>
              <a:t>2 </a:t>
            </a: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ВС=АВ∙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sin</a:t>
            </a:r>
            <a:r>
              <a:rPr lang="el-GR" sz="2800" b="1" dirty="0" smtClean="0">
                <a:solidFill>
                  <a:srgbClr val="FF0000"/>
                </a:solidFill>
                <a:latin typeface="Constantia"/>
              </a:rPr>
              <a:t>α</a:t>
            </a:r>
            <a:r>
              <a:rPr lang="en-US" sz="2800" b="1" dirty="0" smtClean="0">
                <a:solidFill>
                  <a:srgbClr val="FF0000"/>
                </a:solidFill>
                <a:latin typeface="Constantia"/>
              </a:rPr>
              <a:t>;     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С=АВ∙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sz="2800" b="1" dirty="0" smtClean="0">
                <a:solidFill>
                  <a:srgbClr val="FF0000"/>
                </a:solidFill>
                <a:latin typeface="Constantia"/>
              </a:rPr>
              <a:t>α</a:t>
            </a:r>
            <a:r>
              <a:rPr lang="en-US" sz="2800" b="1" dirty="0" smtClean="0">
                <a:solidFill>
                  <a:srgbClr val="FF0000"/>
                </a:solidFill>
                <a:latin typeface="Constantia"/>
              </a:rPr>
              <a:t>;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№ 152, 154,155.</a:t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пункты: 19-21.</a:t>
            </a:r>
            <a:endParaRPr lang="ru-RU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57224" y="785794"/>
            <a:ext cx="7643866" cy="1285884"/>
          </a:xfr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  <a:endParaRPr lang="ru-RU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75" y="266700"/>
            <a:ext cx="7894638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209550"/>
            <a:ext cx="8275638" cy="6440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14282" y="642918"/>
            <a:ext cx="860745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Отрезок </a:t>
            </a:r>
            <a:r>
              <a:rPr lang="ru-RU" sz="2800" dirty="0">
                <a:latin typeface="Comic Sans MS" pitchFamily="66" charset="0"/>
              </a:rPr>
              <a:t>АВ </a:t>
            </a:r>
            <a:r>
              <a:rPr lang="ru-RU" sz="2800" dirty="0" smtClean="0">
                <a:latin typeface="Comic Sans MS" pitchFamily="66" charset="0"/>
              </a:rPr>
              <a:t>- перпендикуляр, </a:t>
            </a:r>
          </a:p>
          <a:p>
            <a:r>
              <a:rPr lang="ru-RU" sz="2800" dirty="0" smtClean="0">
                <a:latin typeface="Comic Sans MS" pitchFamily="66" charset="0"/>
              </a:rPr>
              <a:t>точка </a:t>
            </a:r>
            <a:r>
              <a:rPr lang="ru-RU" sz="2800" dirty="0">
                <a:latin typeface="Comic Sans MS" pitchFamily="66" charset="0"/>
              </a:rPr>
              <a:t>В — основанием этого перпендикуляра. </a:t>
            </a:r>
            <a:endParaRPr lang="ru-RU" sz="2800" dirty="0" smtClean="0"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Любой </a:t>
            </a:r>
            <a:r>
              <a:rPr lang="ru-RU" sz="2800" dirty="0">
                <a:latin typeface="Comic Sans MS" pitchFamily="66" charset="0"/>
              </a:rPr>
              <a:t>отрезок АС, где С — произвольная точка плоскости </a:t>
            </a:r>
            <a:r>
              <a:rPr lang="el-GR" sz="2800" dirty="0" smtClean="0">
                <a:latin typeface="Comic Sans MS" pitchFamily="66" charset="0"/>
              </a:rPr>
              <a:t>α</a:t>
            </a:r>
            <a:r>
              <a:rPr lang="ru-RU" sz="2800" dirty="0" smtClean="0">
                <a:latin typeface="Comic Sans MS" pitchFamily="66" charset="0"/>
              </a:rPr>
              <a:t>, отличная </a:t>
            </a:r>
            <a:r>
              <a:rPr lang="ru-RU" sz="2800" dirty="0">
                <a:latin typeface="Comic Sans MS" pitchFamily="66" charset="0"/>
              </a:rPr>
              <a:t>от В, называется наклонной к этой плоскости</a:t>
            </a:r>
            <a:r>
              <a:rPr lang="ru-RU" sz="2800" dirty="0" smtClean="0">
                <a:latin typeface="Comic Sans MS" pitchFamily="66" charset="0"/>
              </a:rPr>
              <a:t>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714348" y="142852"/>
            <a:ext cx="7429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Comic Sans MS" pitchFamily="66" charset="0"/>
              </a:rPr>
              <a:t>Перпендикуляр и наклонная</a:t>
            </a:r>
          </a:p>
        </p:txBody>
      </p:sp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786058"/>
            <a:ext cx="5357850" cy="391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072198" y="5072074"/>
          <a:ext cx="361952" cy="331789"/>
        </p:xfrm>
        <a:graphic>
          <a:graphicData uri="http://schemas.openxmlformats.org/presentationml/2006/ole">
            <p:oleObj spid="_x0000_s1028" name="Equation" r:id="rId4" imgW="152334" imgH="13963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116618" y="214290"/>
            <a:ext cx="26132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Comic Sans MS" pitchFamily="66" charset="0"/>
              </a:rPr>
              <a:t>Свойства </a:t>
            </a:r>
            <a:r>
              <a:rPr lang="ru-RU" sz="36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endParaRPr lang="ru-RU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39750" y="787400"/>
            <a:ext cx="8280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1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Перпендикуляр , проведенный из данной точки к плоскости, меньше любой наклонной, проведенной из той же точки к этой плоскости.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r>
              <a:rPr lang="ru-RU" sz="3200" dirty="0">
                <a:solidFill>
                  <a:srgbClr val="C00000"/>
                </a:solidFill>
                <a:latin typeface="Comic Sans MS" pitchFamily="66" charset="0"/>
              </a:rPr>
              <a:t>2. </a:t>
            </a: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Если  </a:t>
            </a:r>
            <a:r>
              <a:rPr lang="ru-RU" sz="3200" dirty="0">
                <a:solidFill>
                  <a:srgbClr val="C00000"/>
                </a:solidFill>
                <a:latin typeface="Comic Sans MS" pitchFamily="66" charset="0"/>
              </a:rPr>
              <a:t>наклонные </a:t>
            </a: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равны, то равны и их проекции;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3. Если проекции наклонных равны, то равны и наклонные;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4.    Если наклонные не равны, то большая наклонная имеет и большую проекцию.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571744"/>
            <a:ext cx="3019425" cy="3867150"/>
          </a:xfrm>
          <a:prstGeom prst="rect">
            <a:avLst/>
          </a:prstGeo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85852" y="285728"/>
            <a:ext cx="6444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Расстояние от точки до плоскости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28596" y="908050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Длина перпендикуляра, проведенного из точки А до плоскости 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200" dirty="0" smtClean="0">
                <a:latin typeface="Comic Sans MS" pitchFamily="66" charset="0"/>
              </a:rPr>
              <a:t> , называется расстоянием от точки А до плоскости 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200" dirty="0" smtClean="0">
                <a:latin typeface="Comic Sans MS" pitchFamily="66" charset="0"/>
              </a:rPr>
              <a:t>.</a:t>
            </a:r>
            <a:endParaRPr lang="ru-RU" sz="3200" dirty="0">
              <a:latin typeface="Comic Sans MS" pitchFamily="66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857752" y="5715016"/>
          <a:ext cx="361950" cy="331787"/>
        </p:xfrm>
        <a:graphic>
          <a:graphicData uri="http://schemas.openxmlformats.org/presentationml/2006/ole">
            <p:oleObj spid="_x0000_s18436" name="Equation" r:id="rId4" imgW="152334" imgH="13963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85852" y="285728"/>
            <a:ext cx="7725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Comic Sans MS" pitchFamily="66" charset="0"/>
              </a:rPr>
              <a:t>Расстояние </a:t>
            </a:r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между параллельными плоскостями</a:t>
            </a:r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endParaRPr lang="ru-RU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28596" y="908050"/>
            <a:ext cx="82868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Расстояние от произвольной точки одной из параллельных плоскостей до другой плоскости называется расстоянием между параллельными плоскостями.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1643042" y="5143512"/>
            <a:ext cx="4429156" cy="1357322"/>
          </a:xfrm>
          <a:prstGeom prst="parallelogram">
            <a:avLst>
              <a:gd name="adj" fmla="val 94787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071802" y="4929198"/>
            <a:ext cx="2000264" cy="1588"/>
          </a:xfrm>
          <a:prstGeom prst="line">
            <a:avLst/>
          </a:prstGeom>
          <a:ln w="34925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араллелограмм 5"/>
          <p:cNvSpPr/>
          <p:nvPr/>
        </p:nvSpPr>
        <p:spPr>
          <a:xfrm>
            <a:off x="2500298" y="3357562"/>
            <a:ext cx="4429156" cy="1357322"/>
          </a:xfrm>
          <a:prstGeom prst="parallelogram">
            <a:avLst>
              <a:gd name="adj" fmla="val 94787"/>
            </a:avLst>
          </a:prstGeom>
          <a:solidFill>
            <a:schemeClr val="accent1">
              <a:alpha val="53000"/>
            </a:schemeClr>
          </a:solidFill>
          <a:ln>
            <a:solidFill>
              <a:schemeClr val="accent1">
                <a:shade val="50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072596" y="4856966"/>
            <a:ext cx="2000264" cy="1588"/>
          </a:xfrm>
          <a:prstGeom prst="line">
            <a:avLst/>
          </a:prstGeom>
          <a:ln w="34925" cmpd="sng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286375" y="5140325"/>
          <a:ext cx="361950" cy="482600"/>
        </p:xfrm>
        <a:graphic>
          <a:graphicData uri="http://schemas.openxmlformats.org/presentationml/2006/ole">
            <p:oleObj spid="_x0000_s19466" name="Equation" r:id="rId3" imgW="152268" imgH="203024" progId="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43636" y="3429000"/>
          <a:ext cx="361950" cy="331787"/>
        </p:xfrm>
        <a:graphic>
          <a:graphicData uri="http://schemas.openxmlformats.org/presentationml/2006/ole">
            <p:oleObj spid="_x0000_s19467" name="Equation" r:id="rId4" imgW="152334" imgH="139639" progId="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143372" y="3500438"/>
          <a:ext cx="361950" cy="392112"/>
        </p:xfrm>
        <a:graphic>
          <a:graphicData uri="http://schemas.openxmlformats.org/presentationml/2006/ole">
            <p:oleObj spid="_x0000_s19468" name="Equation" r:id="rId5" imgW="152268" imgH="164957" progId="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4143372" y="5643578"/>
          <a:ext cx="361950" cy="392112"/>
        </p:xfrm>
        <a:graphic>
          <a:graphicData uri="http://schemas.openxmlformats.org/presentationml/2006/ole">
            <p:oleObj spid="_x0000_s19469" name="Equation" r:id="rId6" imgW="152268" imgH="16495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85852" y="285728"/>
            <a:ext cx="68146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Comic Sans MS" pitchFamily="66" charset="0"/>
              </a:rPr>
              <a:t>Расстояние от 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прямой </a:t>
            </a:r>
            <a:r>
              <a:rPr lang="ru-RU" sz="2800" b="1" dirty="0">
                <a:solidFill>
                  <a:srgbClr val="0070C0"/>
                </a:solidFill>
                <a:latin typeface="Comic Sans MS" pitchFamily="66" charset="0"/>
              </a:rPr>
              <a:t>до плоскости</a:t>
            </a:r>
            <a:r>
              <a:rPr lang="ru-RU" sz="28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" name="Параллелограмм 7"/>
          <p:cNvSpPr/>
          <p:nvPr/>
        </p:nvSpPr>
        <p:spPr>
          <a:xfrm>
            <a:off x="1643042" y="5143512"/>
            <a:ext cx="5000660" cy="1357322"/>
          </a:xfrm>
          <a:prstGeom prst="parallelogram">
            <a:avLst>
              <a:gd name="adj" fmla="val 94787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463917" y="5322107"/>
            <a:ext cx="1215240" cy="794"/>
          </a:xfrm>
          <a:prstGeom prst="line">
            <a:avLst/>
          </a:prstGeom>
          <a:ln w="34925" cmpd="sng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57422" y="4714884"/>
            <a:ext cx="3643338" cy="1588"/>
          </a:xfrm>
          <a:prstGeom prst="line">
            <a:avLst/>
          </a:prstGeom>
          <a:ln w="3492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929322" y="5214950"/>
          <a:ext cx="361950" cy="482600"/>
        </p:xfrm>
        <a:graphic>
          <a:graphicData uri="http://schemas.openxmlformats.org/presentationml/2006/ole">
            <p:oleObj spid="_x0000_s21523" name="Equation" r:id="rId3" imgW="152268" imgH="203024" progId="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929058" y="4286256"/>
          <a:ext cx="361950" cy="392112"/>
        </p:xfrm>
        <a:graphic>
          <a:graphicData uri="http://schemas.openxmlformats.org/presentationml/2006/ole">
            <p:oleObj spid="_x0000_s21524" name="Equation" r:id="rId4" imgW="152268" imgH="164957" progId="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4071934" y="5715016"/>
          <a:ext cx="361950" cy="392112"/>
        </p:xfrm>
        <a:graphic>
          <a:graphicData uri="http://schemas.openxmlformats.org/presentationml/2006/ole">
            <p:oleObj spid="_x0000_s21525" name="Equation" r:id="rId5" imgW="152268" imgH="164957" progId="">
              <p:embed/>
            </p:oleObj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57158" y="857232"/>
            <a:ext cx="82868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Если прямая параллельна плоскости, то все точки прямой равноудалены от этой плоскости. </a:t>
            </a:r>
            <a:r>
              <a:rPr lang="ru-RU" sz="3200" dirty="0" smtClean="0">
                <a:latin typeface="Comic Sans MS" pitchFamily="66" charset="0"/>
              </a:rPr>
              <a:t>Расстояние от произвольной точки этой прямой до плоскости называется расстоянием между прямой и параллельной ей  плоскостью.</a:t>
            </a:r>
            <a:endParaRPr lang="ru-RU" sz="3200" dirty="0">
              <a:latin typeface="Comic Sans MS" pitchFamily="66" charset="0"/>
            </a:endParaRP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2387600" y="4316413"/>
          <a:ext cx="301625" cy="331787"/>
        </p:xfrm>
        <a:graphic>
          <a:graphicData uri="http://schemas.openxmlformats.org/presentationml/2006/ole">
            <p:oleObj spid="_x0000_s21526" name="Equation" r:id="rId6" imgW="126835" imgH="139518" progId="">
              <p:embed/>
            </p:oleObj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 rot="5400000">
            <a:off x="4107653" y="5322107"/>
            <a:ext cx="1215240" cy="794"/>
          </a:xfrm>
          <a:prstGeom prst="line">
            <a:avLst/>
          </a:prstGeom>
          <a:ln w="34925" cmpd="sng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678893" y="5322107"/>
            <a:ext cx="1215240" cy="794"/>
          </a:xfrm>
          <a:prstGeom prst="line">
            <a:avLst/>
          </a:prstGeom>
          <a:ln w="34925" cmpd="sng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3098800" y="4195763"/>
          <a:ext cx="452438" cy="573087"/>
        </p:xfrm>
        <a:graphic>
          <a:graphicData uri="http://schemas.openxmlformats.org/presentationml/2006/ole">
            <p:oleObj spid="_x0000_s21527" name="Equation" r:id="rId7" imgW="190417" imgH="241195" progId="">
              <p:embed/>
            </p:oleObj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4598988" y="4195763"/>
          <a:ext cx="452437" cy="573087"/>
        </p:xfrm>
        <a:graphic>
          <a:graphicData uri="http://schemas.openxmlformats.org/presentationml/2006/ole">
            <p:oleObj spid="_x0000_s21528" name="Equation" r:id="rId8" imgW="190417" imgH="241195" progId="">
              <p:embed/>
            </p:oleObj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3241675" y="5624513"/>
          <a:ext cx="452438" cy="573087"/>
        </p:xfrm>
        <a:graphic>
          <a:graphicData uri="http://schemas.openxmlformats.org/presentationml/2006/ole">
            <p:oleObj spid="_x0000_s21529" name="Equation" r:id="rId9" imgW="190417" imgH="241195" progId="">
              <p:embed/>
            </p:oleObj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4714876" y="5715016"/>
          <a:ext cx="452438" cy="573088"/>
        </p:xfrm>
        <a:graphic>
          <a:graphicData uri="http://schemas.openxmlformats.org/presentationml/2006/ole">
            <p:oleObj spid="_x0000_s21530" name="Equation" r:id="rId10" imgW="190417" imgH="2411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85852" y="285728"/>
            <a:ext cx="62151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Comic Sans MS" pitchFamily="66" charset="0"/>
              </a:rPr>
              <a:t>Расстояние 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между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скрещивающимися прямыми</a:t>
            </a:r>
            <a:endParaRPr lang="ru-RU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1714480" y="4500570"/>
            <a:ext cx="4429156" cy="1357322"/>
          </a:xfrm>
          <a:prstGeom prst="parallelogram">
            <a:avLst>
              <a:gd name="adj" fmla="val 94787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000364" y="4357694"/>
            <a:ext cx="1429554" cy="794"/>
          </a:xfrm>
          <a:prstGeom prst="line">
            <a:avLst/>
          </a:prstGeom>
          <a:ln w="34925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357813" y="4497383"/>
          <a:ext cx="361950" cy="482600"/>
        </p:xfrm>
        <a:graphic>
          <a:graphicData uri="http://schemas.openxmlformats.org/presentationml/2006/ole">
            <p:oleObj spid="_x0000_s22537" name="Equation" r:id="rId3" imgW="152268" imgH="203024" progId="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071934" y="3429000"/>
          <a:ext cx="361950" cy="392112"/>
        </p:xfrm>
        <a:graphic>
          <a:graphicData uri="http://schemas.openxmlformats.org/presentationml/2006/ole">
            <p:oleObj spid="_x0000_s22538" name="Equation" r:id="rId4" imgW="152268" imgH="164957" progId="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57620" y="4786322"/>
          <a:ext cx="361950" cy="392112"/>
        </p:xfrm>
        <a:graphic>
          <a:graphicData uri="http://schemas.openxmlformats.org/presentationml/2006/ole">
            <p:oleObj spid="_x0000_s22539" name="Equation" r:id="rId5" imgW="152268" imgH="164957" progId="">
              <p:embed/>
            </p:oleObj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14282" y="1357298"/>
            <a:ext cx="878687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Расстояние между одной из скрещивающихся прямых и плоскостью, проходящей через другую прямую, параллельно первой, называется  расстоянием между скрещивающимися прямыми.</a:t>
            </a:r>
            <a:endParaRPr lang="ru-RU" sz="2800" dirty="0">
              <a:latin typeface="Comic Sans MS" pitchFamily="66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>
            <a:off x="2500298" y="5286388"/>
            <a:ext cx="2857520" cy="1588"/>
          </a:xfrm>
          <a:prstGeom prst="line">
            <a:avLst/>
          </a:prstGeom>
          <a:ln w="34925" cmpd="sng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3357554" y="3429000"/>
            <a:ext cx="1500198" cy="928694"/>
          </a:xfrm>
          <a:prstGeom prst="line">
            <a:avLst/>
          </a:prstGeom>
          <a:ln w="34925" cmpd="sng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379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Equation</vt:lpstr>
      <vt:lpstr>Перпендикуляр и наклонная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№ 152, 154,155. пункты: 19-21.</vt:lpstr>
    </vt:vector>
  </TitlesOfParts>
  <Company>.школа 236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Перпендикуляр и наклонная</dc:title>
  <dc:creator>Потапова Елена Авиевна</dc:creator>
  <cp:lastModifiedBy>ПК_8</cp:lastModifiedBy>
  <cp:revision>30</cp:revision>
  <dcterms:created xsi:type="dcterms:W3CDTF">2011-01-12T20:11:00Z</dcterms:created>
  <dcterms:modified xsi:type="dcterms:W3CDTF">2014-04-15T09:24:50Z</dcterms:modified>
</cp:coreProperties>
</file>